
<file path=[Content_Types].xml><?xml version="1.0" encoding="utf-8"?>
<Types xmlns="http://schemas.openxmlformats.org/package/2006/content-types">
  <Default Extension="png" ContentType="image/png"/>
  <Default Extension="tmp"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Lst>
  <p:notesMasterIdLst>
    <p:notesMasterId r:id="rId32"/>
  </p:notesMasterIdLst>
  <p:handoutMasterIdLst>
    <p:handoutMasterId r:id="rId33"/>
  </p:handoutMasterIdLst>
  <p:sldIdLst>
    <p:sldId id="264" r:id="rId3"/>
    <p:sldId id="265" r:id="rId4"/>
    <p:sldId id="266" r:id="rId5"/>
    <p:sldId id="267" r:id="rId6"/>
    <p:sldId id="269" r:id="rId7"/>
    <p:sldId id="306" r:id="rId8"/>
    <p:sldId id="301" r:id="rId9"/>
    <p:sldId id="308" r:id="rId10"/>
    <p:sldId id="311" r:id="rId11"/>
    <p:sldId id="312" r:id="rId12"/>
    <p:sldId id="313" r:id="rId13"/>
    <p:sldId id="309" r:id="rId14"/>
    <p:sldId id="314" r:id="rId15"/>
    <p:sldId id="316" r:id="rId16"/>
    <p:sldId id="317" r:id="rId17"/>
    <p:sldId id="310" r:id="rId18"/>
    <p:sldId id="318" r:id="rId19"/>
    <p:sldId id="319" r:id="rId20"/>
    <p:sldId id="322" r:id="rId21"/>
    <p:sldId id="320" r:id="rId22"/>
    <p:sldId id="321" r:id="rId23"/>
    <p:sldId id="307" r:id="rId24"/>
    <p:sldId id="315" r:id="rId25"/>
    <p:sldId id="271" r:id="rId26"/>
    <p:sldId id="272" r:id="rId27"/>
    <p:sldId id="273" r:id="rId28"/>
    <p:sldId id="274" r:id="rId29"/>
    <p:sldId id="298" r:id="rId30"/>
    <p:sldId id="323" r:id="rId31"/>
  </p:sldIdLst>
  <p:sldSz cx="12188825" cy="6858000"/>
  <p:notesSz cx="7077075" cy="9363075"/>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2949" userDrawn="1">
          <p15:clr>
            <a:srgbClr val="A4A3A4"/>
          </p15:clr>
        </p15:guide>
        <p15:guide id="2" pos="222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6" autoAdjust="0"/>
    <p:restoredTop sz="70462" autoAdjust="0"/>
  </p:normalViewPr>
  <p:slideViewPr>
    <p:cSldViewPr showGuides="1">
      <p:cViewPr varScale="1">
        <p:scale>
          <a:sx n="49" d="100"/>
          <a:sy n="49" d="100"/>
        </p:scale>
        <p:origin x="662" y="58"/>
      </p:cViewPr>
      <p:guideLst>
        <p:guide pos="3839"/>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1986" y="108"/>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A0EBAD-5C91-401D-BD3C-8F06842D0B4E}"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D148D533-2382-480B-BA9B-5957D24B6738}">
      <dgm:prSet phldrT="[Text]"/>
      <dgm:spPr/>
      <dgm:t>
        <a:bodyPr/>
        <a:lstStyle/>
        <a:p>
          <a:r>
            <a:rPr lang="en-US" dirty="0" smtClean="0"/>
            <a:t>THIEVES</a:t>
          </a:r>
          <a:endParaRPr lang="en-US" dirty="0"/>
        </a:p>
      </dgm:t>
    </dgm:pt>
    <dgm:pt modelId="{3713DC84-0DC0-46EE-955B-071E73CA1C79}" type="parTrans" cxnId="{827EAC6B-B37B-4F36-92D1-6DCA6359D8FF}">
      <dgm:prSet/>
      <dgm:spPr/>
      <dgm:t>
        <a:bodyPr/>
        <a:lstStyle/>
        <a:p>
          <a:endParaRPr lang="en-US"/>
        </a:p>
      </dgm:t>
    </dgm:pt>
    <dgm:pt modelId="{42F0F387-6703-40D0-B789-6F44A2CCB048}" type="sibTrans" cxnId="{827EAC6B-B37B-4F36-92D1-6DCA6359D8FF}">
      <dgm:prSet/>
      <dgm:spPr/>
      <dgm:t>
        <a:bodyPr/>
        <a:lstStyle/>
        <a:p>
          <a:endParaRPr lang="en-US"/>
        </a:p>
      </dgm:t>
    </dgm:pt>
    <dgm:pt modelId="{9C53A0CA-972A-4E9F-9CF9-D8C7592C6EAD}">
      <dgm:prSet phldrT="[Text]"/>
      <dgm:spPr/>
      <dgm:t>
        <a:bodyPr/>
        <a:lstStyle/>
        <a:p>
          <a:r>
            <a:rPr lang="en-US" dirty="0" smtClean="0"/>
            <a:t>T</a:t>
          </a:r>
          <a:endParaRPr lang="en-US" dirty="0"/>
        </a:p>
      </dgm:t>
    </dgm:pt>
    <dgm:pt modelId="{63D602C0-5ACE-4CAB-B3D3-29D5E7994289}" type="parTrans" cxnId="{3E1B0FF0-526A-4EA5-BA5F-4FF77DE68E8E}">
      <dgm:prSet/>
      <dgm:spPr/>
      <dgm:t>
        <a:bodyPr/>
        <a:lstStyle/>
        <a:p>
          <a:endParaRPr lang="en-US"/>
        </a:p>
      </dgm:t>
    </dgm:pt>
    <dgm:pt modelId="{0C8BF7AF-AEF5-46BB-B469-77D8D7D2A895}" type="sibTrans" cxnId="{3E1B0FF0-526A-4EA5-BA5F-4FF77DE68E8E}">
      <dgm:prSet/>
      <dgm:spPr/>
      <dgm:t>
        <a:bodyPr/>
        <a:lstStyle/>
        <a:p>
          <a:endParaRPr lang="en-US"/>
        </a:p>
      </dgm:t>
    </dgm:pt>
    <dgm:pt modelId="{7FB2A61F-6249-403E-B426-613EC2B26C1A}">
      <dgm:prSet phldrT="[Text]"/>
      <dgm:spPr/>
      <dgm:t>
        <a:bodyPr/>
        <a:lstStyle/>
        <a:p>
          <a:r>
            <a:rPr lang="en-US" dirty="0" smtClean="0"/>
            <a:t>H</a:t>
          </a:r>
          <a:endParaRPr lang="en-US" dirty="0"/>
        </a:p>
      </dgm:t>
    </dgm:pt>
    <dgm:pt modelId="{48C24533-ACBC-45A1-BC93-4F9E8C8035B9}" type="parTrans" cxnId="{AB71244E-60E8-4489-B63D-979BB4BD4FB8}">
      <dgm:prSet/>
      <dgm:spPr/>
      <dgm:t>
        <a:bodyPr/>
        <a:lstStyle/>
        <a:p>
          <a:endParaRPr lang="en-US"/>
        </a:p>
      </dgm:t>
    </dgm:pt>
    <dgm:pt modelId="{7ACF622D-AFBD-4268-8359-31C8B66B1B90}" type="sibTrans" cxnId="{AB71244E-60E8-4489-B63D-979BB4BD4FB8}">
      <dgm:prSet/>
      <dgm:spPr/>
      <dgm:t>
        <a:bodyPr/>
        <a:lstStyle/>
        <a:p>
          <a:endParaRPr lang="en-US"/>
        </a:p>
      </dgm:t>
    </dgm:pt>
    <dgm:pt modelId="{4579EE29-30E6-4EFA-A815-6CBADF6DF528}">
      <dgm:prSet phldrT="[Text]"/>
      <dgm:spPr/>
      <dgm:t>
        <a:bodyPr/>
        <a:lstStyle/>
        <a:p>
          <a:r>
            <a:rPr lang="en-US" dirty="0" smtClean="0"/>
            <a:t>I</a:t>
          </a:r>
          <a:endParaRPr lang="en-US" dirty="0"/>
        </a:p>
      </dgm:t>
    </dgm:pt>
    <dgm:pt modelId="{238A6378-6D1C-49BB-B36D-F5581B00CC1E}" type="parTrans" cxnId="{589D3814-755C-4219-B276-759A4501B5B0}">
      <dgm:prSet/>
      <dgm:spPr/>
      <dgm:t>
        <a:bodyPr/>
        <a:lstStyle/>
        <a:p>
          <a:endParaRPr lang="en-US"/>
        </a:p>
      </dgm:t>
    </dgm:pt>
    <dgm:pt modelId="{BEBFCB73-6353-481B-B920-5565ED9FFA29}" type="sibTrans" cxnId="{589D3814-755C-4219-B276-759A4501B5B0}">
      <dgm:prSet/>
      <dgm:spPr/>
      <dgm:t>
        <a:bodyPr/>
        <a:lstStyle/>
        <a:p>
          <a:endParaRPr lang="en-US"/>
        </a:p>
      </dgm:t>
    </dgm:pt>
    <dgm:pt modelId="{E335F3FC-1A56-4FF0-855E-D1F2E07409F0}">
      <dgm:prSet phldrT="[Text]"/>
      <dgm:spPr/>
      <dgm:t>
        <a:bodyPr/>
        <a:lstStyle/>
        <a:p>
          <a:r>
            <a:rPr lang="en-US" dirty="0" smtClean="0"/>
            <a:t>S</a:t>
          </a:r>
          <a:endParaRPr lang="en-US" dirty="0"/>
        </a:p>
      </dgm:t>
    </dgm:pt>
    <dgm:pt modelId="{236F2B1D-6876-456F-9AF0-B42BBF389D68}" type="parTrans" cxnId="{455974B6-9B60-4A94-A6B0-8740C2F2D26E}">
      <dgm:prSet/>
      <dgm:spPr/>
      <dgm:t>
        <a:bodyPr/>
        <a:lstStyle/>
        <a:p>
          <a:endParaRPr lang="en-US"/>
        </a:p>
      </dgm:t>
    </dgm:pt>
    <dgm:pt modelId="{BD85CB0E-C79F-441C-A0E8-CA8B47F8CB3D}" type="sibTrans" cxnId="{455974B6-9B60-4A94-A6B0-8740C2F2D26E}">
      <dgm:prSet/>
      <dgm:spPr/>
      <dgm:t>
        <a:bodyPr/>
        <a:lstStyle/>
        <a:p>
          <a:endParaRPr lang="en-US"/>
        </a:p>
      </dgm:t>
    </dgm:pt>
    <dgm:pt modelId="{529A2917-BBDA-4667-BB29-909DD0CF8833}">
      <dgm:prSet/>
      <dgm:spPr/>
      <dgm:t>
        <a:bodyPr/>
        <a:lstStyle/>
        <a:p>
          <a:r>
            <a:rPr lang="en-US" dirty="0" smtClean="0"/>
            <a:t>E</a:t>
          </a:r>
          <a:endParaRPr lang="en-US" dirty="0"/>
        </a:p>
      </dgm:t>
    </dgm:pt>
    <dgm:pt modelId="{8855F001-5D29-4781-AFE6-17F39CA48140}" type="parTrans" cxnId="{EA127B25-DBE1-4AD4-AB8F-8300D9E3171C}">
      <dgm:prSet/>
      <dgm:spPr/>
      <dgm:t>
        <a:bodyPr/>
        <a:lstStyle/>
        <a:p>
          <a:endParaRPr lang="en-US"/>
        </a:p>
      </dgm:t>
    </dgm:pt>
    <dgm:pt modelId="{5F519BB8-FE0E-4F59-B85B-486CEB28C50C}" type="sibTrans" cxnId="{EA127B25-DBE1-4AD4-AB8F-8300D9E3171C}">
      <dgm:prSet/>
      <dgm:spPr/>
      <dgm:t>
        <a:bodyPr/>
        <a:lstStyle/>
        <a:p>
          <a:endParaRPr lang="en-US"/>
        </a:p>
      </dgm:t>
    </dgm:pt>
    <dgm:pt modelId="{9AA32079-6272-44B5-8F27-B59849AECED1}">
      <dgm:prSet/>
      <dgm:spPr/>
      <dgm:t>
        <a:bodyPr/>
        <a:lstStyle/>
        <a:p>
          <a:r>
            <a:rPr lang="en-US" dirty="0" smtClean="0"/>
            <a:t>V</a:t>
          </a:r>
          <a:endParaRPr lang="en-US" dirty="0"/>
        </a:p>
      </dgm:t>
    </dgm:pt>
    <dgm:pt modelId="{E5AC6DBE-10B6-439C-9EDB-737861A883FA}" type="parTrans" cxnId="{4EBBC84D-FD8A-4E05-8C68-78EC973FCBFA}">
      <dgm:prSet/>
      <dgm:spPr/>
      <dgm:t>
        <a:bodyPr/>
        <a:lstStyle/>
        <a:p>
          <a:endParaRPr lang="en-US"/>
        </a:p>
      </dgm:t>
    </dgm:pt>
    <dgm:pt modelId="{3B32A012-F22F-4F5B-BC6E-3846F147538A}" type="sibTrans" cxnId="{4EBBC84D-FD8A-4E05-8C68-78EC973FCBFA}">
      <dgm:prSet/>
      <dgm:spPr/>
      <dgm:t>
        <a:bodyPr/>
        <a:lstStyle/>
        <a:p>
          <a:endParaRPr lang="en-US"/>
        </a:p>
      </dgm:t>
    </dgm:pt>
    <dgm:pt modelId="{D8204147-7F00-4C17-966E-90CD915A97D3}">
      <dgm:prSet/>
      <dgm:spPr/>
      <dgm:t>
        <a:bodyPr/>
        <a:lstStyle/>
        <a:p>
          <a:r>
            <a:rPr lang="en-US" dirty="0" smtClean="0"/>
            <a:t>E</a:t>
          </a:r>
          <a:endParaRPr lang="en-US" dirty="0"/>
        </a:p>
      </dgm:t>
    </dgm:pt>
    <dgm:pt modelId="{83DDCDDF-4395-4CC7-9A79-A3CFCFE431A3}" type="parTrans" cxnId="{A63EB976-69C4-40B0-B2FC-44F37FA22195}">
      <dgm:prSet/>
      <dgm:spPr/>
      <dgm:t>
        <a:bodyPr/>
        <a:lstStyle/>
        <a:p>
          <a:endParaRPr lang="en-US"/>
        </a:p>
      </dgm:t>
    </dgm:pt>
    <dgm:pt modelId="{FFA5D8E8-A7AF-46A9-8CA0-6B743D54E182}" type="sibTrans" cxnId="{A63EB976-69C4-40B0-B2FC-44F37FA22195}">
      <dgm:prSet/>
      <dgm:spPr/>
      <dgm:t>
        <a:bodyPr/>
        <a:lstStyle/>
        <a:p>
          <a:endParaRPr lang="en-US"/>
        </a:p>
      </dgm:t>
    </dgm:pt>
    <dgm:pt modelId="{6A173D78-17AA-4EC9-9629-478B9DFC4CC4}" type="pres">
      <dgm:prSet presAssocID="{94A0EBAD-5C91-401D-BD3C-8F06842D0B4E}" presName="cycle" presStyleCnt="0">
        <dgm:presLayoutVars>
          <dgm:chMax val="1"/>
          <dgm:dir/>
          <dgm:animLvl val="ctr"/>
          <dgm:resizeHandles val="exact"/>
        </dgm:presLayoutVars>
      </dgm:prSet>
      <dgm:spPr/>
      <dgm:t>
        <a:bodyPr/>
        <a:lstStyle/>
        <a:p>
          <a:endParaRPr lang="en-US"/>
        </a:p>
      </dgm:t>
    </dgm:pt>
    <dgm:pt modelId="{558EA6AC-D8C7-49BA-A290-9C85EACE8ADC}" type="pres">
      <dgm:prSet presAssocID="{D148D533-2382-480B-BA9B-5957D24B6738}" presName="centerShape" presStyleLbl="node0" presStyleIdx="0" presStyleCnt="1"/>
      <dgm:spPr/>
      <dgm:t>
        <a:bodyPr/>
        <a:lstStyle/>
        <a:p>
          <a:endParaRPr lang="en-US"/>
        </a:p>
      </dgm:t>
    </dgm:pt>
    <dgm:pt modelId="{39F05B5D-E022-4537-AFD1-E6CA01C451F5}" type="pres">
      <dgm:prSet presAssocID="{63D602C0-5ACE-4CAB-B3D3-29D5E7994289}" presName="Name9" presStyleLbl="parChTrans1D2" presStyleIdx="0" presStyleCnt="7"/>
      <dgm:spPr/>
      <dgm:t>
        <a:bodyPr/>
        <a:lstStyle/>
        <a:p>
          <a:endParaRPr lang="en-US"/>
        </a:p>
      </dgm:t>
    </dgm:pt>
    <dgm:pt modelId="{806C6F74-1F0F-4FDB-89B8-350506A1DDD2}" type="pres">
      <dgm:prSet presAssocID="{63D602C0-5ACE-4CAB-B3D3-29D5E7994289}" presName="connTx" presStyleLbl="parChTrans1D2" presStyleIdx="0" presStyleCnt="7"/>
      <dgm:spPr/>
      <dgm:t>
        <a:bodyPr/>
        <a:lstStyle/>
        <a:p>
          <a:endParaRPr lang="en-US"/>
        </a:p>
      </dgm:t>
    </dgm:pt>
    <dgm:pt modelId="{36EC0D55-135D-4A96-A392-CE0C0BA10885}" type="pres">
      <dgm:prSet presAssocID="{9C53A0CA-972A-4E9F-9CF9-D8C7592C6EAD}" presName="node" presStyleLbl="node1" presStyleIdx="0" presStyleCnt="7">
        <dgm:presLayoutVars>
          <dgm:bulletEnabled val="1"/>
        </dgm:presLayoutVars>
      </dgm:prSet>
      <dgm:spPr/>
      <dgm:t>
        <a:bodyPr/>
        <a:lstStyle/>
        <a:p>
          <a:endParaRPr lang="en-US"/>
        </a:p>
      </dgm:t>
    </dgm:pt>
    <dgm:pt modelId="{9C7F8727-8646-475F-A924-DDCFAC105C50}" type="pres">
      <dgm:prSet presAssocID="{48C24533-ACBC-45A1-BC93-4F9E8C8035B9}" presName="Name9" presStyleLbl="parChTrans1D2" presStyleIdx="1" presStyleCnt="7"/>
      <dgm:spPr/>
      <dgm:t>
        <a:bodyPr/>
        <a:lstStyle/>
        <a:p>
          <a:endParaRPr lang="en-US"/>
        </a:p>
      </dgm:t>
    </dgm:pt>
    <dgm:pt modelId="{A9E9C59A-F89E-488D-AF39-324076728553}" type="pres">
      <dgm:prSet presAssocID="{48C24533-ACBC-45A1-BC93-4F9E8C8035B9}" presName="connTx" presStyleLbl="parChTrans1D2" presStyleIdx="1" presStyleCnt="7"/>
      <dgm:spPr/>
      <dgm:t>
        <a:bodyPr/>
        <a:lstStyle/>
        <a:p>
          <a:endParaRPr lang="en-US"/>
        </a:p>
      </dgm:t>
    </dgm:pt>
    <dgm:pt modelId="{93631F65-D7BF-417D-936E-FDD2F22D0B49}" type="pres">
      <dgm:prSet presAssocID="{7FB2A61F-6249-403E-B426-613EC2B26C1A}" presName="node" presStyleLbl="node1" presStyleIdx="1" presStyleCnt="7">
        <dgm:presLayoutVars>
          <dgm:bulletEnabled val="1"/>
        </dgm:presLayoutVars>
      </dgm:prSet>
      <dgm:spPr/>
      <dgm:t>
        <a:bodyPr/>
        <a:lstStyle/>
        <a:p>
          <a:endParaRPr lang="en-US"/>
        </a:p>
      </dgm:t>
    </dgm:pt>
    <dgm:pt modelId="{B4194E6E-25F6-43F0-A1E6-66D8A281BC45}" type="pres">
      <dgm:prSet presAssocID="{238A6378-6D1C-49BB-B36D-F5581B00CC1E}" presName="Name9" presStyleLbl="parChTrans1D2" presStyleIdx="2" presStyleCnt="7"/>
      <dgm:spPr/>
      <dgm:t>
        <a:bodyPr/>
        <a:lstStyle/>
        <a:p>
          <a:endParaRPr lang="en-US"/>
        </a:p>
      </dgm:t>
    </dgm:pt>
    <dgm:pt modelId="{4D086019-22EE-4CE3-B386-199EA47046C9}" type="pres">
      <dgm:prSet presAssocID="{238A6378-6D1C-49BB-B36D-F5581B00CC1E}" presName="connTx" presStyleLbl="parChTrans1D2" presStyleIdx="2" presStyleCnt="7"/>
      <dgm:spPr/>
      <dgm:t>
        <a:bodyPr/>
        <a:lstStyle/>
        <a:p>
          <a:endParaRPr lang="en-US"/>
        </a:p>
      </dgm:t>
    </dgm:pt>
    <dgm:pt modelId="{6CE27CA4-0561-4EA1-B625-2D66A1F9F52F}" type="pres">
      <dgm:prSet presAssocID="{4579EE29-30E6-4EFA-A815-6CBADF6DF528}" presName="node" presStyleLbl="node1" presStyleIdx="2" presStyleCnt="7">
        <dgm:presLayoutVars>
          <dgm:bulletEnabled val="1"/>
        </dgm:presLayoutVars>
      </dgm:prSet>
      <dgm:spPr/>
      <dgm:t>
        <a:bodyPr/>
        <a:lstStyle/>
        <a:p>
          <a:endParaRPr lang="en-US"/>
        </a:p>
      </dgm:t>
    </dgm:pt>
    <dgm:pt modelId="{60EF0D6E-2BB1-4899-BB79-E0533ED216D5}" type="pres">
      <dgm:prSet presAssocID="{83DDCDDF-4395-4CC7-9A79-A3CFCFE431A3}" presName="Name9" presStyleLbl="parChTrans1D2" presStyleIdx="3" presStyleCnt="7"/>
      <dgm:spPr/>
      <dgm:t>
        <a:bodyPr/>
        <a:lstStyle/>
        <a:p>
          <a:endParaRPr lang="en-US"/>
        </a:p>
      </dgm:t>
    </dgm:pt>
    <dgm:pt modelId="{42D92B97-FF76-483B-931A-E46B5D1CE0F1}" type="pres">
      <dgm:prSet presAssocID="{83DDCDDF-4395-4CC7-9A79-A3CFCFE431A3}" presName="connTx" presStyleLbl="parChTrans1D2" presStyleIdx="3" presStyleCnt="7"/>
      <dgm:spPr/>
      <dgm:t>
        <a:bodyPr/>
        <a:lstStyle/>
        <a:p>
          <a:endParaRPr lang="en-US"/>
        </a:p>
      </dgm:t>
    </dgm:pt>
    <dgm:pt modelId="{CA7DB67C-655C-46ED-900A-44AE63F482C2}" type="pres">
      <dgm:prSet presAssocID="{D8204147-7F00-4C17-966E-90CD915A97D3}" presName="node" presStyleLbl="node1" presStyleIdx="3" presStyleCnt="7">
        <dgm:presLayoutVars>
          <dgm:bulletEnabled val="1"/>
        </dgm:presLayoutVars>
      </dgm:prSet>
      <dgm:spPr/>
      <dgm:t>
        <a:bodyPr/>
        <a:lstStyle/>
        <a:p>
          <a:endParaRPr lang="en-US"/>
        </a:p>
      </dgm:t>
    </dgm:pt>
    <dgm:pt modelId="{746CD407-2816-44FD-979E-A6121F6AE124}" type="pres">
      <dgm:prSet presAssocID="{E5AC6DBE-10B6-439C-9EDB-737861A883FA}" presName="Name9" presStyleLbl="parChTrans1D2" presStyleIdx="4" presStyleCnt="7"/>
      <dgm:spPr/>
      <dgm:t>
        <a:bodyPr/>
        <a:lstStyle/>
        <a:p>
          <a:endParaRPr lang="en-US"/>
        </a:p>
      </dgm:t>
    </dgm:pt>
    <dgm:pt modelId="{E7A67294-3267-46F3-8EB5-65D97D695ACD}" type="pres">
      <dgm:prSet presAssocID="{E5AC6DBE-10B6-439C-9EDB-737861A883FA}" presName="connTx" presStyleLbl="parChTrans1D2" presStyleIdx="4" presStyleCnt="7"/>
      <dgm:spPr/>
      <dgm:t>
        <a:bodyPr/>
        <a:lstStyle/>
        <a:p>
          <a:endParaRPr lang="en-US"/>
        </a:p>
      </dgm:t>
    </dgm:pt>
    <dgm:pt modelId="{51A8ABDA-01BA-457C-AF32-EF925AEBCA8E}" type="pres">
      <dgm:prSet presAssocID="{9AA32079-6272-44B5-8F27-B59849AECED1}" presName="node" presStyleLbl="node1" presStyleIdx="4" presStyleCnt="7">
        <dgm:presLayoutVars>
          <dgm:bulletEnabled val="1"/>
        </dgm:presLayoutVars>
      </dgm:prSet>
      <dgm:spPr/>
      <dgm:t>
        <a:bodyPr/>
        <a:lstStyle/>
        <a:p>
          <a:endParaRPr lang="en-US"/>
        </a:p>
      </dgm:t>
    </dgm:pt>
    <dgm:pt modelId="{BE08D7BA-A1A5-4C8C-A9D3-BB9ECA6BC3A0}" type="pres">
      <dgm:prSet presAssocID="{8855F001-5D29-4781-AFE6-17F39CA48140}" presName="Name9" presStyleLbl="parChTrans1D2" presStyleIdx="5" presStyleCnt="7"/>
      <dgm:spPr/>
      <dgm:t>
        <a:bodyPr/>
        <a:lstStyle/>
        <a:p>
          <a:endParaRPr lang="en-US"/>
        </a:p>
      </dgm:t>
    </dgm:pt>
    <dgm:pt modelId="{52634CDA-291C-428D-8C4E-C92C649FA7C0}" type="pres">
      <dgm:prSet presAssocID="{8855F001-5D29-4781-AFE6-17F39CA48140}" presName="connTx" presStyleLbl="parChTrans1D2" presStyleIdx="5" presStyleCnt="7"/>
      <dgm:spPr/>
      <dgm:t>
        <a:bodyPr/>
        <a:lstStyle/>
        <a:p>
          <a:endParaRPr lang="en-US"/>
        </a:p>
      </dgm:t>
    </dgm:pt>
    <dgm:pt modelId="{952B25C4-02E2-4F6D-B7D2-F3A693DEF8B1}" type="pres">
      <dgm:prSet presAssocID="{529A2917-BBDA-4667-BB29-909DD0CF8833}" presName="node" presStyleLbl="node1" presStyleIdx="5" presStyleCnt="7">
        <dgm:presLayoutVars>
          <dgm:bulletEnabled val="1"/>
        </dgm:presLayoutVars>
      </dgm:prSet>
      <dgm:spPr/>
      <dgm:t>
        <a:bodyPr/>
        <a:lstStyle/>
        <a:p>
          <a:endParaRPr lang="en-US"/>
        </a:p>
      </dgm:t>
    </dgm:pt>
    <dgm:pt modelId="{355E33AC-3990-4A35-8E17-7386B4127E99}" type="pres">
      <dgm:prSet presAssocID="{236F2B1D-6876-456F-9AF0-B42BBF389D68}" presName="Name9" presStyleLbl="parChTrans1D2" presStyleIdx="6" presStyleCnt="7"/>
      <dgm:spPr/>
      <dgm:t>
        <a:bodyPr/>
        <a:lstStyle/>
        <a:p>
          <a:endParaRPr lang="en-US"/>
        </a:p>
      </dgm:t>
    </dgm:pt>
    <dgm:pt modelId="{AA634BF5-5E1F-4283-92E7-FD76BFAE7305}" type="pres">
      <dgm:prSet presAssocID="{236F2B1D-6876-456F-9AF0-B42BBF389D68}" presName="connTx" presStyleLbl="parChTrans1D2" presStyleIdx="6" presStyleCnt="7"/>
      <dgm:spPr/>
      <dgm:t>
        <a:bodyPr/>
        <a:lstStyle/>
        <a:p>
          <a:endParaRPr lang="en-US"/>
        </a:p>
      </dgm:t>
    </dgm:pt>
    <dgm:pt modelId="{551EFEFD-15F3-435E-9875-7C43785C8952}" type="pres">
      <dgm:prSet presAssocID="{E335F3FC-1A56-4FF0-855E-D1F2E07409F0}" presName="node" presStyleLbl="node1" presStyleIdx="6" presStyleCnt="7">
        <dgm:presLayoutVars>
          <dgm:bulletEnabled val="1"/>
        </dgm:presLayoutVars>
      </dgm:prSet>
      <dgm:spPr/>
      <dgm:t>
        <a:bodyPr/>
        <a:lstStyle/>
        <a:p>
          <a:endParaRPr lang="en-US"/>
        </a:p>
      </dgm:t>
    </dgm:pt>
  </dgm:ptLst>
  <dgm:cxnLst>
    <dgm:cxn modelId="{02E3CB82-676C-436C-8A70-0D29438AC296}" type="presOf" srcId="{D148D533-2382-480B-BA9B-5957D24B6738}" destId="{558EA6AC-D8C7-49BA-A290-9C85EACE8ADC}" srcOrd="0" destOrd="0" presId="urn:microsoft.com/office/officeart/2005/8/layout/radial1"/>
    <dgm:cxn modelId="{A491AEB5-92BE-42ED-ADFC-53BAB9D7913F}" type="presOf" srcId="{63D602C0-5ACE-4CAB-B3D3-29D5E7994289}" destId="{806C6F74-1F0F-4FDB-89B8-350506A1DDD2}" srcOrd="1" destOrd="0" presId="urn:microsoft.com/office/officeart/2005/8/layout/radial1"/>
    <dgm:cxn modelId="{A35A7C00-F817-4278-BF8A-3814C89B6B89}" type="presOf" srcId="{238A6378-6D1C-49BB-B36D-F5581B00CC1E}" destId="{4D086019-22EE-4CE3-B386-199EA47046C9}" srcOrd="1" destOrd="0" presId="urn:microsoft.com/office/officeart/2005/8/layout/radial1"/>
    <dgm:cxn modelId="{E247C172-64CE-4A28-89B9-86FDF694B56C}" type="presOf" srcId="{7FB2A61F-6249-403E-B426-613EC2B26C1A}" destId="{93631F65-D7BF-417D-936E-FDD2F22D0B49}" srcOrd="0" destOrd="0" presId="urn:microsoft.com/office/officeart/2005/8/layout/radial1"/>
    <dgm:cxn modelId="{827EAC6B-B37B-4F36-92D1-6DCA6359D8FF}" srcId="{94A0EBAD-5C91-401D-BD3C-8F06842D0B4E}" destId="{D148D533-2382-480B-BA9B-5957D24B6738}" srcOrd="0" destOrd="0" parTransId="{3713DC84-0DC0-46EE-955B-071E73CA1C79}" sibTransId="{42F0F387-6703-40D0-B789-6F44A2CCB048}"/>
    <dgm:cxn modelId="{3E1B0FF0-526A-4EA5-BA5F-4FF77DE68E8E}" srcId="{D148D533-2382-480B-BA9B-5957D24B6738}" destId="{9C53A0CA-972A-4E9F-9CF9-D8C7592C6EAD}" srcOrd="0" destOrd="0" parTransId="{63D602C0-5ACE-4CAB-B3D3-29D5E7994289}" sibTransId="{0C8BF7AF-AEF5-46BB-B469-77D8D7D2A895}"/>
    <dgm:cxn modelId="{B0DB1D7B-1243-4E20-93A6-2F6676F9DD7D}" type="presOf" srcId="{236F2B1D-6876-456F-9AF0-B42BBF389D68}" destId="{AA634BF5-5E1F-4283-92E7-FD76BFAE7305}" srcOrd="1" destOrd="0" presId="urn:microsoft.com/office/officeart/2005/8/layout/radial1"/>
    <dgm:cxn modelId="{447B8D55-E0A2-446F-8DB7-A6B6FA16A458}" type="presOf" srcId="{9C53A0CA-972A-4E9F-9CF9-D8C7592C6EAD}" destId="{36EC0D55-135D-4A96-A392-CE0C0BA10885}" srcOrd="0" destOrd="0" presId="urn:microsoft.com/office/officeart/2005/8/layout/radial1"/>
    <dgm:cxn modelId="{AB71244E-60E8-4489-B63D-979BB4BD4FB8}" srcId="{D148D533-2382-480B-BA9B-5957D24B6738}" destId="{7FB2A61F-6249-403E-B426-613EC2B26C1A}" srcOrd="1" destOrd="0" parTransId="{48C24533-ACBC-45A1-BC93-4F9E8C8035B9}" sibTransId="{7ACF622D-AFBD-4268-8359-31C8B66B1B90}"/>
    <dgm:cxn modelId="{9265B74A-8B9A-4631-92D2-6FFCA1D447D7}" type="presOf" srcId="{83DDCDDF-4395-4CC7-9A79-A3CFCFE431A3}" destId="{42D92B97-FF76-483B-931A-E46B5D1CE0F1}" srcOrd="1" destOrd="0" presId="urn:microsoft.com/office/officeart/2005/8/layout/radial1"/>
    <dgm:cxn modelId="{6C491493-D97D-4DA7-9882-8F94B5D0DC86}" type="presOf" srcId="{48C24533-ACBC-45A1-BC93-4F9E8C8035B9}" destId="{9C7F8727-8646-475F-A924-DDCFAC105C50}" srcOrd="0" destOrd="0" presId="urn:microsoft.com/office/officeart/2005/8/layout/radial1"/>
    <dgm:cxn modelId="{651CB702-5938-4076-BCD3-25009218353D}" type="presOf" srcId="{E5AC6DBE-10B6-439C-9EDB-737861A883FA}" destId="{E7A67294-3267-46F3-8EB5-65D97D695ACD}" srcOrd="1" destOrd="0" presId="urn:microsoft.com/office/officeart/2005/8/layout/radial1"/>
    <dgm:cxn modelId="{2F9A12C4-7A55-45E2-B4B4-2264F99C12A7}" type="presOf" srcId="{4579EE29-30E6-4EFA-A815-6CBADF6DF528}" destId="{6CE27CA4-0561-4EA1-B625-2D66A1F9F52F}" srcOrd="0" destOrd="0" presId="urn:microsoft.com/office/officeart/2005/8/layout/radial1"/>
    <dgm:cxn modelId="{56BF87F9-32A8-4D2E-941A-7E9A81D29CA1}" type="presOf" srcId="{9AA32079-6272-44B5-8F27-B59849AECED1}" destId="{51A8ABDA-01BA-457C-AF32-EF925AEBCA8E}" srcOrd="0" destOrd="0" presId="urn:microsoft.com/office/officeart/2005/8/layout/radial1"/>
    <dgm:cxn modelId="{22F16332-E69F-4AEF-868D-A83D424907CF}" type="presOf" srcId="{E5AC6DBE-10B6-439C-9EDB-737861A883FA}" destId="{746CD407-2816-44FD-979E-A6121F6AE124}" srcOrd="0" destOrd="0" presId="urn:microsoft.com/office/officeart/2005/8/layout/radial1"/>
    <dgm:cxn modelId="{F924B85A-469D-4C98-8E94-33D1FD63EBC1}" type="presOf" srcId="{D8204147-7F00-4C17-966E-90CD915A97D3}" destId="{CA7DB67C-655C-46ED-900A-44AE63F482C2}" srcOrd="0" destOrd="0" presId="urn:microsoft.com/office/officeart/2005/8/layout/radial1"/>
    <dgm:cxn modelId="{A74574D9-7496-4499-A0AB-55C5E90CF61E}" type="presOf" srcId="{8855F001-5D29-4781-AFE6-17F39CA48140}" destId="{52634CDA-291C-428D-8C4E-C92C649FA7C0}" srcOrd="1" destOrd="0" presId="urn:microsoft.com/office/officeart/2005/8/layout/radial1"/>
    <dgm:cxn modelId="{589D3814-755C-4219-B276-759A4501B5B0}" srcId="{D148D533-2382-480B-BA9B-5957D24B6738}" destId="{4579EE29-30E6-4EFA-A815-6CBADF6DF528}" srcOrd="2" destOrd="0" parTransId="{238A6378-6D1C-49BB-B36D-F5581B00CC1E}" sibTransId="{BEBFCB73-6353-481B-B920-5565ED9FFA29}"/>
    <dgm:cxn modelId="{0D5A4526-EB65-4235-866F-63EA0E604C5E}" type="presOf" srcId="{529A2917-BBDA-4667-BB29-909DD0CF8833}" destId="{952B25C4-02E2-4F6D-B7D2-F3A693DEF8B1}" srcOrd="0" destOrd="0" presId="urn:microsoft.com/office/officeart/2005/8/layout/radial1"/>
    <dgm:cxn modelId="{C9F268A7-C2BD-49A0-974B-D973E21E206B}" type="presOf" srcId="{E335F3FC-1A56-4FF0-855E-D1F2E07409F0}" destId="{551EFEFD-15F3-435E-9875-7C43785C8952}" srcOrd="0" destOrd="0" presId="urn:microsoft.com/office/officeart/2005/8/layout/radial1"/>
    <dgm:cxn modelId="{C475E282-E00E-4421-A028-29D4A3DBDA26}" type="presOf" srcId="{8855F001-5D29-4781-AFE6-17F39CA48140}" destId="{BE08D7BA-A1A5-4C8C-A9D3-BB9ECA6BC3A0}" srcOrd="0" destOrd="0" presId="urn:microsoft.com/office/officeart/2005/8/layout/radial1"/>
    <dgm:cxn modelId="{07E45163-83E2-49A5-81AB-64FF11638DF9}" type="presOf" srcId="{48C24533-ACBC-45A1-BC93-4F9E8C8035B9}" destId="{A9E9C59A-F89E-488D-AF39-324076728553}" srcOrd="1" destOrd="0" presId="urn:microsoft.com/office/officeart/2005/8/layout/radial1"/>
    <dgm:cxn modelId="{2FD9F967-D648-49F5-A77D-7667A4122B43}" type="presOf" srcId="{83DDCDDF-4395-4CC7-9A79-A3CFCFE431A3}" destId="{60EF0D6E-2BB1-4899-BB79-E0533ED216D5}" srcOrd="0" destOrd="0" presId="urn:microsoft.com/office/officeart/2005/8/layout/radial1"/>
    <dgm:cxn modelId="{798D0001-0050-4119-96AD-E57A628A3C1B}" type="presOf" srcId="{238A6378-6D1C-49BB-B36D-F5581B00CC1E}" destId="{B4194E6E-25F6-43F0-A1E6-66D8A281BC45}" srcOrd="0" destOrd="0" presId="urn:microsoft.com/office/officeart/2005/8/layout/radial1"/>
    <dgm:cxn modelId="{4EBBC84D-FD8A-4E05-8C68-78EC973FCBFA}" srcId="{D148D533-2382-480B-BA9B-5957D24B6738}" destId="{9AA32079-6272-44B5-8F27-B59849AECED1}" srcOrd="4" destOrd="0" parTransId="{E5AC6DBE-10B6-439C-9EDB-737861A883FA}" sibTransId="{3B32A012-F22F-4F5B-BC6E-3846F147538A}"/>
    <dgm:cxn modelId="{AF1CDC20-6145-41D2-8E45-1A4794D5F229}" type="presOf" srcId="{63D602C0-5ACE-4CAB-B3D3-29D5E7994289}" destId="{39F05B5D-E022-4537-AFD1-E6CA01C451F5}" srcOrd="0" destOrd="0" presId="urn:microsoft.com/office/officeart/2005/8/layout/radial1"/>
    <dgm:cxn modelId="{DC1E8442-A3BD-4969-A3E6-2A0215050A49}" type="presOf" srcId="{94A0EBAD-5C91-401D-BD3C-8F06842D0B4E}" destId="{6A173D78-17AA-4EC9-9629-478B9DFC4CC4}" srcOrd="0" destOrd="0" presId="urn:microsoft.com/office/officeart/2005/8/layout/radial1"/>
    <dgm:cxn modelId="{F953D46F-7BA4-4D49-9856-809A4AB2D0AB}" type="presOf" srcId="{236F2B1D-6876-456F-9AF0-B42BBF389D68}" destId="{355E33AC-3990-4A35-8E17-7386B4127E99}" srcOrd="0" destOrd="0" presId="urn:microsoft.com/office/officeart/2005/8/layout/radial1"/>
    <dgm:cxn modelId="{A63EB976-69C4-40B0-B2FC-44F37FA22195}" srcId="{D148D533-2382-480B-BA9B-5957D24B6738}" destId="{D8204147-7F00-4C17-966E-90CD915A97D3}" srcOrd="3" destOrd="0" parTransId="{83DDCDDF-4395-4CC7-9A79-A3CFCFE431A3}" sibTransId="{FFA5D8E8-A7AF-46A9-8CA0-6B743D54E182}"/>
    <dgm:cxn modelId="{EA127B25-DBE1-4AD4-AB8F-8300D9E3171C}" srcId="{D148D533-2382-480B-BA9B-5957D24B6738}" destId="{529A2917-BBDA-4667-BB29-909DD0CF8833}" srcOrd="5" destOrd="0" parTransId="{8855F001-5D29-4781-AFE6-17F39CA48140}" sibTransId="{5F519BB8-FE0E-4F59-B85B-486CEB28C50C}"/>
    <dgm:cxn modelId="{455974B6-9B60-4A94-A6B0-8740C2F2D26E}" srcId="{D148D533-2382-480B-BA9B-5957D24B6738}" destId="{E335F3FC-1A56-4FF0-855E-D1F2E07409F0}" srcOrd="6" destOrd="0" parTransId="{236F2B1D-6876-456F-9AF0-B42BBF389D68}" sibTransId="{BD85CB0E-C79F-441C-A0E8-CA8B47F8CB3D}"/>
    <dgm:cxn modelId="{447C493D-0822-456E-BBFA-EF7634480837}" type="presParOf" srcId="{6A173D78-17AA-4EC9-9629-478B9DFC4CC4}" destId="{558EA6AC-D8C7-49BA-A290-9C85EACE8ADC}" srcOrd="0" destOrd="0" presId="urn:microsoft.com/office/officeart/2005/8/layout/radial1"/>
    <dgm:cxn modelId="{FFA8E97A-0C06-47DE-AB99-9253D10B05D8}" type="presParOf" srcId="{6A173D78-17AA-4EC9-9629-478B9DFC4CC4}" destId="{39F05B5D-E022-4537-AFD1-E6CA01C451F5}" srcOrd="1" destOrd="0" presId="urn:microsoft.com/office/officeart/2005/8/layout/radial1"/>
    <dgm:cxn modelId="{3B6818CE-B9BC-4807-8447-2CC45A67BDCA}" type="presParOf" srcId="{39F05B5D-E022-4537-AFD1-E6CA01C451F5}" destId="{806C6F74-1F0F-4FDB-89B8-350506A1DDD2}" srcOrd="0" destOrd="0" presId="urn:microsoft.com/office/officeart/2005/8/layout/radial1"/>
    <dgm:cxn modelId="{5EDEDE57-4134-4856-87C4-D10139406393}" type="presParOf" srcId="{6A173D78-17AA-4EC9-9629-478B9DFC4CC4}" destId="{36EC0D55-135D-4A96-A392-CE0C0BA10885}" srcOrd="2" destOrd="0" presId="urn:microsoft.com/office/officeart/2005/8/layout/radial1"/>
    <dgm:cxn modelId="{43088E1D-EB6F-4391-A78E-60EBF59CC60A}" type="presParOf" srcId="{6A173D78-17AA-4EC9-9629-478B9DFC4CC4}" destId="{9C7F8727-8646-475F-A924-DDCFAC105C50}" srcOrd="3" destOrd="0" presId="urn:microsoft.com/office/officeart/2005/8/layout/radial1"/>
    <dgm:cxn modelId="{2E91E04C-03DF-45C7-8760-B3F22A169AE0}" type="presParOf" srcId="{9C7F8727-8646-475F-A924-DDCFAC105C50}" destId="{A9E9C59A-F89E-488D-AF39-324076728553}" srcOrd="0" destOrd="0" presId="urn:microsoft.com/office/officeart/2005/8/layout/radial1"/>
    <dgm:cxn modelId="{16C278C1-DEC0-424F-989D-D1C330CEBE61}" type="presParOf" srcId="{6A173D78-17AA-4EC9-9629-478B9DFC4CC4}" destId="{93631F65-D7BF-417D-936E-FDD2F22D0B49}" srcOrd="4" destOrd="0" presId="urn:microsoft.com/office/officeart/2005/8/layout/radial1"/>
    <dgm:cxn modelId="{A9F9C2C8-0D7E-4F34-8C0E-7D05E3DA099A}" type="presParOf" srcId="{6A173D78-17AA-4EC9-9629-478B9DFC4CC4}" destId="{B4194E6E-25F6-43F0-A1E6-66D8A281BC45}" srcOrd="5" destOrd="0" presId="urn:microsoft.com/office/officeart/2005/8/layout/radial1"/>
    <dgm:cxn modelId="{FADC6090-02DC-4C97-A693-6D87CBC4BE2E}" type="presParOf" srcId="{B4194E6E-25F6-43F0-A1E6-66D8A281BC45}" destId="{4D086019-22EE-4CE3-B386-199EA47046C9}" srcOrd="0" destOrd="0" presId="urn:microsoft.com/office/officeart/2005/8/layout/radial1"/>
    <dgm:cxn modelId="{CCCA0F1B-5A2C-433F-B96B-A14CACD2C9F0}" type="presParOf" srcId="{6A173D78-17AA-4EC9-9629-478B9DFC4CC4}" destId="{6CE27CA4-0561-4EA1-B625-2D66A1F9F52F}" srcOrd="6" destOrd="0" presId="urn:microsoft.com/office/officeart/2005/8/layout/radial1"/>
    <dgm:cxn modelId="{F06EDB98-538C-4F2C-ADF5-3323E039E5CC}" type="presParOf" srcId="{6A173D78-17AA-4EC9-9629-478B9DFC4CC4}" destId="{60EF0D6E-2BB1-4899-BB79-E0533ED216D5}" srcOrd="7" destOrd="0" presId="urn:microsoft.com/office/officeart/2005/8/layout/radial1"/>
    <dgm:cxn modelId="{2F19CB58-EC7E-48B4-93B2-B7D14E69D56F}" type="presParOf" srcId="{60EF0D6E-2BB1-4899-BB79-E0533ED216D5}" destId="{42D92B97-FF76-483B-931A-E46B5D1CE0F1}" srcOrd="0" destOrd="0" presId="urn:microsoft.com/office/officeart/2005/8/layout/radial1"/>
    <dgm:cxn modelId="{617ACDA3-7491-4C35-9C23-9A3C05EBEAD0}" type="presParOf" srcId="{6A173D78-17AA-4EC9-9629-478B9DFC4CC4}" destId="{CA7DB67C-655C-46ED-900A-44AE63F482C2}" srcOrd="8" destOrd="0" presId="urn:microsoft.com/office/officeart/2005/8/layout/radial1"/>
    <dgm:cxn modelId="{5579F40C-6E5A-425D-B5DD-EE1F7378CC06}" type="presParOf" srcId="{6A173D78-17AA-4EC9-9629-478B9DFC4CC4}" destId="{746CD407-2816-44FD-979E-A6121F6AE124}" srcOrd="9" destOrd="0" presId="urn:microsoft.com/office/officeart/2005/8/layout/radial1"/>
    <dgm:cxn modelId="{FCE9F2A3-81A7-4CC1-9AE8-84E668BB41D1}" type="presParOf" srcId="{746CD407-2816-44FD-979E-A6121F6AE124}" destId="{E7A67294-3267-46F3-8EB5-65D97D695ACD}" srcOrd="0" destOrd="0" presId="urn:microsoft.com/office/officeart/2005/8/layout/radial1"/>
    <dgm:cxn modelId="{070BBE55-2121-462E-9E15-A469BB000BDB}" type="presParOf" srcId="{6A173D78-17AA-4EC9-9629-478B9DFC4CC4}" destId="{51A8ABDA-01BA-457C-AF32-EF925AEBCA8E}" srcOrd="10" destOrd="0" presId="urn:microsoft.com/office/officeart/2005/8/layout/radial1"/>
    <dgm:cxn modelId="{1ECBAAEB-ADEE-46FB-8699-01F3574DF047}" type="presParOf" srcId="{6A173D78-17AA-4EC9-9629-478B9DFC4CC4}" destId="{BE08D7BA-A1A5-4C8C-A9D3-BB9ECA6BC3A0}" srcOrd="11" destOrd="0" presId="urn:microsoft.com/office/officeart/2005/8/layout/radial1"/>
    <dgm:cxn modelId="{66F3A304-8DD1-41A0-BCB3-A0E5CC107CFA}" type="presParOf" srcId="{BE08D7BA-A1A5-4C8C-A9D3-BB9ECA6BC3A0}" destId="{52634CDA-291C-428D-8C4E-C92C649FA7C0}" srcOrd="0" destOrd="0" presId="urn:microsoft.com/office/officeart/2005/8/layout/radial1"/>
    <dgm:cxn modelId="{D2D78C4E-BB53-4570-9373-31B42BF6A5B0}" type="presParOf" srcId="{6A173D78-17AA-4EC9-9629-478B9DFC4CC4}" destId="{952B25C4-02E2-4F6D-B7D2-F3A693DEF8B1}" srcOrd="12" destOrd="0" presId="urn:microsoft.com/office/officeart/2005/8/layout/radial1"/>
    <dgm:cxn modelId="{98E24698-B7D0-4C21-B17A-610BE4AD271C}" type="presParOf" srcId="{6A173D78-17AA-4EC9-9629-478B9DFC4CC4}" destId="{355E33AC-3990-4A35-8E17-7386B4127E99}" srcOrd="13" destOrd="0" presId="urn:microsoft.com/office/officeart/2005/8/layout/radial1"/>
    <dgm:cxn modelId="{7CAEB4BA-BA07-4D49-BC74-0FBC8E6707A2}" type="presParOf" srcId="{355E33AC-3990-4A35-8E17-7386B4127E99}" destId="{AA634BF5-5E1F-4283-92E7-FD76BFAE7305}" srcOrd="0" destOrd="0" presId="urn:microsoft.com/office/officeart/2005/8/layout/radial1"/>
    <dgm:cxn modelId="{B611301F-708F-4BB1-9E21-63C7DF7414A4}" type="presParOf" srcId="{6A173D78-17AA-4EC9-9629-478B9DFC4CC4}" destId="{551EFEFD-15F3-435E-9875-7C43785C8952}" srcOrd="1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CE2EB8-AAFE-4A33-A7C2-3770689ACBB1}" type="doc">
      <dgm:prSet loTypeId="urn:microsoft.com/office/officeart/2005/8/layout/pyramid1" loCatId="pyramid" qsTypeId="urn:microsoft.com/office/officeart/2005/8/quickstyle/simple1" qsCatId="simple" csTypeId="urn:microsoft.com/office/officeart/2005/8/colors/accent1_2" csCatId="accent1" phldr="1"/>
      <dgm:spPr/>
    </dgm:pt>
    <dgm:pt modelId="{A63E5F0E-749E-4A36-ADD8-A70FDDDABECD}">
      <dgm:prSet phldrT="[Text]" custT="1"/>
      <dgm:spPr/>
      <dgm:t>
        <a:bodyPr/>
        <a:lstStyle/>
        <a:p>
          <a:r>
            <a:rPr lang="en-US" sz="2000" b="1" dirty="0" smtClean="0">
              <a:solidFill>
                <a:schemeClr val="tx2">
                  <a:lumMod val="95000"/>
                  <a:lumOff val="5000"/>
                </a:schemeClr>
              </a:solidFill>
              <a:latin typeface="+mn-lt"/>
            </a:rPr>
            <a:t>New thinking or Confirmed thinking</a:t>
          </a:r>
          <a:endParaRPr lang="en-US" sz="2000" b="1" dirty="0">
            <a:solidFill>
              <a:schemeClr val="tx2">
                <a:lumMod val="95000"/>
                <a:lumOff val="5000"/>
              </a:schemeClr>
            </a:solidFill>
            <a:latin typeface="+mn-lt"/>
          </a:endParaRPr>
        </a:p>
      </dgm:t>
    </dgm:pt>
    <dgm:pt modelId="{B5C41B7B-448B-4020-AED1-223BB0E49CCD}" type="parTrans" cxnId="{BDA4EBB2-B2E1-4A51-AA3D-2DC2FF9762C8}">
      <dgm:prSet/>
      <dgm:spPr/>
      <dgm:t>
        <a:bodyPr/>
        <a:lstStyle/>
        <a:p>
          <a:endParaRPr lang="en-US"/>
        </a:p>
      </dgm:t>
    </dgm:pt>
    <dgm:pt modelId="{F315F4DF-DD89-446C-BB2A-DC07F03F3D46}" type="sibTrans" cxnId="{BDA4EBB2-B2E1-4A51-AA3D-2DC2FF9762C8}">
      <dgm:prSet/>
      <dgm:spPr/>
      <dgm:t>
        <a:bodyPr/>
        <a:lstStyle/>
        <a:p>
          <a:endParaRPr lang="en-US"/>
        </a:p>
      </dgm:t>
    </dgm:pt>
    <dgm:pt modelId="{897FFB28-F466-4DB2-B74D-AC4CE1B6D82B}">
      <dgm:prSet phldrT="[Text]" custT="1"/>
      <dgm:spPr/>
      <dgm:t>
        <a:bodyPr/>
        <a:lstStyle/>
        <a:p>
          <a:r>
            <a:rPr lang="en-US" sz="2000" b="1" dirty="0" smtClean="0">
              <a:solidFill>
                <a:schemeClr val="tx2">
                  <a:lumMod val="95000"/>
                  <a:lumOff val="5000"/>
                </a:schemeClr>
              </a:solidFill>
              <a:latin typeface="+mn-lt"/>
            </a:rPr>
            <a:t>One question</a:t>
          </a:r>
          <a:endParaRPr lang="en-US" sz="2000" b="1" dirty="0">
            <a:solidFill>
              <a:schemeClr val="tx2">
                <a:lumMod val="95000"/>
                <a:lumOff val="5000"/>
              </a:schemeClr>
            </a:solidFill>
            <a:latin typeface="+mn-lt"/>
          </a:endParaRPr>
        </a:p>
      </dgm:t>
    </dgm:pt>
    <dgm:pt modelId="{D97124E7-33F4-4E67-ACD9-D5B931ECB28E}" type="parTrans" cxnId="{64DEFAB8-4A62-44A0-A144-B7B236F29AF4}">
      <dgm:prSet/>
      <dgm:spPr/>
      <dgm:t>
        <a:bodyPr/>
        <a:lstStyle/>
        <a:p>
          <a:endParaRPr lang="en-US"/>
        </a:p>
      </dgm:t>
    </dgm:pt>
    <dgm:pt modelId="{2CE44EE1-CC81-48A0-A27D-D2C27A7A0A61}" type="sibTrans" cxnId="{64DEFAB8-4A62-44A0-A144-B7B236F29AF4}">
      <dgm:prSet/>
      <dgm:spPr/>
      <dgm:t>
        <a:bodyPr/>
        <a:lstStyle/>
        <a:p>
          <a:endParaRPr lang="en-US"/>
        </a:p>
      </dgm:t>
    </dgm:pt>
    <dgm:pt modelId="{FA1085B5-8E3A-4015-8E34-D6AE77D17D38}">
      <dgm:prSet phldrT="[Text]" custT="1"/>
      <dgm:spPr/>
      <dgm:t>
        <a:bodyPr/>
        <a:lstStyle/>
        <a:p>
          <a:r>
            <a:rPr lang="en-US" sz="2000" b="1" dirty="0" smtClean="0">
              <a:solidFill>
                <a:schemeClr val="tx2">
                  <a:lumMod val="95000"/>
                  <a:lumOff val="5000"/>
                </a:schemeClr>
              </a:solidFill>
              <a:latin typeface="+mn-lt"/>
            </a:rPr>
            <a:t>What is rolling around in your head about reading and writing instruction?</a:t>
          </a:r>
          <a:endParaRPr lang="en-US" sz="2000" b="1" dirty="0">
            <a:solidFill>
              <a:schemeClr val="tx2">
                <a:lumMod val="95000"/>
                <a:lumOff val="5000"/>
              </a:schemeClr>
            </a:solidFill>
            <a:latin typeface="+mn-lt"/>
          </a:endParaRPr>
        </a:p>
      </dgm:t>
    </dgm:pt>
    <dgm:pt modelId="{D384671D-3BEE-4DA8-A6FB-A34C0D8C811A}" type="parTrans" cxnId="{A1852B47-049C-4F48-B901-83AE06D2EB11}">
      <dgm:prSet/>
      <dgm:spPr/>
      <dgm:t>
        <a:bodyPr/>
        <a:lstStyle/>
        <a:p>
          <a:endParaRPr lang="en-US"/>
        </a:p>
      </dgm:t>
    </dgm:pt>
    <dgm:pt modelId="{14D9D37D-FBDE-4C67-B274-F47A9FA643CF}" type="sibTrans" cxnId="{A1852B47-049C-4F48-B901-83AE06D2EB11}">
      <dgm:prSet/>
      <dgm:spPr/>
      <dgm:t>
        <a:bodyPr/>
        <a:lstStyle/>
        <a:p>
          <a:endParaRPr lang="en-US"/>
        </a:p>
      </dgm:t>
    </dgm:pt>
    <dgm:pt modelId="{2880F563-2A4A-4753-8BFA-FE41B15F8389}" type="pres">
      <dgm:prSet presAssocID="{8DCE2EB8-AAFE-4A33-A7C2-3770689ACBB1}" presName="Name0" presStyleCnt="0">
        <dgm:presLayoutVars>
          <dgm:dir/>
          <dgm:animLvl val="lvl"/>
          <dgm:resizeHandles val="exact"/>
        </dgm:presLayoutVars>
      </dgm:prSet>
      <dgm:spPr/>
    </dgm:pt>
    <dgm:pt modelId="{4BA30BEC-5C4C-4F6C-B4A4-65A83DC2EBE0}" type="pres">
      <dgm:prSet presAssocID="{A63E5F0E-749E-4A36-ADD8-A70FDDDABECD}" presName="Name8" presStyleCnt="0"/>
      <dgm:spPr/>
    </dgm:pt>
    <dgm:pt modelId="{8770C811-5BEA-4CF0-A25E-8898774B6379}" type="pres">
      <dgm:prSet presAssocID="{A63E5F0E-749E-4A36-ADD8-A70FDDDABECD}" presName="level" presStyleLbl="node1" presStyleIdx="0" presStyleCnt="3" custScaleX="104643" custLinFactNeighborX="1250">
        <dgm:presLayoutVars>
          <dgm:chMax val="1"/>
          <dgm:bulletEnabled val="1"/>
        </dgm:presLayoutVars>
      </dgm:prSet>
      <dgm:spPr/>
      <dgm:t>
        <a:bodyPr/>
        <a:lstStyle/>
        <a:p>
          <a:endParaRPr lang="en-US"/>
        </a:p>
      </dgm:t>
    </dgm:pt>
    <dgm:pt modelId="{6F99DE22-C366-4514-92E6-AA1CF674A422}" type="pres">
      <dgm:prSet presAssocID="{A63E5F0E-749E-4A36-ADD8-A70FDDDABECD}" presName="levelTx" presStyleLbl="revTx" presStyleIdx="0" presStyleCnt="0">
        <dgm:presLayoutVars>
          <dgm:chMax val="1"/>
          <dgm:bulletEnabled val="1"/>
        </dgm:presLayoutVars>
      </dgm:prSet>
      <dgm:spPr/>
      <dgm:t>
        <a:bodyPr/>
        <a:lstStyle/>
        <a:p>
          <a:endParaRPr lang="en-US"/>
        </a:p>
      </dgm:t>
    </dgm:pt>
    <dgm:pt modelId="{9BB7C69E-F02F-4DD4-BBCB-9F5F7F47440F}" type="pres">
      <dgm:prSet presAssocID="{897FFB28-F466-4DB2-B74D-AC4CE1B6D82B}" presName="Name8" presStyleCnt="0"/>
      <dgm:spPr/>
    </dgm:pt>
    <dgm:pt modelId="{2CAB21B3-DCBC-4529-9638-31A90F7FD820}" type="pres">
      <dgm:prSet presAssocID="{897FFB28-F466-4DB2-B74D-AC4CE1B6D82B}" presName="level" presStyleLbl="node1" presStyleIdx="1" presStyleCnt="3">
        <dgm:presLayoutVars>
          <dgm:chMax val="1"/>
          <dgm:bulletEnabled val="1"/>
        </dgm:presLayoutVars>
      </dgm:prSet>
      <dgm:spPr/>
      <dgm:t>
        <a:bodyPr/>
        <a:lstStyle/>
        <a:p>
          <a:endParaRPr lang="en-US"/>
        </a:p>
      </dgm:t>
    </dgm:pt>
    <dgm:pt modelId="{5E629D57-55E1-43A9-8B31-C839BCA2B47D}" type="pres">
      <dgm:prSet presAssocID="{897FFB28-F466-4DB2-B74D-AC4CE1B6D82B}" presName="levelTx" presStyleLbl="revTx" presStyleIdx="0" presStyleCnt="0">
        <dgm:presLayoutVars>
          <dgm:chMax val="1"/>
          <dgm:bulletEnabled val="1"/>
        </dgm:presLayoutVars>
      </dgm:prSet>
      <dgm:spPr/>
      <dgm:t>
        <a:bodyPr/>
        <a:lstStyle/>
        <a:p>
          <a:endParaRPr lang="en-US"/>
        </a:p>
      </dgm:t>
    </dgm:pt>
    <dgm:pt modelId="{94857FEE-7F83-4B94-8853-AFE0D8923CA9}" type="pres">
      <dgm:prSet presAssocID="{FA1085B5-8E3A-4015-8E34-D6AE77D17D38}" presName="Name8" presStyleCnt="0"/>
      <dgm:spPr/>
    </dgm:pt>
    <dgm:pt modelId="{0D0FCF8D-B264-4C6E-9057-E52DC30BF08D}" type="pres">
      <dgm:prSet presAssocID="{FA1085B5-8E3A-4015-8E34-D6AE77D17D38}" presName="level" presStyleLbl="node1" presStyleIdx="2" presStyleCnt="3">
        <dgm:presLayoutVars>
          <dgm:chMax val="1"/>
          <dgm:bulletEnabled val="1"/>
        </dgm:presLayoutVars>
      </dgm:prSet>
      <dgm:spPr/>
      <dgm:t>
        <a:bodyPr/>
        <a:lstStyle/>
        <a:p>
          <a:endParaRPr lang="en-US"/>
        </a:p>
      </dgm:t>
    </dgm:pt>
    <dgm:pt modelId="{FACFF134-4FE9-4601-A81A-9EBACF45A913}" type="pres">
      <dgm:prSet presAssocID="{FA1085B5-8E3A-4015-8E34-D6AE77D17D38}" presName="levelTx" presStyleLbl="revTx" presStyleIdx="0" presStyleCnt="0">
        <dgm:presLayoutVars>
          <dgm:chMax val="1"/>
          <dgm:bulletEnabled val="1"/>
        </dgm:presLayoutVars>
      </dgm:prSet>
      <dgm:spPr/>
      <dgm:t>
        <a:bodyPr/>
        <a:lstStyle/>
        <a:p>
          <a:endParaRPr lang="en-US"/>
        </a:p>
      </dgm:t>
    </dgm:pt>
  </dgm:ptLst>
  <dgm:cxnLst>
    <dgm:cxn modelId="{A8F8E526-A6B6-4625-8A79-3DB9DD9F46D0}" type="presOf" srcId="{A63E5F0E-749E-4A36-ADD8-A70FDDDABECD}" destId="{6F99DE22-C366-4514-92E6-AA1CF674A422}" srcOrd="1" destOrd="0" presId="urn:microsoft.com/office/officeart/2005/8/layout/pyramid1"/>
    <dgm:cxn modelId="{A1852B47-049C-4F48-B901-83AE06D2EB11}" srcId="{8DCE2EB8-AAFE-4A33-A7C2-3770689ACBB1}" destId="{FA1085B5-8E3A-4015-8E34-D6AE77D17D38}" srcOrd="2" destOrd="0" parTransId="{D384671D-3BEE-4DA8-A6FB-A34C0D8C811A}" sibTransId="{14D9D37D-FBDE-4C67-B274-F47A9FA643CF}"/>
    <dgm:cxn modelId="{CCA8026E-5814-47FD-9676-5DE1C562DB58}" type="presOf" srcId="{897FFB28-F466-4DB2-B74D-AC4CE1B6D82B}" destId="{2CAB21B3-DCBC-4529-9638-31A90F7FD820}" srcOrd="0" destOrd="0" presId="urn:microsoft.com/office/officeart/2005/8/layout/pyramid1"/>
    <dgm:cxn modelId="{F9A3BA2B-560F-47E7-9B59-7FEF0CA6EE35}" type="presOf" srcId="{FA1085B5-8E3A-4015-8E34-D6AE77D17D38}" destId="{FACFF134-4FE9-4601-A81A-9EBACF45A913}" srcOrd="1" destOrd="0" presId="urn:microsoft.com/office/officeart/2005/8/layout/pyramid1"/>
    <dgm:cxn modelId="{BDA4EBB2-B2E1-4A51-AA3D-2DC2FF9762C8}" srcId="{8DCE2EB8-AAFE-4A33-A7C2-3770689ACBB1}" destId="{A63E5F0E-749E-4A36-ADD8-A70FDDDABECD}" srcOrd="0" destOrd="0" parTransId="{B5C41B7B-448B-4020-AED1-223BB0E49CCD}" sibTransId="{F315F4DF-DD89-446C-BB2A-DC07F03F3D46}"/>
    <dgm:cxn modelId="{AAA56A4F-2ACB-4DE8-812C-7529195101E0}" type="presOf" srcId="{8DCE2EB8-AAFE-4A33-A7C2-3770689ACBB1}" destId="{2880F563-2A4A-4753-8BFA-FE41B15F8389}" srcOrd="0" destOrd="0" presId="urn:microsoft.com/office/officeart/2005/8/layout/pyramid1"/>
    <dgm:cxn modelId="{64DEFAB8-4A62-44A0-A144-B7B236F29AF4}" srcId="{8DCE2EB8-AAFE-4A33-A7C2-3770689ACBB1}" destId="{897FFB28-F466-4DB2-B74D-AC4CE1B6D82B}" srcOrd="1" destOrd="0" parTransId="{D97124E7-33F4-4E67-ACD9-D5B931ECB28E}" sibTransId="{2CE44EE1-CC81-48A0-A27D-D2C27A7A0A61}"/>
    <dgm:cxn modelId="{D7214DB6-992B-4D03-B657-56992EFC0B8B}" type="presOf" srcId="{FA1085B5-8E3A-4015-8E34-D6AE77D17D38}" destId="{0D0FCF8D-B264-4C6E-9057-E52DC30BF08D}" srcOrd="0" destOrd="0" presId="urn:microsoft.com/office/officeart/2005/8/layout/pyramid1"/>
    <dgm:cxn modelId="{F2D20E52-DEC4-4816-BAEB-48B389311613}" type="presOf" srcId="{897FFB28-F466-4DB2-B74D-AC4CE1B6D82B}" destId="{5E629D57-55E1-43A9-8B31-C839BCA2B47D}" srcOrd="1" destOrd="0" presId="urn:microsoft.com/office/officeart/2005/8/layout/pyramid1"/>
    <dgm:cxn modelId="{12D0B78F-3262-4B1B-BC4D-4152EA1D5BEA}" type="presOf" srcId="{A63E5F0E-749E-4A36-ADD8-A70FDDDABECD}" destId="{8770C811-5BEA-4CF0-A25E-8898774B6379}" srcOrd="0" destOrd="0" presId="urn:microsoft.com/office/officeart/2005/8/layout/pyramid1"/>
    <dgm:cxn modelId="{51C6C2A5-13C3-419B-9A29-70FBCFEF1045}" type="presParOf" srcId="{2880F563-2A4A-4753-8BFA-FE41B15F8389}" destId="{4BA30BEC-5C4C-4F6C-B4A4-65A83DC2EBE0}" srcOrd="0" destOrd="0" presId="urn:microsoft.com/office/officeart/2005/8/layout/pyramid1"/>
    <dgm:cxn modelId="{CEE1631C-5658-4C77-AB08-2459DBF91DF3}" type="presParOf" srcId="{4BA30BEC-5C4C-4F6C-B4A4-65A83DC2EBE0}" destId="{8770C811-5BEA-4CF0-A25E-8898774B6379}" srcOrd="0" destOrd="0" presId="urn:microsoft.com/office/officeart/2005/8/layout/pyramid1"/>
    <dgm:cxn modelId="{660DEA38-C437-49EF-8550-93A14475C102}" type="presParOf" srcId="{4BA30BEC-5C4C-4F6C-B4A4-65A83DC2EBE0}" destId="{6F99DE22-C366-4514-92E6-AA1CF674A422}" srcOrd="1" destOrd="0" presId="urn:microsoft.com/office/officeart/2005/8/layout/pyramid1"/>
    <dgm:cxn modelId="{9C0D66BF-8666-4846-BEF8-BAD6D888C857}" type="presParOf" srcId="{2880F563-2A4A-4753-8BFA-FE41B15F8389}" destId="{9BB7C69E-F02F-4DD4-BBCB-9F5F7F47440F}" srcOrd="1" destOrd="0" presId="urn:microsoft.com/office/officeart/2005/8/layout/pyramid1"/>
    <dgm:cxn modelId="{C6080014-8897-4C84-A7C9-C9F6C531166A}" type="presParOf" srcId="{9BB7C69E-F02F-4DD4-BBCB-9F5F7F47440F}" destId="{2CAB21B3-DCBC-4529-9638-31A90F7FD820}" srcOrd="0" destOrd="0" presId="urn:microsoft.com/office/officeart/2005/8/layout/pyramid1"/>
    <dgm:cxn modelId="{2901B1AF-4AA7-4ABF-AA7B-C1947110A782}" type="presParOf" srcId="{9BB7C69E-F02F-4DD4-BBCB-9F5F7F47440F}" destId="{5E629D57-55E1-43A9-8B31-C839BCA2B47D}" srcOrd="1" destOrd="0" presId="urn:microsoft.com/office/officeart/2005/8/layout/pyramid1"/>
    <dgm:cxn modelId="{2537DA1D-4E2B-4BF3-9A62-84C1CD27D7AA}" type="presParOf" srcId="{2880F563-2A4A-4753-8BFA-FE41B15F8389}" destId="{94857FEE-7F83-4B94-8853-AFE0D8923CA9}" srcOrd="2" destOrd="0" presId="urn:microsoft.com/office/officeart/2005/8/layout/pyramid1"/>
    <dgm:cxn modelId="{A875095F-9CFB-4A69-926B-CF77191F0B74}" type="presParOf" srcId="{94857FEE-7F83-4B94-8853-AFE0D8923CA9}" destId="{0D0FCF8D-B264-4C6E-9057-E52DC30BF08D}" srcOrd="0" destOrd="0" presId="urn:microsoft.com/office/officeart/2005/8/layout/pyramid1"/>
    <dgm:cxn modelId="{15AAC78E-C5FD-43EB-9A4E-B11F9D53683F}" type="presParOf" srcId="{94857FEE-7F83-4B94-8853-AFE0D8923CA9}" destId="{FACFF134-4FE9-4601-A81A-9EBACF45A91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049" tIns="46525" rIns="93049" bIns="46525"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4008705" y="0"/>
            <a:ext cx="3066733" cy="468154"/>
          </a:xfrm>
          <a:prstGeom prst="rect">
            <a:avLst/>
          </a:prstGeom>
        </p:spPr>
        <p:txBody>
          <a:bodyPr vert="horz" lIns="93049" tIns="46525" rIns="93049" bIns="46525" rtlCol="0"/>
          <a:lstStyle>
            <a:lvl1pPr algn="r">
              <a:defRPr sz="1200"/>
            </a:lvl1pPr>
          </a:lstStyle>
          <a:p>
            <a:fld id="{E973C59C-4E16-4A64-A766-34DB213E11B3}" type="datetimeFigureOut">
              <a:rPr lang="en-US">
                <a:solidFill>
                  <a:schemeClr val="tx2"/>
                </a:solidFill>
              </a:rPr>
              <a:t>7/13/2016</a:t>
            </a:fld>
            <a:endParaRPr>
              <a:solidFill>
                <a:schemeClr val="tx2"/>
              </a:solidFill>
            </a:endParaRPr>
          </a:p>
        </p:txBody>
      </p:sp>
      <p:sp>
        <p:nvSpPr>
          <p:cNvPr id="4" name="Footer Placeholder 3"/>
          <p:cNvSpPr>
            <a:spLocks noGrp="1"/>
          </p:cNvSpPr>
          <p:nvPr>
            <p:ph type="ftr" sz="quarter" idx="2"/>
          </p:nvPr>
        </p:nvSpPr>
        <p:spPr>
          <a:xfrm>
            <a:off x="0" y="8893297"/>
            <a:ext cx="3066733" cy="468154"/>
          </a:xfrm>
          <a:prstGeom prst="rect">
            <a:avLst/>
          </a:prstGeom>
        </p:spPr>
        <p:txBody>
          <a:bodyPr vert="horz" lIns="93049" tIns="46525" rIns="93049" bIns="46525"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4008705" y="8893297"/>
            <a:ext cx="3066733" cy="468154"/>
          </a:xfrm>
          <a:prstGeom prst="rect">
            <a:avLst/>
          </a:prstGeom>
        </p:spPr>
        <p:txBody>
          <a:bodyPr vert="horz" lIns="93049" tIns="46525" rIns="93049" bIns="46525" rtlCol="0" anchor="b"/>
          <a:lstStyle>
            <a:lvl1pPr algn="r">
              <a:defRPr sz="12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049" tIns="46525" rIns="93049" bIns="46525"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4008705" y="0"/>
            <a:ext cx="3066733" cy="468154"/>
          </a:xfrm>
          <a:prstGeom prst="rect">
            <a:avLst/>
          </a:prstGeom>
        </p:spPr>
        <p:txBody>
          <a:bodyPr vert="horz" lIns="93049" tIns="46525" rIns="93049" bIns="46525" rtlCol="0"/>
          <a:lstStyle>
            <a:lvl1pPr algn="r">
              <a:defRPr sz="1200">
                <a:solidFill>
                  <a:schemeClr val="tx2"/>
                </a:solidFill>
              </a:defRPr>
            </a:lvl1pPr>
          </a:lstStyle>
          <a:p>
            <a:fld id="{F95CF31C-F757-429C-A789-86504F04C3BE}" type="datetimeFigureOut">
              <a:rPr lang="en-US"/>
              <a:pPr/>
              <a:t>7/13/2016</a:t>
            </a:fld>
            <a:endParaRPr/>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049" tIns="46525" rIns="93049" bIns="46525" rtlCol="0" anchor="ctr"/>
          <a:lstStyle/>
          <a:p>
            <a:endParaRPr/>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049" tIns="46525" rIns="93049" bIns="46525"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893297"/>
            <a:ext cx="3066733" cy="468154"/>
          </a:xfrm>
          <a:prstGeom prst="rect">
            <a:avLst/>
          </a:prstGeom>
        </p:spPr>
        <p:txBody>
          <a:bodyPr vert="horz" lIns="93049" tIns="46525" rIns="93049" bIns="46525"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049" tIns="46525" rIns="93049" bIns="46525"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readwritethink.org/lesson_images/lesson112/elements.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a:t>
            </a:fld>
            <a:endParaRPr lang="en-US"/>
          </a:p>
        </p:txBody>
      </p:sp>
    </p:spTree>
    <p:extLst>
      <p:ext uri="{BB962C8B-B14F-4D97-AF65-F5344CB8AC3E}">
        <p14:creationId xmlns:p14="http://schemas.microsoft.com/office/powerpoint/2010/main" val="1455898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10</a:t>
            </a:fld>
            <a:endParaRPr lang="en-US"/>
          </a:p>
        </p:txBody>
      </p:sp>
    </p:spTree>
    <p:extLst>
      <p:ext uri="{BB962C8B-B14F-4D97-AF65-F5344CB8AC3E}">
        <p14:creationId xmlns:p14="http://schemas.microsoft.com/office/powerpoint/2010/main" val="4225538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11</a:t>
            </a:fld>
            <a:endParaRPr lang="en-US"/>
          </a:p>
        </p:txBody>
      </p:sp>
    </p:spTree>
    <p:extLst>
      <p:ext uri="{BB962C8B-B14F-4D97-AF65-F5344CB8AC3E}">
        <p14:creationId xmlns:p14="http://schemas.microsoft.com/office/powerpoint/2010/main" val="2144966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12</a:t>
            </a:fld>
            <a:endParaRPr lang="en-US"/>
          </a:p>
        </p:txBody>
      </p:sp>
    </p:spTree>
    <p:extLst>
      <p:ext uri="{BB962C8B-B14F-4D97-AF65-F5344CB8AC3E}">
        <p14:creationId xmlns:p14="http://schemas.microsoft.com/office/powerpoint/2010/main" val="1558851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always want to shift from</a:t>
            </a:r>
            <a:r>
              <a:rPr lang="en-US" baseline="0" dirty="0" smtClean="0"/>
              <a:t> taking in information to reflecting on information. </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13</a:t>
            </a:fld>
            <a:endParaRPr lang="en-US"/>
          </a:p>
        </p:txBody>
      </p:sp>
    </p:spTree>
    <p:extLst>
      <p:ext uri="{BB962C8B-B14F-4D97-AF65-F5344CB8AC3E}">
        <p14:creationId xmlns:p14="http://schemas.microsoft.com/office/powerpoint/2010/main" val="3992737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14</a:t>
            </a:fld>
            <a:endParaRPr lang="en-US"/>
          </a:p>
        </p:txBody>
      </p:sp>
    </p:spTree>
    <p:extLst>
      <p:ext uri="{BB962C8B-B14F-4D97-AF65-F5344CB8AC3E}">
        <p14:creationId xmlns:p14="http://schemas.microsoft.com/office/powerpoint/2010/main" val="3565247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15</a:t>
            </a:fld>
            <a:endParaRPr lang="en-US"/>
          </a:p>
        </p:txBody>
      </p:sp>
    </p:spTree>
    <p:extLst>
      <p:ext uri="{BB962C8B-B14F-4D97-AF65-F5344CB8AC3E}">
        <p14:creationId xmlns:p14="http://schemas.microsoft.com/office/powerpoint/2010/main" val="548089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16</a:t>
            </a:fld>
            <a:endParaRPr lang="en-US"/>
          </a:p>
        </p:txBody>
      </p:sp>
    </p:spTree>
    <p:extLst>
      <p:ext uri="{BB962C8B-B14F-4D97-AF65-F5344CB8AC3E}">
        <p14:creationId xmlns:p14="http://schemas.microsoft.com/office/powerpoint/2010/main" val="1291983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sz="1400" dirty="0"/>
              <a:t>You are about to become THIEVES!  You will learn how to steal information from texts before you actually read a chapter or an article.  </a:t>
            </a:r>
          </a:p>
          <a:p>
            <a:pPr marL="290779" indent="-290779">
              <a:buFont typeface="Arial" panose="020B0604020202020204" pitchFamily="34" charset="0"/>
              <a:buChar char="•"/>
            </a:pPr>
            <a:r>
              <a:rPr lang="en-US" sz="1400" dirty="0"/>
              <a:t>What are some strategies you use for previewing a chapter?  Why is previewing a helpful reading strategy?  </a:t>
            </a:r>
          </a:p>
          <a:p>
            <a:pPr marL="910999" lvl="1" indent="-290779">
              <a:buFont typeface="Arial" panose="020B0604020202020204" pitchFamily="34" charset="0"/>
              <a:buChar char="•"/>
            </a:pPr>
            <a:r>
              <a:rPr lang="en-US" sz="1400" dirty="0"/>
              <a:t>Activate prior knowledge, set a purpose for reading, and set expectations for reading so that they can better understand the concepts they are about to encounter.</a:t>
            </a:r>
          </a:p>
          <a:p>
            <a:pPr marL="290779" indent="-290779">
              <a:buFont typeface="Arial" panose="020B0604020202020204" pitchFamily="34" charset="0"/>
              <a:buChar char="•"/>
            </a:pPr>
            <a:r>
              <a:rPr lang="en-US" sz="1400" dirty="0"/>
              <a:t>While brainstorming, encourage students to peruse a chapter they are about to encounter in their social studies or science textbook. With their help and suggestions, identify the elements that make up the THIEVES acronym. </a:t>
            </a:r>
          </a:p>
          <a:p>
            <a:pPr marL="290779" indent="-290779">
              <a:buFont typeface="Arial" panose="020B0604020202020204" pitchFamily="34" charset="0"/>
              <a:buChar char="•"/>
            </a:pPr>
            <a:r>
              <a:rPr lang="en-US" sz="1400" dirty="0"/>
              <a:t>Inform students they will be using the Becoming THIEVES handout to perform THIEVES on future texts throughout the school year so they should take careful notes and ask questions as necessary. </a:t>
            </a:r>
          </a:p>
          <a:p>
            <a:pPr marL="290779" indent="-290779">
              <a:buFont typeface="Arial" panose="020B0604020202020204" pitchFamily="34" charset="0"/>
              <a:buChar char="•"/>
            </a:pPr>
            <a:r>
              <a:rPr lang="en-US" sz="1400" dirty="0"/>
              <a:t>Emphasize to students that they may not find all of the THIEVES elements in every nonfiction text that they read.</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17</a:t>
            </a:fld>
            <a:endParaRPr lang="en-US"/>
          </a:p>
        </p:txBody>
      </p:sp>
    </p:spTree>
    <p:extLst>
      <p:ext uri="{BB962C8B-B14F-4D97-AF65-F5344CB8AC3E}">
        <p14:creationId xmlns:p14="http://schemas.microsoft.com/office/powerpoint/2010/main" val="2101786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a:t>After each element is identified, configure a semantic map or web of the elements by drawing lines out from each element and adding details to describe what information could be gathered from each one. Add details appropriate to the level of the class. Students should copy the semantic map or web on the back of their Becoming THIEVES handout to use for future reference.</a:t>
            </a:r>
          </a:p>
        </p:txBody>
      </p:sp>
      <p:sp>
        <p:nvSpPr>
          <p:cNvPr id="4" name="Slide Number Placeholder 3"/>
          <p:cNvSpPr>
            <a:spLocks noGrp="1"/>
          </p:cNvSpPr>
          <p:nvPr>
            <p:ph type="sldNum" sz="quarter" idx="10"/>
          </p:nvPr>
        </p:nvSpPr>
        <p:spPr/>
        <p:txBody>
          <a:bodyPr/>
          <a:lstStyle/>
          <a:p>
            <a:fld id="{B8796F01-7154-41E0-B48B-A6921757531A}" type="slidenum">
              <a:rPr lang="en-US" smtClean="0"/>
              <a:pPr/>
              <a:t>18</a:t>
            </a:fld>
            <a:endParaRPr lang="en-US"/>
          </a:p>
        </p:txBody>
      </p:sp>
    </p:spTree>
    <p:extLst>
      <p:ext uri="{BB962C8B-B14F-4D97-AF65-F5344CB8AC3E}">
        <p14:creationId xmlns:p14="http://schemas.microsoft.com/office/powerpoint/2010/main" val="1861903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a:t>Next, tell students that you will think aloud for them while you perform THIEVES on the chapter they have been perusing. Encourage them to listen carefully because they will be performing the strategy themselves on Session 2 of the lesson and throughout the rest of the school year. To guide you, put the transparency for </a:t>
            </a:r>
            <a:r>
              <a:rPr lang="en-US" dirty="0">
                <a:hlinkClick r:id="rId3"/>
              </a:rPr>
              <a:t>The Elements of THIEVES</a:t>
            </a:r>
            <a:r>
              <a:rPr lang="en-US" dirty="0"/>
              <a:t> handout on the projector. Answer the questions on the sheet and literally think out loud so students can follow your logic as you apply the strategy.</a:t>
            </a:r>
          </a:p>
        </p:txBody>
      </p:sp>
      <p:sp>
        <p:nvSpPr>
          <p:cNvPr id="4" name="Slide Number Placeholder 3"/>
          <p:cNvSpPr>
            <a:spLocks noGrp="1"/>
          </p:cNvSpPr>
          <p:nvPr>
            <p:ph type="sldNum" sz="quarter" idx="10"/>
          </p:nvPr>
        </p:nvSpPr>
        <p:spPr/>
        <p:txBody>
          <a:bodyPr/>
          <a:lstStyle/>
          <a:p>
            <a:fld id="{B8796F01-7154-41E0-B48B-A6921757531A}" type="slidenum">
              <a:rPr lang="en-US" smtClean="0"/>
              <a:pPr/>
              <a:t>19</a:t>
            </a:fld>
            <a:endParaRPr lang="en-US"/>
          </a:p>
        </p:txBody>
      </p:sp>
    </p:spTree>
    <p:extLst>
      <p:ext uri="{BB962C8B-B14F-4D97-AF65-F5344CB8AC3E}">
        <p14:creationId xmlns:p14="http://schemas.microsoft.com/office/powerpoint/2010/main" val="1948119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Traditionally, our schools focus on the assign and assess instructional model (</a:t>
            </a:r>
            <a:r>
              <a:rPr lang="en-US" dirty="0" err="1" smtClean="0"/>
              <a:t>Akhavan</a:t>
            </a:r>
            <a:r>
              <a:rPr lang="en-US" dirty="0" smtClean="0"/>
              <a:t>, 2007).</a:t>
            </a:r>
            <a:r>
              <a:rPr lang="en-US" baseline="0" dirty="0" smtClean="0"/>
              <a:t>  It’s transmission learning.  The teacher creates a packet, runs, it off, writes the assignment on a whiteboard, gathers the student work and corrects it, assigns a grade, and moves on.  </a:t>
            </a:r>
          </a:p>
          <a:p>
            <a:pPr marL="290779" indent="-290779">
              <a:buFont typeface="Arial" panose="020B0604020202020204" pitchFamily="34" charset="0"/>
              <a:buChar char="•"/>
            </a:pPr>
            <a:r>
              <a:rPr lang="en-US" baseline="0" dirty="0" smtClean="0"/>
              <a:t>There is very little direct instruction.  Many students need help.  They may not have the strategies or skills to learn on their own and they may be bored by the transmission style of learning.  </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a:t>
            </a:fld>
            <a:endParaRPr lang="en-US"/>
          </a:p>
        </p:txBody>
      </p:sp>
    </p:spTree>
    <p:extLst>
      <p:ext uri="{BB962C8B-B14F-4D97-AF65-F5344CB8AC3E}">
        <p14:creationId xmlns:p14="http://schemas.microsoft.com/office/powerpoint/2010/main" val="818181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20</a:t>
            </a:fld>
            <a:endParaRPr lang="en-US"/>
          </a:p>
        </p:txBody>
      </p:sp>
    </p:spTree>
    <p:extLst>
      <p:ext uri="{BB962C8B-B14F-4D97-AF65-F5344CB8AC3E}">
        <p14:creationId xmlns:p14="http://schemas.microsoft.com/office/powerpoint/2010/main" val="3739151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21</a:t>
            </a:fld>
            <a:endParaRPr lang="en-US"/>
          </a:p>
        </p:txBody>
      </p:sp>
    </p:spTree>
    <p:extLst>
      <p:ext uri="{BB962C8B-B14F-4D97-AF65-F5344CB8AC3E}">
        <p14:creationId xmlns:p14="http://schemas.microsoft.com/office/powerpoint/2010/main" val="1496591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Mill to the music to discuss reflections- 1</a:t>
            </a:r>
            <a:r>
              <a:rPr lang="en-US" altLang="en-US" baseline="30000" dirty="0" smtClean="0"/>
              <a:t>st</a:t>
            </a:r>
            <a:r>
              <a:rPr lang="en-US" altLang="en-US" dirty="0" smtClean="0"/>
              <a:t> stop top of pyramid, 2</a:t>
            </a:r>
            <a:r>
              <a:rPr lang="en-US" altLang="en-US" baseline="30000" dirty="0" smtClean="0"/>
              <a:t>nd</a:t>
            </a:r>
            <a:r>
              <a:rPr lang="en-US" altLang="en-US" dirty="0" smtClean="0"/>
              <a:t> stop middle of pyramid, 3</a:t>
            </a:r>
            <a:r>
              <a:rPr lang="en-US" altLang="en-US" baseline="30000" dirty="0" smtClean="0"/>
              <a:t>rd</a:t>
            </a:r>
            <a:r>
              <a:rPr lang="en-US" altLang="en-US" dirty="0" smtClean="0"/>
              <a:t> stop base of pyramid</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56026" indent="-290779" eaLnBrk="0" hangingPunct="0">
              <a:defRPr>
                <a:solidFill>
                  <a:schemeClr val="tx1"/>
                </a:solidFill>
                <a:latin typeface="Arial" panose="020B0604020202020204" pitchFamily="34" charset="0"/>
              </a:defRPr>
            </a:lvl2pPr>
            <a:lvl3pPr marL="1163117" indent="-232623" eaLnBrk="0" hangingPunct="0">
              <a:defRPr>
                <a:solidFill>
                  <a:schemeClr val="tx1"/>
                </a:solidFill>
                <a:latin typeface="Arial" panose="020B0604020202020204" pitchFamily="34" charset="0"/>
              </a:defRPr>
            </a:lvl3pPr>
            <a:lvl4pPr marL="1628364" indent="-232623" eaLnBrk="0" hangingPunct="0">
              <a:defRPr>
                <a:solidFill>
                  <a:schemeClr val="tx1"/>
                </a:solidFill>
                <a:latin typeface="Arial" panose="020B0604020202020204" pitchFamily="34" charset="0"/>
              </a:defRPr>
            </a:lvl4pPr>
            <a:lvl5pPr marL="2093610" indent="-232623" eaLnBrk="0" hangingPunct="0">
              <a:defRPr>
                <a:solidFill>
                  <a:schemeClr val="tx1"/>
                </a:solidFill>
                <a:latin typeface="Arial" panose="020B0604020202020204" pitchFamily="34" charset="0"/>
              </a:defRPr>
            </a:lvl5pPr>
            <a:lvl6pPr marL="2558857" indent="-232623" eaLnBrk="0" fontAlgn="base" hangingPunct="0">
              <a:spcBef>
                <a:spcPct val="0"/>
              </a:spcBef>
              <a:spcAft>
                <a:spcPct val="0"/>
              </a:spcAft>
              <a:defRPr>
                <a:solidFill>
                  <a:schemeClr val="tx1"/>
                </a:solidFill>
                <a:latin typeface="Arial" panose="020B0604020202020204" pitchFamily="34" charset="0"/>
              </a:defRPr>
            </a:lvl6pPr>
            <a:lvl7pPr marL="3024104" indent="-232623" eaLnBrk="0" fontAlgn="base" hangingPunct="0">
              <a:spcBef>
                <a:spcPct val="0"/>
              </a:spcBef>
              <a:spcAft>
                <a:spcPct val="0"/>
              </a:spcAft>
              <a:defRPr>
                <a:solidFill>
                  <a:schemeClr val="tx1"/>
                </a:solidFill>
                <a:latin typeface="Arial" panose="020B0604020202020204" pitchFamily="34" charset="0"/>
              </a:defRPr>
            </a:lvl7pPr>
            <a:lvl8pPr marL="3489350" indent="-232623" eaLnBrk="0" fontAlgn="base" hangingPunct="0">
              <a:spcBef>
                <a:spcPct val="0"/>
              </a:spcBef>
              <a:spcAft>
                <a:spcPct val="0"/>
              </a:spcAft>
              <a:defRPr>
                <a:solidFill>
                  <a:schemeClr val="tx1"/>
                </a:solidFill>
                <a:latin typeface="Arial" panose="020B0604020202020204" pitchFamily="34" charset="0"/>
              </a:defRPr>
            </a:lvl8pPr>
            <a:lvl9pPr marL="3954597" indent="-23262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80339D-AEF5-49F6-8A09-8EB574451FAA}"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2215111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23</a:t>
            </a:fld>
            <a:endParaRPr lang="en-US"/>
          </a:p>
        </p:txBody>
      </p:sp>
    </p:spTree>
    <p:extLst>
      <p:ext uri="{BB962C8B-B14F-4D97-AF65-F5344CB8AC3E}">
        <p14:creationId xmlns:p14="http://schemas.microsoft.com/office/powerpoint/2010/main" val="3926602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24</a:t>
            </a:fld>
            <a:endParaRPr lang="en-US"/>
          </a:p>
        </p:txBody>
      </p:sp>
    </p:spTree>
    <p:extLst>
      <p:ext uri="{BB962C8B-B14F-4D97-AF65-F5344CB8AC3E}">
        <p14:creationId xmlns:p14="http://schemas.microsoft.com/office/powerpoint/2010/main" val="2419344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Most students approach content reading like reading a novel:</a:t>
            </a:r>
            <a:r>
              <a:rPr lang="en-US" baseline="0" dirty="0" smtClean="0"/>
              <a:t> they start on with word one and end on the assigned page or section.  Let’s see how well this works with Sea Critters. </a:t>
            </a:r>
          </a:p>
          <a:p>
            <a:pPr marL="290779" indent="-290779" defTabSz="1240441">
              <a:buFont typeface="Arial" panose="020B0604020202020204" pitchFamily="34" charset="0"/>
              <a:buChar char="•"/>
              <a:defRPr/>
            </a:pPr>
            <a:r>
              <a:rPr lang="en-US" dirty="0" smtClean="0"/>
              <a:t>Lexile 960L; GE 5.7; GR level O</a:t>
            </a:r>
          </a:p>
          <a:p>
            <a:pPr marL="290779" indent="-290779" defTabSz="1240441">
              <a:buFont typeface="Arial" panose="020B0604020202020204" pitchFamily="34" charset="0"/>
              <a:buChar char="•"/>
              <a:defRPr/>
            </a:pPr>
            <a:r>
              <a:rPr lang="en-US" baseline="0" dirty="0" smtClean="0"/>
              <a:t>Ask participants to read slide. </a:t>
            </a:r>
          </a:p>
          <a:p>
            <a:pPr marL="290779" indent="-290779" defTabSz="1240441">
              <a:buFont typeface="Arial" panose="020B0604020202020204" pitchFamily="34" charset="0"/>
              <a:buChar char="•"/>
              <a:defRPr/>
            </a:pPr>
            <a:r>
              <a:rPr lang="en-US" baseline="0" dirty="0" smtClean="0"/>
              <a:t>Hmmm, if I were a student, I might be thinking that Sea Critters is about water and soup.  So far, using only the text isn’t helping me to understand what the book is going to be about.  Based on the title, I know the book is about critters that live in the sea.  I know from flipping through the pages that each page spread (both pages across) is about a different sea animal.  </a:t>
            </a:r>
          </a:p>
          <a:p>
            <a:pPr marL="290779" indent="-290779" defTabSz="1240441">
              <a:buFont typeface="Arial" panose="020B0604020202020204" pitchFamily="34" charset="0"/>
              <a:buChar char="•"/>
              <a:defRPr/>
            </a:pPr>
            <a:r>
              <a:rPr lang="en-US" baseline="0" dirty="0" smtClean="0"/>
              <a:t>So, after checking the first 50 words and looking at the structure of the book, a good goal would be to read the introduction; then read the first two classifications, “Animals with Holes” and “Stingers”, then stop and check that I understand what I read.   </a:t>
            </a:r>
            <a:endParaRPr lang="en-US" dirty="0" smtClean="0"/>
          </a:p>
          <a:p>
            <a:pPr marL="290779" indent="-2907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25</a:t>
            </a:fld>
            <a:endParaRPr lang="en-US"/>
          </a:p>
        </p:txBody>
      </p:sp>
    </p:spTree>
    <p:extLst>
      <p:ext uri="{BB962C8B-B14F-4D97-AF65-F5344CB8AC3E}">
        <p14:creationId xmlns:p14="http://schemas.microsoft.com/office/powerpoint/2010/main" val="10714874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Students</a:t>
            </a:r>
            <a:r>
              <a:rPr lang="en-US" baseline="0" dirty="0" smtClean="0"/>
              <a:t> write their goals out on a large address label or post-it note and put into their notebooks.  The teacher can also record the goal in her notebook.  </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26</a:t>
            </a:fld>
            <a:endParaRPr lang="en-US"/>
          </a:p>
        </p:txBody>
      </p:sp>
    </p:spTree>
    <p:extLst>
      <p:ext uri="{BB962C8B-B14F-4D97-AF65-F5344CB8AC3E}">
        <p14:creationId xmlns:p14="http://schemas.microsoft.com/office/powerpoint/2010/main" val="3266639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Have a goal figured out before they begin</a:t>
            </a:r>
            <a:r>
              <a:rPr lang="en-US" baseline="0" dirty="0" smtClean="0"/>
              <a:t> reading.  They might consider one or more of these: </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27</a:t>
            </a:fld>
            <a:endParaRPr lang="en-US"/>
          </a:p>
        </p:txBody>
      </p:sp>
    </p:spTree>
    <p:extLst>
      <p:ext uri="{BB962C8B-B14F-4D97-AF65-F5344CB8AC3E}">
        <p14:creationId xmlns:p14="http://schemas.microsoft.com/office/powerpoint/2010/main" val="3418432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28</a:t>
            </a:fld>
            <a:endParaRPr lang="en-US"/>
          </a:p>
        </p:txBody>
      </p:sp>
    </p:spTree>
    <p:extLst>
      <p:ext uri="{BB962C8B-B14F-4D97-AF65-F5344CB8AC3E}">
        <p14:creationId xmlns:p14="http://schemas.microsoft.com/office/powerpoint/2010/main" val="124660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3</a:t>
            </a:fld>
            <a:endParaRPr lang="en-US"/>
          </a:p>
        </p:txBody>
      </p:sp>
    </p:spTree>
    <p:extLst>
      <p:ext uri="{BB962C8B-B14F-4D97-AF65-F5344CB8AC3E}">
        <p14:creationId xmlns:p14="http://schemas.microsoft.com/office/powerpoint/2010/main" val="1528014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4</a:t>
            </a:fld>
            <a:endParaRPr lang="en-US"/>
          </a:p>
        </p:txBody>
      </p:sp>
    </p:spTree>
    <p:extLst>
      <p:ext uri="{BB962C8B-B14F-4D97-AF65-F5344CB8AC3E}">
        <p14:creationId xmlns:p14="http://schemas.microsoft.com/office/powerpoint/2010/main" val="2600149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Information is power and reading</a:t>
            </a:r>
            <a:r>
              <a:rPr lang="en-US" baseline="0" dirty="0" smtClean="0"/>
              <a:t> is the single most prevalent way for children to gain access.</a:t>
            </a:r>
          </a:p>
          <a:p>
            <a:pPr marL="290779" indent="-290779">
              <a:buFont typeface="Arial" panose="020B0604020202020204" pitchFamily="34" charset="0"/>
              <a:buChar char="•"/>
            </a:pPr>
            <a:r>
              <a:rPr lang="en-US" baseline="0" dirty="0" smtClean="0"/>
              <a:t>When is the last time you saw reading, real reading, where kids enter the zone and get lost in the text and information, in a science classroom?  </a:t>
            </a:r>
          </a:p>
          <a:p>
            <a:pPr marL="290779" indent="-290779">
              <a:buFont typeface="Arial" panose="020B0604020202020204" pitchFamily="34" charset="0"/>
              <a:buChar char="•"/>
            </a:pPr>
            <a:r>
              <a:rPr lang="en-US" baseline="0" dirty="0" smtClean="0"/>
              <a:t>Most often we see kids reading to fill out a worksheet or answer end-of-the-chapter questions. </a:t>
            </a:r>
          </a:p>
          <a:p>
            <a:pPr marL="290779" indent="-290779">
              <a:buFont typeface="Arial" panose="020B0604020202020204" pitchFamily="34" charset="0"/>
              <a:buChar char="•"/>
            </a:pPr>
            <a:r>
              <a:rPr lang="en-US" baseline="0" dirty="0" smtClean="0"/>
              <a:t>This isn’t real reading or powerful reading.  This isn’t the reading that will allow children to develop broad knowledge.  Remember that when kids develop broad knowledge, it’s easier for them to comprehend a variety of complex texts. </a:t>
            </a:r>
          </a:p>
          <a:p>
            <a:pPr marL="290779" indent="-290779">
              <a:buFont typeface="Arial" panose="020B0604020202020204" pitchFamily="34" charset="0"/>
              <a:buChar char="•"/>
            </a:pPr>
            <a:r>
              <a:rPr lang="en-US" baseline="0" dirty="0" smtClean="0"/>
              <a:t>The best way to improve reading ability, and the best way to improve content knowledge and vocabulary, is to read.</a:t>
            </a:r>
          </a:p>
          <a:p>
            <a:pPr marL="290779" indent="-290779">
              <a:buFont typeface="Arial" panose="020B0604020202020204" pitchFamily="34" charset="0"/>
              <a:buChar char="•"/>
            </a:pPr>
            <a:r>
              <a:rPr lang="en-US" baseline="0" dirty="0" smtClean="0"/>
              <a:t>Simply put, devoting time and attention to reading is the most important thing we can do for our students (</a:t>
            </a:r>
            <a:r>
              <a:rPr lang="en-US" baseline="0" dirty="0" err="1" smtClean="0"/>
              <a:t>Allington</a:t>
            </a:r>
            <a:r>
              <a:rPr lang="en-US" baseline="0" dirty="0" smtClean="0"/>
              <a:t>, 2001).  </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5</a:t>
            </a:fld>
            <a:endParaRPr lang="en-US"/>
          </a:p>
        </p:txBody>
      </p:sp>
    </p:spTree>
    <p:extLst>
      <p:ext uri="{BB962C8B-B14F-4D97-AF65-F5344CB8AC3E}">
        <p14:creationId xmlns:p14="http://schemas.microsoft.com/office/powerpoint/2010/main" val="163511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Reading and writing are parallel processes.  </a:t>
            </a:r>
          </a:p>
          <a:p>
            <a:pPr marL="290779" indent="-290779">
              <a:buFont typeface="Arial" panose="020B0604020202020204" pitchFamily="34" charset="0"/>
              <a:buChar char="•"/>
            </a:pPr>
            <a:r>
              <a:rPr lang="en-US" dirty="0" smtClean="0"/>
              <a:t>Modeling is the key to instruction.  We model our thinking, writing, and processes for children as mature readers and writers.  </a:t>
            </a:r>
          </a:p>
          <a:p>
            <a:pPr defTabSz="930493" fontAlgn="base">
              <a:spcBef>
                <a:spcPct val="0"/>
              </a:spcBef>
              <a:spcAft>
                <a:spcPct val="0"/>
              </a:spcAft>
              <a:buFontTx/>
              <a:buChar char="•"/>
            </a:pPr>
            <a:r>
              <a:rPr lang="en-US" altLang="en-US" sz="1200" dirty="0">
                <a:solidFill>
                  <a:prstClr val="black"/>
                </a:solidFill>
                <a:latin typeface="Calibri"/>
              </a:rPr>
              <a:t>Writing to and reading to students is the instructional approach with the most teacher support- students listen in, while teacher models</a:t>
            </a:r>
          </a:p>
          <a:p>
            <a:pPr defTabSz="930493" fontAlgn="base">
              <a:spcBef>
                <a:spcPct val="0"/>
              </a:spcBef>
              <a:spcAft>
                <a:spcPct val="0"/>
              </a:spcAft>
              <a:buFontTx/>
              <a:buChar char="•"/>
            </a:pPr>
            <a:r>
              <a:rPr lang="en-US" altLang="en-US" sz="1200" dirty="0">
                <a:solidFill>
                  <a:prstClr val="black"/>
                </a:solidFill>
                <a:latin typeface="Calibri"/>
              </a:rPr>
              <a:t>There is a difference between read to/write to and a </a:t>
            </a:r>
            <a:r>
              <a:rPr lang="en-US" altLang="en-US" sz="1200" dirty="0" err="1">
                <a:solidFill>
                  <a:prstClr val="black"/>
                </a:solidFill>
                <a:latin typeface="Calibri"/>
              </a:rPr>
              <a:t>minilesson</a:t>
            </a:r>
            <a:endParaRPr lang="en-US" altLang="en-US" sz="1200" dirty="0">
              <a:solidFill>
                <a:prstClr val="black"/>
              </a:solidFill>
              <a:latin typeface="Calibri"/>
            </a:endParaRPr>
          </a:p>
          <a:p>
            <a:pPr marL="620220" lvl="1" defTabSz="930493" fontAlgn="base">
              <a:spcBef>
                <a:spcPct val="0"/>
              </a:spcBef>
              <a:spcAft>
                <a:spcPct val="0"/>
              </a:spcAft>
              <a:buFontTx/>
              <a:buChar char="•"/>
            </a:pPr>
            <a:r>
              <a:rPr lang="en-US" altLang="en-US" sz="1200" dirty="0">
                <a:solidFill>
                  <a:prstClr val="black"/>
                </a:solidFill>
                <a:latin typeface="Calibri"/>
              </a:rPr>
              <a:t>To: Teacher is a model, </a:t>
            </a:r>
            <a:r>
              <a:rPr lang="en-US" altLang="en-US" sz="1200" dirty="0" err="1">
                <a:solidFill>
                  <a:prstClr val="black"/>
                </a:solidFill>
                <a:latin typeface="Calibri"/>
              </a:rPr>
              <a:t>Ss</a:t>
            </a:r>
            <a:r>
              <a:rPr lang="en-US" altLang="en-US" sz="1200" dirty="0">
                <a:solidFill>
                  <a:prstClr val="black"/>
                </a:solidFill>
                <a:latin typeface="Calibri"/>
              </a:rPr>
              <a:t> are listeners and observers</a:t>
            </a:r>
          </a:p>
          <a:p>
            <a:pPr marL="620220" lvl="1" defTabSz="930493" fontAlgn="base">
              <a:spcBef>
                <a:spcPct val="0"/>
              </a:spcBef>
              <a:spcAft>
                <a:spcPct val="0"/>
              </a:spcAft>
              <a:buFontTx/>
              <a:buChar char="•"/>
            </a:pPr>
            <a:r>
              <a:rPr lang="en-US" altLang="en-US" sz="1200" dirty="0" err="1">
                <a:solidFill>
                  <a:prstClr val="black"/>
                </a:solidFill>
                <a:latin typeface="Calibri"/>
              </a:rPr>
              <a:t>Minilesson</a:t>
            </a:r>
            <a:r>
              <a:rPr lang="en-US" altLang="en-US" sz="1200" dirty="0">
                <a:solidFill>
                  <a:prstClr val="black"/>
                </a:solidFill>
                <a:latin typeface="Calibri"/>
              </a:rPr>
              <a:t>: Could have parts of a To lesson, but more interactive and teacher’s roles is less of a model and more of guide/facilitator</a:t>
            </a:r>
          </a:p>
          <a:p>
            <a:pPr marL="290779" indent="-290779">
              <a:buFont typeface="Arial" panose="020B0604020202020204"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6</a:t>
            </a:fld>
            <a:endParaRPr lang="en-US"/>
          </a:p>
        </p:txBody>
      </p:sp>
    </p:spTree>
    <p:extLst>
      <p:ext uri="{BB962C8B-B14F-4D97-AF65-F5344CB8AC3E}">
        <p14:creationId xmlns:p14="http://schemas.microsoft.com/office/powerpoint/2010/main" val="1931954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779" indent="-290779">
              <a:buFont typeface="Arial" panose="020B0604020202020204" pitchFamily="34" charset="0"/>
              <a:buChar char="•"/>
            </a:pPr>
            <a:r>
              <a:rPr lang="en-US" dirty="0" smtClean="0"/>
              <a:t>Don’t ever assign writing without first modeling,</a:t>
            </a:r>
            <a:r>
              <a:rPr lang="en-US" baseline="0" dirty="0" smtClean="0"/>
              <a:t> explaining your thinking, and guiding them through the “how to”. </a:t>
            </a:r>
          </a:p>
        </p:txBody>
      </p:sp>
      <p:sp>
        <p:nvSpPr>
          <p:cNvPr id="4" name="Slide Number Placeholder 3"/>
          <p:cNvSpPr>
            <a:spLocks noGrp="1"/>
          </p:cNvSpPr>
          <p:nvPr>
            <p:ph type="sldNum" sz="quarter" idx="10"/>
          </p:nvPr>
        </p:nvSpPr>
        <p:spPr/>
        <p:txBody>
          <a:bodyPr/>
          <a:lstStyle/>
          <a:p>
            <a:fld id="{B8796F01-7154-41E0-B48B-A6921757531A}" type="slidenum">
              <a:rPr lang="en-US" smtClean="0"/>
              <a:pPr/>
              <a:t>7</a:t>
            </a:fld>
            <a:endParaRPr lang="en-US"/>
          </a:p>
        </p:txBody>
      </p:sp>
    </p:spTree>
    <p:extLst>
      <p:ext uri="{BB962C8B-B14F-4D97-AF65-F5344CB8AC3E}">
        <p14:creationId xmlns:p14="http://schemas.microsoft.com/office/powerpoint/2010/main" val="2136011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8</a:t>
            </a:fld>
            <a:endParaRPr lang="en-US"/>
          </a:p>
        </p:txBody>
      </p:sp>
    </p:spTree>
    <p:extLst>
      <p:ext uri="{BB962C8B-B14F-4D97-AF65-F5344CB8AC3E}">
        <p14:creationId xmlns:p14="http://schemas.microsoft.com/office/powerpoint/2010/main" val="2579731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Anchor chart.</a:t>
            </a:r>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9</a:t>
            </a:fld>
            <a:endParaRPr lang="en-US"/>
          </a:p>
        </p:txBody>
      </p:sp>
    </p:spTree>
    <p:extLst>
      <p:ext uri="{BB962C8B-B14F-4D97-AF65-F5344CB8AC3E}">
        <p14:creationId xmlns:p14="http://schemas.microsoft.com/office/powerpoint/2010/main" val="265143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smtClean="0"/>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7/13/2016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7/13/2016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a:t>7/13/2016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A60BA0E-20D0-4E7C-B286-26C960A6788F}" type="slidenum">
              <a:rPr/>
              <a:t>‹#›</a:t>
            </a:fld>
            <a:endParaRPr/>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smtClean="0"/>
              <a:t>Click to edit Master title style</a:t>
            </a:r>
            <a:endParaRPr/>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a:t>7/13/2016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a:t>7/13/2016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a:t>7/13/2016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a:t>7/13/2016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7/13/2016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7/13/2016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lumOff val="50000"/>
                  </a:schemeClr>
                </a:solidFill>
              </a:defRPr>
            </a:lvl1pPr>
          </a:lstStyle>
          <a:p>
            <a:fld id="{2DD204D1-F9BD-4643-8480-6EA41EB484F1}" type="datetimeFigureOut">
              <a:rPr lang="en-US"/>
              <a:pPr/>
              <a:t>7/13/2016</a:t>
            </a:fld>
            <a:endParaRPr/>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lumOff val="50000"/>
                  </a:schemeClr>
                </a:solidFill>
              </a:defRPr>
            </a:lvl1pPr>
          </a:lstStyle>
          <a:p>
            <a:endParaRPr/>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lumOff val="50000"/>
                  </a:schemeClr>
                </a:solidFill>
              </a:defRPr>
            </a:lvl1pPr>
          </a:lstStyle>
          <a:p>
            <a:fld id="{EB37DED6-D4C7-42EE-AB49-D2E39E64FDE4}" type="slidenum">
              <a:rPr/>
              <a:pPr/>
              <a:t>‹#›</a:t>
            </a:fld>
            <a:endParaRPr/>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tm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readwritethink.or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4.tmp"/><Relationship Id="rId3" Type="http://schemas.openxmlformats.org/officeDocument/2006/relationships/image" Target="../media/image19.tmp"/><Relationship Id="rId7" Type="http://schemas.openxmlformats.org/officeDocument/2006/relationships/image" Target="../media/image23.tmp"/><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2.tmp"/><Relationship Id="rId5" Type="http://schemas.openxmlformats.org/officeDocument/2006/relationships/image" Target="../media/image21.tmp"/><Relationship Id="rId4" Type="http://schemas.openxmlformats.org/officeDocument/2006/relationships/image" Target="../media/image20.tm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Integrated Reading and Writing Instruction with Science</a:t>
            </a:r>
            <a:endParaRPr lang="en-US" dirty="0"/>
          </a:p>
        </p:txBody>
      </p:sp>
      <p:sp>
        <p:nvSpPr>
          <p:cNvPr id="3" name="Subtitle 2"/>
          <p:cNvSpPr>
            <a:spLocks noGrp="1"/>
          </p:cNvSpPr>
          <p:nvPr>
            <p:ph type="subTitle" idx="1"/>
          </p:nvPr>
        </p:nvSpPr>
        <p:spPr/>
        <p:txBody>
          <a:bodyPr/>
          <a:lstStyle/>
          <a:p>
            <a:r>
              <a:rPr lang="en-US" dirty="0" smtClean="0"/>
              <a:t>Digging Deep into Science Literacy </a:t>
            </a:r>
            <a:endParaRPr lang="en-US" dirty="0"/>
          </a:p>
        </p:txBody>
      </p:sp>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17309" y="76200"/>
            <a:ext cx="10157354" cy="609600"/>
          </a:xfrm>
        </p:spPr>
        <p:txBody>
          <a:bodyPr>
            <a:normAutofit fontScale="90000"/>
          </a:bodyPr>
          <a:lstStyle/>
          <a:p>
            <a:r>
              <a:rPr lang="en-US" dirty="0" smtClean="0"/>
              <a:t>    </a:t>
            </a:r>
            <a:endParaRPr lang="en-US" dirty="0"/>
          </a:p>
        </p:txBody>
      </p:sp>
      <p:sp>
        <p:nvSpPr>
          <p:cNvPr id="6" name="Text Placeholder 5"/>
          <p:cNvSpPr>
            <a:spLocks noGrp="1"/>
          </p:cNvSpPr>
          <p:nvPr>
            <p:ph type="body" idx="1"/>
          </p:nvPr>
        </p:nvSpPr>
        <p:spPr>
          <a:xfrm>
            <a:off x="1121372" y="990600"/>
            <a:ext cx="4973041" cy="762000"/>
          </a:xfrm>
        </p:spPr>
        <p:txBody>
          <a:bodyPr/>
          <a:lstStyle/>
          <a:p>
            <a:r>
              <a:rPr lang="en-US" dirty="0" smtClean="0"/>
              <a:t>   </a:t>
            </a:r>
            <a:endParaRPr lang="en-US" dirty="0"/>
          </a:p>
        </p:txBody>
      </p:sp>
      <p:sp>
        <p:nvSpPr>
          <p:cNvPr id="5" name="Content Placeholder 4"/>
          <p:cNvSpPr>
            <a:spLocks noGrp="1"/>
          </p:cNvSpPr>
          <p:nvPr>
            <p:ph sz="half" idx="2"/>
          </p:nvPr>
        </p:nvSpPr>
        <p:spPr/>
        <p:txBody>
          <a:bodyPr/>
          <a:lstStyle/>
          <a:p>
            <a:pPr marL="0" indent="0">
              <a:buNone/>
            </a:pPr>
            <a:r>
              <a:rPr lang="en-US" dirty="0" smtClean="0"/>
              <a:t>   </a:t>
            </a:r>
            <a:endParaRPr lang="en-US" dirty="0"/>
          </a:p>
        </p:txBody>
      </p:sp>
      <p:sp>
        <p:nvSpPr>
          <p:cNvPr id="7" name="Text Placeholder 6"/>
          <p:cNvSpPr>
            <a:spLocks noGrp="1"/>
          </p:cNvSpPr>
          <p:nvPr>
            <p:ph type="body" sz="quarter" idx="3"/>
          </p:nvPr>
        </p:nvSpPr>
        <p:spPr>
          <a:xfrm>
            <a:off x="6301622" y="990600"/>
            <a:ext cx="4973041" cy="762000"/>
          </a:xfrm>
        </p:spPr>
        <p:txBody>
          <a:bodyPr/>
          <a:lstStyle/>
          <a:p>
            <a:r>
              <a:rPr lang="en-US" dirty="0" smtClean="0"/>
              <a:t>     </a:t>
            </a:r>
            <a:endParaRPr lang="en-US" dirty="0"/>
          </a:p>
        </p:txBody>
      </p:sp>
      <p:sp>
        <p:nvSpPr>
          <p:cNvPr id="12" name="Content Placeholder 11"/>
          <p:cNvSpPr>
            <a:spLocks noGrp="1"/>
          </p:cNvSpPr>
          <p:nvPr>
            <p:ph sz="quarter" idx="4"/>
          </p:nvPr>
        </p:nvSpPr>
        <p:spPr/>
        <p:txBody>
          <a:bodyPr/>
          <a:lstStyle/>
          <a:p>
            <a:pPr marL="0" indent="0">
              <a:buNone/>
            </a:pPr>
            <a:r>
              <a:rPr lang="en-US" dirty="0" smtClean="0"/>
              <a:t>     </a:t>
            </a:r>
            <a:endParaRPr lang="en-US" dirty="0"/>
          </a:p>
        </p:txBody>
      </p:sp>
      <p:pic>
        <p:nvPicPr>
          <p:cNvPr id="13" name="Picture 1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11" y="1143000"/>
            <a:ext cx="5334001" cy="4276166"/>
          </a:xfrm>
          <a:prstGeom prst="rect">
            <a:avLst/>
          </a:prstGeom>
        </p:spPr>
      </p:pic>
      <p:pic>
        <p:nvPicPr>
          <p:cNvPr id="14" name="Picture 1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8342" y="1143000"/>
            <a:ext cx="5395249" cy="4276166"/>
          </a:xfrm>
          <a:prstGeom prst="rect">
            <a:avLst/>
          </a:prstGeom>
        </p:spPr>
      </p:pic>
    </p:spTree>
    <p:extLst>
      <p:ext uri="{BB962C8B-B14F-4D97-AF65-F5344CB8AC3E}">
        <p14:creationId xmlns:p14="http://schemas.microsoft.com/office/powerpoint/2010/main" val="149615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17309" y="76200"/>
            <a:ext cx="10157354" cy="609600"/>
          </a:xfrm>
        </p:spPr>
        <p:txBody>
          <a:bodyPr>
            <a:normAutofit fontScale="90000"/>
          </a:bodyPr>
          <a:lstStyle/>
          <a:p>
            <a:r>
              <a:rPr lang="en-US" dirty="0" smtClean="0"/>
              <a:t>    </a:t>
            </a:r>
            <a:endParaRPr lang="en-US" dirty="0"/>
          </a:p>
        </p:txBody>
      </p:sp>
      <p:sp>
        <p:nvSpPr>
          <p:cNvPr id="6" name="Text Placeholder 5"/>
          <p:cNvSpPr>
            <a:spLocks noGrp="1"/>
          </p:cNvSpPr>
          <p:nvPr>
            <p:ph type="body" idx="1"/>
          </p:nvPr>
        </p:nvSpPr>
        <p:spPr>
          <a:xfrm>
            <a:off x="1121372" y="990600"/>
            <a:ext cx="4973041" cy="762000"/>
          </a:xfrm>
        </p:spPr>
        <p:txBody>
          <a:bodyPr/>
          <a:lstStyle/>
          <a:p>
            <a:r>
              <a:rPr lang="en-US" dirty="0" smtClean="0"/>
              <a:t>Nonfiction Readers Grow Knowledge</a:t>
            </a:r>
            <a:endParaRPr lang="en-US" dirty="0"/>
          </a:p>
        </p:txBody>
      </p:sp>
      <p:sp>
        <p:nvSpPr>
          <p:cNvPr id="5" name="Content Placeholder 4"/>
          <p:cNvSpPr>
            <a:spLocks noGrp="1"/>
          </p:cNvSpPr>
          <p:nvPr>
            <p:ph sz="half" idx="2"/>
          </p:nvPr>
        </p:nvSpPr>
        <p:spPr/>
        <p:txBody>
          <a:bodyPr/>
          <a:lstStyle/>
          <a:p>
            <a:r>
              <a:rPr lang="en-US" dirty="0" smtClean="0"/>
              <a:t>Pay attention to details</a:t>
            </a:r>
          </a:p>
          <a:p>
            <a:r>
              <a:rPr lang="en-US" dirty="0" smtClean="0"/>
              <a:t>Put the parts of the text together in your mind. </a:t>
            </a:r>
          </a:p>
          <a:p>
            <a:r>
              <a:rPr lang="en-US" dirty="0" smtClean="0"/>
              <a:t>Ask questions.</a:t>
            </a:r>
            <a:endParaRPr lang="en-US" dirty="0"/>
          </a:p>
        </p:txBody>
      </p:sp>
      <p:sp>
        <p:nvSpPr>
          <p:cNvPr id="7" name="Text Placeholder 6"/>
          <p:cNvSpPr>
            <a:spLocks noGrp="1"/>
          </p:cNvSpPr>
          <p:nvPr>
            <p:ph type="body" sz="quarter" idx="3"/>
          </p:nvPr>
        </p:nvSpPr>
        <p:spPr>
          <a:xfrm>
            <a:off x="6301622" y="990600"/>
            <a:ext cx="4973041" cy="762000"/>
          </a:xfrm>
        </p:spPr>
        <p:txBody>
          <a:bodyPr/>
          <a:lstStyle/>
          <a:p>
            <a:r>
              <a:rPr lang="en-US" dirty="0" smtClean="0"/>
              <a:t>     </a:t>
            </a:r>
            <a:endParaRPr lang="en-US" dirty="0"/>
          </a:p>
        </p:txBody>
      </p:sp>
      <p:pic>
        <p:nvPicPr>
          <p:cNvPr id="11" name="Picture 10"/>
          <p:cNvPicPr>
            <a:picLocks noChangeAspect="1"/>
          </p:cNvPicPr>
          <p:nvPr/>
        </p:nvPicPr>
        <p:blipFill>
          <a:blip r:embed="rId3"/>
          <a:stretch>
            <a:fillRect/>
          </a:stretch>
        </p:blipFill>
        <p:spPr>
          <a:xfrm>
            <a:off x="7313612" y="1739153"/>
            <a:ext cx="3442446" cy="2743200"/>
          </a:xfrm>
          <a:prstGeom prst="rect">
            <a:avLst/>
          </a:prstGeom>
        </p:spPr>
      </p:pic>
      <p:sp>
        <p:nvSpPr>
          <p:cNvPr id="12" name="Content Placeholder 11"/>
          <p:cNvSpPr>
            <a:spLocks noGrp="1"/>
          </p:cNvSpPr>
          <p:nvPr>
            <p:ph sz="quarter" idx="4"/>
          </p:nvPr>
        </p:nvSpPr>
        <p:spPr/>
        <p:txBody>
          <a:bodyPr/>
          <a:lstStyle/>
          <a:p>
            <a:pPr marL="0" indent="0">
              <a:buNone/>
            </a:pPr>
            <a:r>
              <a:rPr lang="en-US" dirty="0" smtClean="0"/>
              <a:t>     </a:t>
            </a:r>
            <a:endParaRPr lang="en-US" dirty="0"/>
          </a:p>
        </p:txBody>
      </p:sp>
    </p:spTree>
    <p:extLst>
      <p:ext uri="{BB962C8B-B14F-4D97-AF65-F5344CB8AC3E}">
        <p14:creationId xmlns:p14="http://schemas.microsoft.com/office/powerpoint/2010/main" val="22554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Readers Think and Wonder as They Read</a:t>
            </a:r>
            <a:br>
              <a:rPr lang="en-US" dirty="0" smtClean="0"/>
            </a:br>
            <a:endParaRPr lang="en-US" dirty="0"/>
          </a:p>
        </p:txBody>
      </p:sp>
      <p:sp>
        <p:nvSpPr>
          <p:cNvPr id="10" name="Text Placeholder 9"/>
          <p:cNvSpPr>
            <a:spLocks noGrp="1"/>
          </p:cNvSpPr>
          <p:nvPr>
            <p:ph type="body" idx="1"/>
          </p:nvPr>
        </p:nvSpPr>
        <p:spPr/>
        <p:txBody>
          <a:bodyPr/>
          <a:lstStyle/>
          <a:p>
            <a:r>
              <a:rPr lang="en-US" dirty="0" smtClean="0"/>
              <a:t>Marvelous Mini-Lessons 4-5</a:t>
            </a:r>
            <a:endParaRPr lang="en-US" dirty="0"/>
          </a:p>
        </p:txBody>
      </p:sp>
    </p:spTree>
    <p:extLst>
      <p:ext uri="{BB962C8B-B14F-4D97-AF65-F5344CB8AC3E}">
        <p14:creationId xmlns:p14="http://schemas.microsoft.com/office/powerpoint/2010/main" val="3362530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Readers Think and Wonder as They Read</a:t>
            </a:r>
            <a:endParaRPr lang="en-US" dirty="0"/>
          </a:p>
        </p:txBody>
      </p:sp>
      <p:sp>
        <p:nvSpPr>
          <p:cNvPr id="5" name="Content Placeholder 4"/>
          <p:cNvSpPr>
            <a:spLocks noGrp="1"/>
          </p:cNvSpPr>
          <p:nvPr>
            <p:ph idx="1"/>
          </p:nvPr>
        </p:nvSpPr>
        <p:spPr>
          <a:xfrm>
            <a:off x="1117309" y="1701800"/>
            <a:ext cx="5739103" cy="4470400"/>
          </a:xfrm>
        </p:spPr>
        <p:txBody>
          <a:bodyPr/>
          <a:lstStyle/>
          <a:p>
            <a:r>
              <a:rPr lang="en-US" dirty="0" smtClean="0"/>
              <a:t>Researching is a continual cycle of</a:t>
            </a:r>
          </a:p>
          <a:p>
            <a:pPr lvl="1"/>
            <a:r>
              <a:rPr lang="en-US" dirty="0" smtClean="0"/>
              <a:t>Reading more</a:t>
            </a:r>
          </a:p>
          <a:p>
            <a:pPr lvl="1"/>
            <a:r>
              <a:rPr lang="en-US" dirty="0" smtClean="0"/>
              <a:t>Raising new questions</a:t>
            </a:r>
          </a:p>
          <a:p>
            <a:pPr lvl="1"/>
            <a:r>
              <a:rPr lang="en-US" dirty="0" smtClean="0"/>
              <a:t>Having new ideas</a:t>
            </a:r>
          </a:p>
          <a:p>
            <a:pPr lvl="1"/>
            <a:r>
              <a:rPr lang="en-US" dirty="0" smtClean="0"/>
              <a:t>Reading more with those new ideas in mind. </a:t>
            </a:r>
            <a:endParaRPr lang="en-US" dirty="0"/>
          </a:p>
        </p:txBody>
      </p:sp>
      <p:pic>
        <p:nvPicPr>
          <p:cNvPr id="6" name="Picture 5"/>
          <p:cNvPicPr>
            <a:picLocks noChangeAspect="1"/>
          </p:cNvPicPr>
          <p:nvPr/>
        </p:nvPicPr>
        <p:blipFill>
          <a:blip r:embed="rId3"/>
          <a:stretch>
            <a:fillRect/>
          </a:stretch>
        </p:blipFill>
        <p:spPr>
          <a:xfrm>
            <a:off x="7694612" y="1701800"/>
            <a:ext cx="3392055" cy="2870200"/>
          </a:xfrm>
          <a:prstGeom prst="rect">
            <a:avLst/>
          </a:prstGeom>
        </p:spPr>
      </p:pic>
    </p:spTree>
    <p:extLst>
      <p:ext uri="{BB962C8B-B14F-4D97-AF65-F5344CB8AC3E}">
        <p14:creationId xmlns:p14="http://schemas.microsoft.com/office/powerpoint/2010/main" val="158860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School Fight Over Chocolate Milk</a:t>
            </a:r>
            <a:endParaRPr lang="en-US" dirty="0"/>
          </a:p>
        </p:txBody>
      </p:sp>
      <p:sp>
        <p:nvSpPr>
          <p:cNvPr id="3" name="Content Placeholder 2"/>
          <p:cNvSpPr>
            <a:spLocks noGrp="1"/>
          </p:cNvSpPr>
          <p:nvPr>
            <p:ph idx="1"/>
          </p:nvPr>
        </p:nvSpPr>
        <p:spPr/>
        <p:txBody>
          <a:bodyPr/>
          <a:lstStyle/>
          <a:p>
            <a:r>
              <a:rPr lang="en-US" dirty="0" smtClean="0"/>
              <a:t>Kim Severson (2010).  </a:t>
            </a:r>
            <a:r>
              <a:rPr lang="en-US" i="1" dirty="0" smtClean="0"/>
              <a:t>New York Times</a:t>
            </a:r>
            <a:r>
              <a:rPr lang="en-US" dirty="0" smtClean="0"/>
              <a:t>. </a:t>
            </a:r>
            <a:endParaRPr lang="en-US" dirty="0"/>
          </a:p>
        </p:txBody>
      </p:sp>
      <p:pic>
        <p:nvPicPr>
          <p:cNvPr id="4" name="Picture 3"/>
          <p:cNvPicPr>
            <a:picLocks noChangeAspect="1"/>
          </p:cNvPicPr>
          <p:nvPr/>
        </p:nvPicPr>
        <p:blipFill>
          <a:blip r:embed="rId3"/>
          <a:stretch>
            <a:fillRect/>
          </a:stretch>
        </p:blipFill>
        <p:spPr>
          <a:xfrm>
            <a:off x="3732212" y="2765425"/>
            <a:ext cx="3862335" cy="2343150"/>
          </a:xfrm>
          <a:prstGeom prst="rect">
            <a:avLst/>
          </a:prstGeom>
        </p:spPr>
      </p:pic>
    </p:spTree>
    <p:extLst>
      <p:ext uri="{BB962C8B-B14F-4D97-AF65-F5344CB8AC3E}">
        <p14:creationId xmlns:p14="http://schemas.microsoft.com/office/powerpoint/2010/main" val="42663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School Fight Over Chocolate Milk</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886" y="1808818"/>
            <a:ext cx="3124200" cy="4256364"/>
          </a:xfrm>
          <a:prstGeom prst="rect">
            <a:avLst/>
          </a:prstGeom>
        </p:spPr>
      </p:pic>
    </p:spTree>
    <p:extLst>
      <p:ext uri="{BB962C8B-B14F-4D97-AF65-F5344CB8AC3E}">
        <p14:creationId xmlns:p14="http://schemas.microsoft.com/office/powerpoint/2010/main" val="305032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Using THIEVES to Preview Nonfiction Text</a:t>
            </a:r>
            <a:br>
              <a:rPr lang="en-US" dirty="0" smtClean="0"/>
            </a:br>
            <a:endParaRPr lang="en-US" dirty="0"/>
          </a:p>
        </p:txBody>
      </p:sp>
      <p:sp>
        <p:nvSpPr>
          <p:cNvPr id="10" name="Text Placeholder 9"/>
          <p:cNvSpPr>
            <a:spLocks noGrp="1"/>
          </p:cNvSpPr>
          <p:nvPr>
            <p:ph type="body" idx="1"/>
          </p:nvPr>
        </p:nvSpPr>
        <p:spPr/>
        <p:txBody>
          <a:bodyPr/>
          <a:lstStyle/>
          <a:p>
            <a:r>
              <a:rPr lang="en-US" dirty="0" smtClean="0"/>
              <a:t>Marvelous Mini-Lessons 6-8</a:t>
            </a:r>
            <a:endParaRPr lang="en-US" dirty="0"/>
          </a:p>
        </p:txBody>
      </p:sp>
    </p:spTree>
    <p:extLst>
      <p:ext uri="{BB962C8B-B14F-4D97-AF65-F5344CB8AC3E}">
        <p14:creationId xmlns:p14="http://schemas.microsoft.com/office/powerpoint/2010/main" val="67049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Becoming THIEVES </a:t>
            </a:r>
            <a:endParaRPr lang="en-US" dirty="0"/>
          </a:p>
        </p:txBody>
      </p:sp>
      <p:sp>
        <p:nvSpPr>
          <p:cNvPr id="5" name="Content Placeholder 4"/>
          <p:cNvSpPr>
            <a:spLocks noGrp="1"/>
          </p:cNvSpPr>
          <p:nvPr>
            <p:ph idx="1"/>
          </p:nvPr>
        </p:nvSpPr>
        <p:spPr/>
        <p:txBody>
          <a:bodyPr/>
          <a:lstStyle/>
          <a:p>
            <a:pPr marL="0" indent="0">
              <a:buNone/>
            </a:pPr>
            <a:r>
              <a:rPr lang="en-US" dirty="0"/>
              <a:t> </a:t>
            </a:r>
            <a:r>
              <a:rPr lang="en-US" dirty="0" smtClean="0"/>
              <a:t>   </a:t>
            </a:r>
            <a:endParaRPr lang="en-US" dirty="0"/>
          </a:p>
        </p:txBody>
      </p:sp>
      <p:pic>
        <p:nvPicPr>
          <p:cNvPr id="9" name="Picture 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012" y="1473200"/>
            <a:ext cx="4705599" cy="5073321"/>
          </a:xfrm>
          <a:prstGeom prst="rect">
            <a:avLst/>
          </a:prstGeom>
        </p:spPr>
      </p:pic>
    </p:spTree>
    <p:extLst>
      <p:ext uri="{BB962C8B-B14F-4D97-AF65-F5344CB8AC3E}">
        <p14:creationId xmlns:p14="http://schemas.microsoft.com/office/powerpoint/2010/main" val="801596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Becoming THIEVES</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graphicFrame>
        <p:nvGraphicFramePr>
          <p:cNvPr id="4" name="Diagram 3"/>
          <p:cNvGraphicFramePr/>
          <p:nvPr>
            <p:extLst>
              <p:ext uri="{D42A27DB-BD31-4B8C-83A1-F6EECF244321}">
                <p14:modId xmlns:p14="http://schemas.microsoft.com/office/powerpoint/2010/main" val="709688056"/>
              </p:ext>
            </p:extLst>
          </p:nvPr>
        </p:nvGraphicFramePr>
        <p:xfrm>
          <a:off x="3122612" y="1701800"/>
          <a:ext cx="6425141" cy="4435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1344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Becoming THIEVES</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8389" y="1473200"/>
            <a:ext cx="3495193" cy="4851400"/>
          </a:xfrm>
          <a:prstGeom prst="rect">
            <a:avLst/>
          </a:prstGeom>
        </p:spPr>
      </p:pic>
    </p:spTree>
    <p:extLst>
      <p:ext uri="{BB962C8B-B14F-4D97-AF65-F5344CB8AC3E}">
        <p14:creationId xmlns:p14="http://schemas.microsoft.com/office/powerpoint/2010/main" val="305517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Reading and Writing with Science</a:t>
            </a:r>
            <a:endParaRPr lang="en-US" dirty="0"/>
          </a:p>
        </p:txBody>
      </p:sp>
      <p:sp>
        <p:nvSpPr>
          <p:cNvPr id="3" name="Content Placeholder 2"/>
          <p:cNvSpPr>
            <a:spLocks noGrp="1"/>
          </p:cNvSpPr>
          <p:nvPr>
            <p:ph idx="1"/>
          </p:nvPr>
        </p:nvSpPr>
        <p:spPr/>
        <p:txBody>
          <a:bodyPr>
            <a:normAutofit/>
          </a:bodyPr>
          <a:lstStyle/>
          <a:p>
            <a:r>
              <a:rPr lang="en-US" dirty="0" smtClean="0"/>
              <a:t>Develops knowledge</a:t>
            </a:r>
          </a:p>
          <a:p>
            <a:pPr lvl="1"/>
            <a:r>
              <a:rPr lang="en-US" dirty="0" smtClean="0"/>
              <a:t>Construction of schemas, or mental models, that store information in our minds</a:t>
            </a:r>
          </a:p>
          <a:p>
            <a:r>
              <a:rPr lang="en-US" dirty="0" smtClean="0"/>
              <a:t>Joins fact learning with information processing</a:t>
            </a:r>
          </a:p>
          <a:p>
            <a:r>
              <a:rPr lang="en-US" dirty="0" smtClean="0"/>
              <a:t>Guides children to negotiate information and evaluate information sources</a:t>
            </a:r>
          </a:p>
          <a:p>
            <a:r>
              <a:rPr lang="en-US" dirty="0" smtClean="0"/>
              <a:t>Builds disciplinary knowledge</a:t>
            </a:r>
          </a:p>
          <a:p>
            <a:pPr lvl="1"/>
            <a:r>
              <a:rPr lang="en-US" dirty="0" smtClean="0"/>
              <a:t>Construction of a mental model of science</a:t>
            </a:r>
          </a:p>
        </p:txBody>
      </p:sp>
    </p:spTree>
    <p:extLst>
      <p:ext uri="{BB962C8B-B14F-4D97-AF65-F5344CB8AC3E}">
        <p14:creationId xmlns:p14="http://schemas.microsoft.com/office/powerpoint/2010/main" val="2729118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Becoming THIEVES</a:t>
            </a:r>
            <a:endParaRPr lang="en-US" dirty="0"/>
          </a:p>
        </p:txBody>
      </p:sp>
      <p:sp>
        <p:nvSpPr>
          <p:cNvPr id="3" name="Content Placeholder 2"/>
          <p:cNvSpPr>
            <a:spLocks noGrp="1"/>
          </p:cNvSpPr>
          <p:nvPr>
            <p:ph idx="1"/>
          </p:nvPr>
        </p:nvSpPr>
        <p:spPr/>
        <p:txBody>
          <a:bodyPr/>
          <a:lstStyle/>
          <a:p>
            <a:r>
              <a:rPr lang="en-US" dirty="0" smtClean="0"/>
              <a:t>How can you use this strategy to help you as you read?</a:t>
            </a:r>
          </a:p>
          <a:p>
            <a:r>
              <a:rPr lang="en-US" dirty="0" smtClean="0"/>
              <a:t>Summarize what you’ve learned about previewing texts using the THIEVES strategy. </a:t>
            </a:r>
            <a:endParaRPr lang="en-US" dirty="0"/>
          </a:p>
        </p:txBody>
      </p:sp>
    </p:spTree>
    <p:extLst>
      <p:ext uri="{BB962C8B-B14F-4D97-AF65-F5344CB8AC3E}">
        <p14:creationId xmlns:p14="http://schemas.microsoft.com/office/powerpoint/2010/main" val="336464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Becoming THIEVES</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pic>
        <p:nvPicPr>
          <p:cNvPr id="4" name="Picture 3"/>
          <p:cNvPicPr>
            <a:picLocks noChangeAspect="1"/>
          </p:cNvPicPr>
          <p:nvPr/>
        </p:nvPicPr>
        <p:blipFill>
          <a:blip r:embed="rId3"/>
          <a:stretch>
            <a:fillRect/>
          </a:stretch>
        </p:blipFill>
        <p:spPr>
          <a:xfrm rot="5400000">
            <a:off x="1080226" y="1091895"/>
            <a:ext cx="4325496" cy="5835114"/>
          </a:xfrm>
          <a:prstGeom prst="rect">
            <a:avLst/>
          </a:prstGeom>
        </p:spPr>
      </p:pic>
      <p:pic>
        <p:nvPicPr>
          <p:cNvPr id="6" name="Picture 5"/>
          <p:cNvPicPr>
            <a:picLocks noChangeAspect="1"/>
          </p:cNvPicPr>
          <p:nvPr/>
        </p:nvPicPr>
        <p:blipFill>
          <a:blip r:embed="rId4"/>
          <a:stretch>
            <a:fillRect/>
          </a:stretch>
        </p:blipFill>
        <p:spPr>
          <a:xfrm rot="5400000">
            <a:off x="6084182" y="2538898"/>
            <a:ext cx="3423953" cy="2729439"/>
          </a:xfrm>
          <a:prstGeom prst="rect">
            <a:avLst/>
          </a:prstGeom>
        </p:spPr>
      </p:pic>
      <p:pic>
        <p:nvPicPr>
          <p:cNvPr id="7" name="Picture 6"/>
          <p:cNvPicPr>
            <a:picLocks noChangeAspect="1"/>
          </p:cNvPicPr>
          <p:nvPr/>
        </p:nvPicPr>
        <p:blipFill>
          <a:blip r:embed="rId5"/>
          <a:stretch>
            <a:fillRect/>
          </a:stretch>
        </p:blipFill>
        <p:spPr>
          <a:xfrm rot="5400000">
            <a:off x="8837889" y="2464745"/>
            <a:ext cx="3490716" cy="2810982"/>
          </a:xfrm>
          <a:prstGeom prst="rect">
            <a:avLst/>
          </a:prstGeom>
        </p:spPr>
      </p:pic>
    </p:spTree>
    <p:extLst>
      <p:ext uri="{BB962C8B-B14F-4D97-AF65-F5344CB8AC3E}">
        <p14:creationId xmlns:p14="http://schemas.microsoft.com/office/powerpoint/2010/main" val="344007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41812" y="304800"/>
            <a:ext cx="6705600" cy="1438275"/>
          </a:xfrm>
        </p:spPr>
        <p:txBody>
          <a:bodyPr/>
          <a:lstStyle/>
          <a:p>
            <a:pPr algn="ctr">
              <a:defRPr/>
            </a:pPr>
            <a:r>
              <a:rPr lang="en-US" sz="3600" dirty="0" smtClean="0">
                <a:latin typeface="Comic Sans MS" pitchFamily="66" charset="0"/>
              </a:rPr>
              <a:t>Reflection of Learning</a:t>
            </a:r>
            <a:endParaRPr lang="en-US" sz="3600" dirty="0">
              <a:latin typeface="Comic Sans MS" pitchFamily="66" charset="0"/>
            </a:endParaRPr>
          </a:p>
        </p:txBody>
      </p:sp>
      <p:graphicFrame>
        <p:nvGraphicFramePr>
          <p:cNvPr id="7" name="Diagram 6"/>
          <p:cNvGraphicFramePr/>
          <p:nvPr>
            <p:extLst>
              <p:ext uri="{D42A27DB-BD31-4B8C-83A1-F6EECF244321}">
                <p14:modId xmlns:p14="http://schemas.microsoft.com/office/powerpoint/2010/main" val="1838947696"/>
              </p:ext>
            </p:extLst>
          </p:nvPr>
        </p:nvGraphicFramePr>
        <p:xfrm>
          <a:off x="4494212" y="2362200"/>
          <a:ext cx="64008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6628" name="Picture 3" descr="C:\Program Files\Microsoft Office\Media\CntCD1\ClipArt2\j0215317.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37812" y="3276600"/>
            <a:ext cx="12954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59009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endParaRPr lang="en-US" dirty="0"/>
          </a:p>
        </p:txBody>
      </p:sp>
      <p:sp>
        <p:nvSpPr>
          <p:cNvPr id="3" name="Content Placeholder 2"/>
          <p:cNvSpPr>
            <a:spLocks noGrp="1"/>
          </p:cNvSpPr>
          <p:nvPr>
            <p:ph idx="1"/>
          </p:nvPr>
        </p:nvSpPr>
        <p:spPr/>
        <p:txBody>
          <a:bodyPr/>
          <a:lstStyle/>
          <a:p>
            <a:r>
              <a:rPr lang="en-US" dirty="0" smtClean="0"/>
              <a:t>Units of Study, Grades 2 and 5 by Lucy Calkins</a:t>
            </a:r>
          </a:p>
          <a:p>
            <a:r>
              <a:rPr lang="en-US" dirty="0" smtClean="0">
                <a:hlinkClick r:id="rId3"/>
              </a:rPr>
              <a:t>www.readwritethink.org</a:t>
            </a:r>
            <a:endParaRPr lang="en-US" dirty="0" smtClean="0"/>
          </a:p>
          <a:p>
            <a:pPr marL="0" indent="0">
              <a:buNone/>
            </a:pPr>
            <a:endParaRPr lang="en-US" dirty="0"/>
          </a:p>
        </p:txBody>
      </p:sp>
    </p:spTree>
    <p:extLst>
      <p:ext uri="{BB962C8B-B14F-4D97-AF65-F5344CB8AC3E}">
        <p14:creationId xmlns:p14="http://schemas.microsoft.com/office/powerpoint/2010/main" val="336315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Prereading</a:t>
            </a:r>
            <a:endParaRPr lang="en-US" dirty="0"/>
          </a:p>
        </p:txBody>
      </p:sp>
      <p:sp>
        <p:nvSpPr>
          <p:cNvPr id="3" name="Content Placeholder 2"/>
          <p:cNvSpPr>
            <a:spLocks noGrp="1"/>
          </p:cNvSpPr>
          <p:nvPr>
            <p:ph idx="1"/>
          </p:nvPr>
        </p:nvSpPr>
        <p:spPr/>
        <p:txBody>
          <a:bodyPr/>
          <a:lstStyle/>
          <a:p>
            <a:r>
              <a:rPr lang="en-US" dirty="0" smtClean="0"/>
              <a:t>Have a goal.</a:t>
            </a:r>
          </a:p>
          <a:p>
            <a:r>
              <a:rPr lang="en-US" dirty="0" smtClean="0"/>
              <a:t>Understand the text structure of a selection.</a:t>
            </a:r>
          </a:p>
          <a:p>
            <a:r>
              <a:rPr lang="en-US" dirty="0" smtClean="0"/>
              <a:t>Activate content knowledge. </a:t>
            </a:r>
          </a:p>
          <a:p>
            <a:r>
              <a:rPr lang="en-US" dirty="0" smtClean="0"/>
              <a:t>Develop a tad of content knowledge. </a:t>
            </a:r>
            <a:endParaRPr lang="en-US" dirty="0"/>
          </a:p>
        </p:txBody>
      </p:sp>
      <p:pic>
        <p:nvPicPr>
          <p:cNvPr id="4" name="Picture 3"/>
          <p:cNvPicPr>
            <a:picLocks noChangeAspect="1"/>
          </p:cNvPicPr>
          <p:nvPr/>
        </p:nvPicPr>
        <p:blipFill>
          <a:blip r:embed="rId3"/>
          <a:stretch>
            <a:fillRect/>
          </a:stretch>
        </p:blipFill>
        <p:spPr>
          <a:xfrm>
            <a:off x="8151812" y="1701800"/>
            <a:ext cx="3215640" cy="3810000"/>
          </a:xfrm>
          <a:prstGeom prst="rect">
            <a:avLst/>
          </a:prstGeom>
        </p:spPr>
      </p:pic>
    </p:spTree>
    <p:extLst>
      <p:ext uri="{BB962C8B-B14F-4D97-AF65-F5344CB8AC3E}">
        <p14:creationId xmlns:p14="http://schemas.microsoft.com/office/powerpoint/2010/main" val="4176798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a goal.</a:t>
            </a:r>
            <a:endParaRPr lang="en-US" dirty="0"/>
          </a:p>
        </p:txBody>
      </p:sp>
      <p:sp>
        <p:nvSpPr>
          <p:cNvPr id="5" name="Content Placeholder 4"/>
          <p:cNvSpPr>
            <a:spLocks noGrp="1"/>
          </p:cNvSpPr>
          <p:nvPr>
            <p:ph idx="1"/>
          </p:nvPr>
        </p:nvSpPr>
        <p:spPr>
          <a:xfrm>
            <a:off x="1117309" y="1701800"/>
            <a:ext cx="6958303" cy="4470400"/>
          </a:xfrm>
        </p:spPr>
        <p:txBody>
          <a:bodyPr>
            <a:normAutofit lnSpcReduction="10000"/>
          </a:bodyPr>
          <a:lstStyle/>
          <a:p>
            <a:r>
              <a:rPr lang="en-US" sz="3200" dirty="0" smtClean="0"/>
              <a:t>“Water is magical!  All creatures, large and small, must have it, from those living in the deepest seas to those who live in the highest trees.  Nearly all of the Earth’s water – 97 percent – is ocean.  It’s an ocean packed with life!  Sea critters abound, making every spoonful a kind of living soup.”  </a:t>
            </a:r>
            <a:endParaRPr lang="en-US" sz="3200" dirty="0"/>
          </a:p>
        </p:txBody>
      </p:sp>
      <p:pic>
        <p:nvPicPr>
          <p:cNvPr id="6" name="Picture 5"/>
          <p:cNvPicPr>
            <a:picLocks noChangeAspect="1"/>
          </p:cNvPicPr>
          <p:nvPr/>
        </p:nvPicPr>
        <p:blipFill>
          <a:blip r:embed="rId3"/>
          <a:stretch>
            <a:fillRect/>
          </a:stretch>
        </p:blipFill>
        <p:spPr>
          <a:xfrm>
            <a:off x="8097672" y="1473200"/>
            <a:ext cx="3773751" cy="4468755"/>
          </a:xfrm>
          <a:prstGeom prst="rect">
            <a:avLst/>
          </a:prstGeom>
        </p:spPr>
      </p:pic>
    </p:spTree>
    <p:extLst>
      <p:ext uri="{BB962C8B-B14F-4D97-AF65-F5344CB8AC3E}">
        <p14:creationId xmlns:p14="http://schemas.microsoft.com/office/powerpoint/2010/main" val="1307753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a goal.</a:t>
            </a:r>
            <a:endParaRPr lang="en-US" dirty="0"/>
          </a:p>
        </p:txBody>
      </p:sp>
      <p:pic>
        <p:nvPicPr>
          <p:cNvPr id="5" name="Content Placeholder 4"/>
          <p:cNvPicPr>
            <a:picLocks noGrp="1" noChangeAspect="1"/>
          </p:cNvPicPr>
          <p:nvPr>
            <p:ph idx="1"/>
          </p:nvPr>
        </p:nvPicPr>
        <p:blipFill>
          <a:blip r:embed="rId3"/>
          <a:stretch>
            <a:fillRect/>
          </a:stretch>
        </p:blipFill>
        <p:spPr>
          <a:xfrm>
            <a:off x="7467793" y="1473200"/>
            <a:ext cx="3773751" cy="4468755"/>
          </a:xfrm>
          <a:prstGeom prst="rect">
            <a:avLst/>
          </a:prstGeom>
        </p:spPr>
      </p:pic>
      <p:pic>
        <p:nvPicPr>
          <p:cNvPr id="6" name="Picture 5"/>
          <p:cNvPicPr>
            <a:picLocks noChangeAspect="1"/>
          </p:cNvPicPr>
          <p:nvPr/>
        </p:nvPicPr>
        <p:blipFill>
          <a:blip r:embed="rId4"/>
          <a:stretch>
            <a:fillRect/>
          </a:stretch>
        </p:blipFill>
        <p:spPr>
          <a:xfrm>
            <a:off x="2817812" y="1752600"/>
            <a:ext cx="2667000" cy="3844325"/>
          </a:xfrm>
          <a:prstGeom prst="rect">
            <a:avLst/>
          </a:prstGeom>
        </p:spPr>
      </p:pic>
    </p:spTree>
    <p:extLst>
      <p:ext uri="{BB962C8B-B14F-4D97-AF65-F5344CB8AC3E}">
        <p14:creationId xmlns:p14="http://schemas.microsoft.com/office/powerpoint/2010/main" val="3391481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a goal.  </a:t>
            </a:r>
            <a:endParaRPr lang="en-US" dirty="0"/>
          </a:p>
        </p:txBody>
      </p:sp>
      <p:sp>
        <p:nvSpPr>
          <p:cNvPr id="3" name="Content Placeholder 2"/>
          <p:cNvSpPr>
            <a:spLocks noGrp="1"/>
          </p:cNvSpPr>
          <p:nvPr>
            <p:ph idx="1"/>
          </p:nvPr>
        </p:nvSpPr>
        <p:spPr>
          <a:xfrm>
            <a:off x="1117309" y="1701800"/>
            <a:ext cx="6729703" cy="4470400"/>
          </a:xfrm>
        </p:spPr>
        <p:txBody>
          <a:bodyPr>
            <a:normAutofit lnSpcReduction="10000"/>
          </a:bodyPr>
          <a:lstStyle/>
          <a:p>
            <a:r>
              <a:rPr lang="en-US" dirty="0" smtClean="0"/>
              <a:t>What you expect to learn from the text.</a:t>
            </a:r>
          </a:p>
          <a:p>
            <a:pPr lvl="1"/>
            <a:r>
              <a:rPr lang="en-US" dirty="0" smtClean="0"/>
              <a:t>“I’m reading this so I can…”</a:t>
            </a:r>
          </a:p>
          <a:p>
            <a:r>
              <a:rPr lang="en-US" dirty="0" smtClean="0"/>
              <a:t>How the organization of the text helps you comprehend what the text is saying.</a:t>
            </a:r>
          </a:p>
          <a:p>
            <a:pPr lvl="1"/>
            <a:r>
              <a:rPr lang="en-US" dirty="0" smtClean="0"/>
              <a:t>“I’m going to use _______ to help me…”</a:t>
            </a:r>
          </a:p>
          <a:p>
            <a:r>
              <a:rPr lang="en-US" dirty="0" smtClean="0"/>
              <a:t>How much you’ll read in one setting. </a:t>
            </a:r>
          </a:p>
          <a:p>
            <a:pPr lvl="1"/>
            <a:r>
              <a:rPr lang="en-US" dirty="0" smtClean="0"/>
              <a:t>“I can read just a bit more, even though I feel like giving up, because I only have to get to…”</a:t>
            </a:r>
          </a:p>
          <a:p>
            <a:pPr lvl="0"/>
            <a:r>
              <a:rPr lang="en-US" dirty="0">
                <a:solidFill>
                  <a:srgbClr val="374C81"/>
                </a:solidFill>
              </a:rPr>
              <a:t>What strategy you will use to help you remember information while reading.</a:t>
            </a:r>
          </a:p>
          <a:p>
            <a:pPr marL="0" indent="0">
              <a:buNone/>
            </a:pPr>
            <a:endParaRPr lang="en-US" dirty="0"/>
          </a:p>
        </p:txBody>
      </p:sp>
      <p:pic>
        <p:nvPicPr>
          <p:cNvPr id="4" name="Picture 3"/>
          <p:cNvPicPr>
            <a:picLocks noChangeAspect="1"/>
          </p:cNvPicPr>
          <p:nvPr/>
        </p:nvPicPr>
        <p:blipFill>
          <a:blip r:embed="rId3"/>
          <a:stretch>
            <a:fillRect/>
          </a:stretch>
        </p:blipFill>
        <p:spPr>
          <a:xfrm>
            <a:off x="7999412" y="1473200"/>
            <a:ext cx="3773751" cy="4468755"/>
          </a:xfrm>
          <a:prstGeom prst="rect">
            <a:avLst/>
          </a:prstGeom>
        </p:spPr>
      </p:pic>
    </p:spTree>
    <p:extLst>
      <p:ext uri="{BB962C8B-B14F-4D97-AF65-F5344CB8AC3E}">
        <p14:creationId xmlns:p14="http://schemas.microsoft.com/office/powerpoint/2010/main" val="3003920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74C81"/>
                </a:solidFill>
              </a:rPr>
              <a:t>During Reading: The </a:t>
            </a:r>
            <a:r>
              <a:rPr lang="en-US" dirty="0">
                <a:solidFill>
                  <a:srgbClr val="374C81"/>
                </a:solidFill>
              </a:rPr>
              <a:t>Spectacular Six Strategies for Comprehension </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pic>
        <p:nvPicPr>
          <p:cNvPr id="4" name="Picture 3"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612" y="2915134"/>
            <a:ext cx="1760373" cy="2945385"/>
          </a:xfrm>
          <a:prstGeom prst="rect">
            <a:avLst/>
          </a:prstGeom>
        </p:spPr>
      </p:pic>
      <p:pic>
        <p:nvPicPr>
          <p:cNvPr id="5" name="Picture 4"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4953" y="1539877"/>
            <a:ext cx="1767993" cy="2926334"/>
          </a:xfrm>
          <a:prstGeom prst="rect">
            <a:avLst/>
          </a:prstGeom>
        </p:spPr>
      </p:pic>
      <p:pic>
        <p:nvPicPr>
          <p:cNvPr id="6" name="Picture 5"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3217" y="2884032"/>
            <a:ext cx="1751655" cy="2962026"/>
          </a:xfrm>
          <a:prstGeom prst="rect">
            <a:avLst/>
          </a:prstGeom>
        </p:spPr>
      </p:pic>
      <p:pic>
        <p:nvPicPr>
          <p:cNvPr id="7" name="Picture 6" descr="Screen Clippi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69040" y="1548126"/>
            <a:ext cx="1809242" cy="3059689"/>
          </a:xfrm>
          <a:prstGeom prst="rect">
            <a:avLst/>
          </a:prstGeom>
        </p:spPr>
      </p:pic>
      <p:pic>
        <p:nvPicPr>
          <p:cNvPr id="8" name="Picture 7" descr="Screen Clippi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74688" y="2925644"/>
            <a:ext cx="1816043" cy="3033178"/>
          </a:xfrm>
          <a:prstGeom prst="rect">
            <a:avLst/>
          </a:prstGeom>
        </p:spPr>
      </p:pic>
      <p:pic>
        <p:nvPicPr>
          <p:cNvPr id="9" name="Picture 8" descr="Screen Clippi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64376" y="1473200"/>
            <a:ext cx="1803523" cy="3059689"/>
          </a:xfrm>
          <a:prstGeom prst="rect">
            <a:avLst/>
          </a:prstGeom>
        </p:spPr>
      </p:pic>
    </p:spTree>
    <p:extLst>
      <p:ext uri="{BB962C8B-B14F-4D97-AF65-F5344CB8AC3E}">
        <p14:creationId xmlns:p14="http://schemas.microsoft.com/office/powerpoint/2010/main" val="3244374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Ice Cream in a Baggie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Working with your team, place all ingredients in a small Ziploc baggie.  Squeeze out as much air as possible.  </a:t>
            </a:r>
            <a:r>
              <a:rPr lang="en-US" b="1" dirty="0" smtClean="0"/>
              <a:t>Seal the baggie completely. </a:t>
            </a:r>
          </a:p>
          <a:p>
            <a:r>
              <a:rPr lang="en-US" dirty="0" smtClean="0"/>
              <a:t>Fill a gallon baggie about half full of ice and add ¼ c. rock salt.</a:t>
            </a:r>
          </a:p>
          <a:p>
            <a:r>
              <a:rPr lang="en-US" dirty="0" smtClean="0"/>
              <a:t>Put this baggie inside an empty gallon baggie (to prevent leaking).</a:t>
            </a:r>
          </a:p>
          <a:p>
            <a:r>
              <a:rPr lang="en-US" dirty="0" smtClean="0"/>
              <a:t>Put the small baggie inside the baggie with ice.  Make sure it’s pushed down into the ice and salt. </a:t>
            </a:r>
            <a:r>
              <a:rPr lang="en-US" b="1" dirty="0" smtClean="0"/>
              <a:t>Seal the large bag tightly.</a:t>
            </a:r>
          </a:p>
          <a:p>
            <a:r>
              <a:rPr lang="en-US" dirty="0" smtClean="0"/>
              <a:t>Wear your gloves and pass, shake, and flip the bag for about 10 minutes. </a:t>
            </a:r>
          </a:p>
          <a:p>
            <a:r>
              <a:rPr lang="en-US" dirty="0" smtClean="0"/>
              <a:t>Take the small baggie out and wipe with a paper towel. Open the  baggie and fold the outer edges down an inch or two.</a:t>
            </a:r>
          </a:p>
          <a:p>
            <a:r>
              <a:rPr lang="en-US" dirty="0" smtClean="0"/>
              <a:t>Place into cups and serve.</a:t>
            </a:r>
          </a:p>
          <a:p>
            <a:pPr marL="0" indent="0">
              <a:buNone/>
            </a:pPr>
            <a:endParaRPr lang="en-US" b="1" dirty="0"/>
          </a:p>
        </p:txBody>
      </p:sp>
    </p:spTree>
    <p:extLst>
      <p:ext uri="{BB962C8B-B14F-4D97-AF65-F5344CB8AC3E}">
        <p14:creationId xmlns:p14="http://schemas.microsoft.com/office/powerpoint/2010/main" val="140854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374C81"/>
                </a:solidFill>
              </a:rPr>
              <a:t>Integrated Reading and Writing with Science</a:t>
            </a:r>
            <a:endParaRPr lang="en-US" dirty="0"/>
          </a:p>
        </p:txBody>
      </p:sp>
      <p:sp>
        <p:nvSpPr>
          <p:cNvPr id="3" name="Content Placeholder 2"/>
          <p:cNvSpPr>
            <a:spLocks noGrp="1"/>
          </p:cNvSpPr>
          <p:nvPr>
            <p:ph idx="1"/>
          </p:nvPr>
        </p:nvSpPr>
        <p:spPr/>
        <p:txBody>
          <a:bodyPr/>
          <a:lstStyle/>
          <a:p>
            <a:pPr lvl="0"/>
            <a:r>
              <a:rPr lang="en-US" sz="2200" dirty="0">
                <a:solidFill>
                  <a:srgbClr val="374C81"/>
                </a:solidFill>
              </a:rPr>
              <a:t>Provides instruction in a reading and writing workshop that encourages students to work with, think, talk, and write about science. </a:t>
            </a:r>
            <a:endParaRPr lang="en-US" sz="2200" dirty="0" smtClean="0">
              <a:solidFill>
                <a:srgbClr val="374C81"/>
              </a:solidFill>
            </a:endParaRPr>
          </a:p>
          <a:p>
            <a:pPr lvl="1"/>
            <a:r>
              <a:rPr lang="en-US" sz="1800" dirty="0" smtClean="0">
                <a:solidFill>
                  <a:srgbClr val="374C81"/>
                </a:solidFill>
              </a:rPr>
              <a:t>Read trade books, leveled text, textbooks, and informational text from sources on specific grade-level topics during the literacy block</a:t>
            </a:r>
          </a:p>
          <a:p>
            <a:pPr lvl="1"/>
            <a:r>
              <a:rPr lang="en-US" sz="1800" dirty="0" smtClean="0">
                <a:solidFill>
                  <a:srgbClr val="374C81"/>
                </a:solidFill>
              </a:rPr>
              <a:t>Talk about rich content issues, information, and new concepts in a variety of contexts</a:t>
            </a:r>
          </a:p>
          <a:p>
            <a:pPr lvl="1"/>
            <a:r>
              <a:rPr lang="en-US" sz="1800" dirty="0" smtClean="0">
                <a:solidFill>
                  <a:srgbClr val="374C81"/>
                </a:solidFill>
              </a:rPr>
              <a:t>Write expository essays, summaries, reports of information, persuasive essays, and arguments about the content they have studied</a:t>
            </a:r>
          </a:p>
          <a:p>
            <a:pPr lvl="1"/>
            <a:r>
              <a:rPr lang="en-US" sz="1800" dirty="0" smtClean="0">
                <a:solidFill>
                  <a:srgbClr val="374C81"/>
                </a:solidFill>
              </a:rPr>
              <a:t>Learn in a workshop setting</a:t>
            </a:r>
            <a:endParaRPr lang="en-US" sz="1800" dirty="0">
              <a:solidFill>
                <a:srgbClr val="374C81"/>
              </a:solidFill>
            </a:endParaRPr>
          </a:p>
          <a:p>
            <a:endParaRPr lang="en-US" dirty="0"/>
          </a:p>
        </p:txBody>
      </p:sp>
    </p:spTree>
    <p:extLst>
      <p:ext uri="{BB962C8B-B14F-4D97-AF65-F5344CB8AC3E}">
        <p14:creationId xmlns:p14="http://schemas.microsoft.com/office/powerpoint/2010/main" val="1114044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1117309" y="762000"/>
            <a:ext cx="10157354" cy="5410200"/>
          </a:xfrm>
        </p:spPr>
        <p:txBody>
          <a:bodyPr>
            <a:normAutofit/>
          </a:bodyPr>
          <a:lstStyle/>
          <a:p>
            <a:pPr marL="0" indent="0">
              <a:buNone/>
            </a:pPr>
            <a:r>
              <a:rPr lang="en-US" sz="3600" dirty="0" smtClean="0"/>
              <a:t>“Teaching content means making social studies, science, and literacy standards the centerpiece of your literacy block in a way that entwines developing knowledge with teaching concrete and applicable reading and writing strategies.  This occurs when you teach social studies and science during your reading and writing workshops.”</a:t>
            </a:r>
            <a:endParaRPr lang="en-US" sz="3600" dirty="0"/>
          </a:p>
        </p:txBody>
      </p:sp>
    </p:spTree>
    <p:extLst>
      <p:ext uri="{BB962C8B-B14F-4D97-AF65-F5344CB8AC3E}">
        <p14:creationId xmlns:p14="http://schemas.microsoft.com/office/powerpoint/2010/main" val="1142519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Qualities for Activating Content Knowledge</a:t>
            </a:r>
            <a:endParaRPr lang="en-US" dirty="0"/>
          </a:p>
        </p:txBody>
      </p:sp>
      <p:sp>
        <p:nvSpPr>
          <p:cNvPr id="3" name="Content Placeholder 2"/>
          <p:cNvSpPr>
            <a:spLocks noGrp="1"/>
          </p:cNvSpPr>
          <p:nvPr>
            <p:ph idx="1"/>
          </p:nvPr>
        </p:nvSpPr>
        <p:spPr/>
        <p:txBody>
          <a:bodyPr>
            <a:normAutofit/>
          </a:bodyPr>
          <a:lstStyle/>
          <a:p>
            <a:r>
              <a:rPr lang="en-US" sz="3600" dirty="0" smtClean="0"/>
              <a:t>Stamina</a:t>
            </a:r>
          </a:p>
          <a:p>
            <a:r>
              <a:rPr lang="en-US" sz="3600" dirty="0" smtClean="0"/>
              <a:t>Vocabulary</a:t>
            </a:r>
          </a:p>
          <a:p>
            <a:r>
              <a:rPr lang="en-US" sz="3600" dirty="0" smtClean="0"/>
              <a:t>Knowledge</a:t>
            </a:r>
          </a:p>
          <a:p>
            <a:r>
              <a:rPr lang="en-US" sz="3600" dirty="0" smtClean="0"/>
              <a:t>Power</a:t>
            </a:r>
            <a:endParaRPr lang="en-US" sz="3600" dirty="0"/>
          </a:p>
        </p:txBody>
      </p:sp>
    </p:spTree>
    <p:extLst>
      <p:ext uri="{BB962C8B-B14F-4D97-AF65-F5344CB8AC3E}">
        <p14:creationId xmlns:p14="http://schemas.microsoft.com/office/powerpoint/2010/main" val="1565982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Do This?</a:t>
            </a:r>
            <a:endParaRPr lang="en-US" dirty="0"/>
          </a:p>
        </p:txBody>
      </p:sp>
      <p:sp>
        <p:nvSpPr>
          <p:cNvPr id="6" name="Text Placeholder 5"/>
          <p:cNvSpPr>
            <a:spLocks noGrp="1"/>
          </p:cNvSpPr>
          <p:nvPr>
            <p:ph type="body" idx="1"/>
          </p:nvPr>
        </p:nvSpPr>
        <p:spPr/>
        <p:txBody>
          <a:bodyPr/>
          <a:lstStyle/>
          <a:p>
            <a:r>
              <a:rPr lang="en-US" dirty="0" smtClean="0"/>
              <a:t>Reading Workshop</a:t>
            </a:r>
            <a:endParaRPr lang="en-US" dirty="0"/>
          </a:p>
        </p:txBody>
      </p:sp>
      <p:sp>
        <p:nvSpPr>
          <p:cNvPr id="7" name="Content Placeholder 6"/>
          <p:cNvSpPr>
            <a:spLocks noGrp="1"/>
          </p:cNvSpPr>
          <p:nvPr>
            <p:ph sz="half" idx="2"/>
          </p:nvPr>
        </p:nvSpPr>
        <p:spPr/>
        <p:txBody>
          <a:bodyPr/>
          <a:lstStyle/>
          <a:p>
            <a:r>
              <a:rPr lang="en-US" dirty="0" smtClean="0"/>
              <a:t>Mini-lessons/Read To</a:t>
            </a:r>
          </a:p>
          <a:p>
            <a:r>
              <a:rPr lang="en-US" dirty="0" smtClean="0"/>
              <a:t>Independent Reading</a:t>
            </a:r>
          </a:p>
          <a:p>
            <a:r>
              <a:rPr lang="en-US" dirty="0" smtClean="0"/>
              <a:t>Guided Reading</a:t>
            </a:r>
          </a:p>
          <a:p>
            <a:r>
              <a:rPr lang="en-US" dirty="0" smtClean="0"/>
              <a:t>Nonfiction Literature Circles</a:t>
            </a:r>
          </a:p>
          <a:p>
            <a:r>
              <a:rPr lang="en-US" dirty="0" smtClean="0"/>
              <a:t>Sharing</a:t>
            </a:r>
          </a:p>
          <a:p>
            <a:pPr marL="0" indent="0">
              <a:buNone/>
            </a:pPr>
            <a:endParaRPr lang="en-US" dirty="0"/>
          </a:p>
        </p:txBody>
      </p:sp>
      <p:sp>
        <p:nvSpPr>
          <p:cNvPr id="8" name="Text Placeholder 7"/>
          <p:cNvSpPr>
            <a:spLocks noGrp="1"/>
          </p:cNvSpPr>
          <p:nvPr>
            <p:ph type="body" sz="quarter" idx="3"/>
          </p:nvPr>
        </p:nvSpPr>
        <p:spPr/>
        <p:txBody>
          <a:bodyPr/>
          <a:lstStyle/>
          <a:p>
            <a:r>
              <a:rPr lang="en-US" dirty="0" smtClean="0"/>
              <a:t>Writing Workshop</a:t>
            </a:r>
            <a:endParaRPr lang="en-US" dirty="0"/>
          </a:p>
        </p:txBody>
      </p:sp>
      <p:sp>
        <p:nvSpPr>
          <p:cNvPr id="9" name="Content Placeholder 8"/>
          <p:cNvSpPr>
            <a:spLocks noGrp="1"/>
          </p:cNvSpPr>
          <p:nvPr>
            <p:ph sz="quarter" idx="4"/>
          </p:nvPr>
        </p:nvSpPr>
        <p:spPr/>
        <p:txBody>
          <a:bodyPr/>
          <a:lstStyle/>
          <a:p>
            <a:r>
              <a:rPr lang="en-US" dirty="0" smtClean="0"/>
              <a:t>Mini-lessons/Write To</a:t>
            </a:r>
          </a:p>
          <a:p>
            <a:r>
              <a:rPr lang="en-US" dirty="0" smtClean="0"/>
              <a:t>Status of the Class</a:t>
            </a:r>
          </a:p>
          <a:p>
            <a:r>
              <a:rPr lang="en-US" dirty="0" smtClean="0"/>
              <a:t>Independent Writing</a:t>
            </a:r>
          </a:p>
          <a:p>
            <a:r>
              <a:rPr lang="en-US" dirty="0" smtClean="0"/>
              <a:t>Conferring</a:t>
            </a:r>
          </a:p>
          <a:p>
            <a:r>
              <a:rPr lang="en-US" dirty="0" smtClean="0"/>
              <a:t>Sharing</a:t>
            </a:r>
            <a:endParaRPr lang="en-US" dirty="0"/>
          </a:p>
        </p:txBody>
      </p:sp>
    </p:spTree>
    <p:extLst>
      <p:ext uri="{BB962C8B-B14F-4D97-AF65-F5344CB8AC3E}">
        <p14:creationId xmlns:p14="http://schemas.microsoft.com/office/powerpoint/2010/main" val="62380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Mini-Lessons Marvelous</a:t>
            </a:r>
            <a:endParaRPr lang="en-US" dirty="0"/>
          </a:p>
        </p:txBody>
      </p:sp>
      <p:sp>
        <p:nvSpPr>
          <p:cNvPr id="3" name="Content Placeholder 2"/>
          <p:cNvSpPr>
            <a:spLocks noGrp="1"/>
          </p:cNvSpPr>
          <p:nvPr>
            <p:ph idx="1"/>
          </p:nvPr>
        </p:nvSpPr>
        <p:spPr/>
        <p:txBody>
          <a:bodyPr>
            <a:normAutofit/>
          </a:bodyPr>
          <a:lstStyle/>
          <a:p>
            <a:r>
              <a:rPr lang="en-US" sz="2800" dirty="0" smtClean="0"/>
              <a:t>Have a clear objective.</a:t>
            </a:r>
          </a:p>
          <a:p>
            <a:r>
              <a:rPr lang="en-US" sz="2800" dirty="0" smtClean="0"/>
              <a:t>Use visuals and organizational tools.</a:t>
            </a:r>
          </a:p>
          <a:p>
            <a:r>
              <a:rPr lang="en-US" sz="2800" dirty="0" smtClean="0"/>
              <a:t>Make your thinking transparent and tell what, how, and why.</a:t>
            </a:r>
          </a:p>
          <a:p>
            <a:r>
              <a:rPr lang="en-US" sz="2800" dirty="0" smtClean="0"/>
              <a:t>Demonstrate.</a:t>
            </a:r>
          </a:p>
          <a:p>
            <a:pPr marL="0" indent="0">
              <a:buNone/>
            </a:pPr>
            <a:endParaRPr lang="en-US" dirty="0"/>
          </a:p>
        </p:txBody>
      </p:sp>
    </p:spTree>
    <p:extLst>
      <p:ext uri="{BB962C8B-B14F-4D97-AF65-F5344CB8AC3E}">
        <p14:creationId xmlns:p14="http://schemas.microsoft.com/office/powerpoint/2010/main" val="2572614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Nonfiction Readers Notice, Learn and Question</a:t>
            </a:r>
            <a:br>
              <a:rPr lang="en-US" dirty="0" smtClean="0"/>
            </a:br>
            <a:endParaRPr lang="en-US" dirty="0"/>
          </a:p>
        </p:txBody>
      </p:sp>
      <p:sp>
        <p:nvSpPr>
          <p:cNvPr id="10" name="Text Placeholder 9"/>
          <p:cNvSpPr>
            <a:spLocks noGrp="1"/>
          </p:cNvSpPr>
          <p:nvPr>
            <p:ph type="body" idx="1"/>
          </p:nvPr>
        </p:nvSpPr>
        <p:spPr/>
        <p:txBody>
          <a:bodyPr/>
          <a:lstStyle/>
          <a:p>
            <a:r>
              <a:rPr lang="en-US" dirty="0" smtClean="0"/>
              <a:t>Marvelous Mini-Lessons: K-3</a:t>
            </a:r>
            <a:endParaRPr lang="en-US" dirty="0"/>
          </a:p>
        </p:txBody>
      </p:sp>
    </p:spTree>
    <p:extLst>
      <p:ext uri="{BB962C8B-B14F-4D97-AF65-F5344CB8AC3E}">
        <p14:creationId xmlns:p14="http://schemas.microsoft.com/office/powerpoint/2010/main" val="552164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17309" y="76200"/>
            <a:ext cx="10157354" cy="609600"/>
          </a:xfrm>
        </p:spPr>
        <p:txBody>
          <a:bodyPr>
            <a:normAutofit fontScale="90000"/>
          </a:bodyPr>
          <a:lstStyle/>
          <a:p>
            <a:r>
              <a:rPr lang="en-US" dirty="0" smtClean="0"/>
              <a:t>    </a:t>
            </a:r>
            <a:endParaRPr lang="en-US" dirty="0"/>
          </a:p>
        </p:txBody>
      </p:sp>
      <p:sp>
        <p:nvSpPr>
          <p:cNvPr id="6" name="Text Placeholder 5"/>
          <p:cNvSpPr>
            <a:spLocks noGrp="1"/>
          </p:cNvSpPr>
          <p:nvPr>
            <p:ph type="body" idx="1"/>
          </p:nvPr>
        </p:nvSpPr>
        <p:spPr>
          <a:xfrm>
            <a:off x="1121372" y="990600"/>
            <a:ext cx="4973041" cy="762000"/>
          </a:xfrm>
        </p:spPr>
        <p:txBody>
          <a:bodyPr/>
          <a:lstStyle/>
          <a:p>
            <a:r>
              <a:rPr lang="en-US" dirty="0" smtClean="0"/>
              <a:t>Nonfiction Readers Grow Knowledge</a:t>
            </a:r>
            <a:endParaRPr lang="en-US" dirty="0"/>
          </a:p>
        </p:txBody>
      </p:sp>
      <p:sp>
        <p:nvSpPr>
          <p:cNvPr id="5" name="Content Placeholder 4"/>
          <p:cNvSpPr>
            <a:spLocks noGrp="1"/>
          </p:cNvSpPr>
          <p:nvPr>
            <p:ph sz="half" idx="2"/>
          </p:nvPr>
        </p:nvSpPr>
        <p:spPr/>
        <p:txBody>
          <a:bodyPr/>
          <a:lstStyle/>
          <a:p>
            <a:r>
              <a:rPr lang="en-US" dirty="0" smtClean="0"/>
              <a:t>Pay attention to details</a:t>
            </a:r>
          </a:p>
          <a:p>
            <a:r>
              <a:rPr lang="en-US" dirty="0" smtClean="0"/>
              <a:t>Put the parts of the text together in your mind. </a:t>
            </a:r>
            <a:endParaRPr lang="en-US" dirty="0"/>
          </a:p>
        </p:txBody>
      </p:sp>
      <p:sp>
        <p:nvSpPr>
          <p:cNvPr id="7" name="Text Placeholder 6"/>
          <p:cNvSpPr>
            <a:spLocks noGrp="1"/>
          </p:cNvSpPr>
          <p:nvPr>
            <p:ph type="body" sz="quarter" idx="3"/>
          </p:nvPr>
        </p:nvSpPr>
        <p:spPr>
          <a:xfrm>
            <a:off x="6301622" y="990600"/>
            <a:ext cx="4973041" cy="762000"/>
          </a:xfrm>
        </p:spPr>
        <p:txBody>
          <a:bodyPr/>
          <a:lstStyle/>
          <a:p>
            <a:r>
              <a:rPr lang="en-US" dirty="0" smtClean="0"/>
              <a:t>     </a:t>
            </a:r>
            <a:endParaRPr lang="en-US" dirty="0"/>
          </a:p>
        </p:txBody>
      </p:sp>
      <p:pic>
        <p:nvPicPr>
          <p:cNvPr id="11" name="Picture 10"/>
          <p:cNvPicPr>
            <a:picLocks noChangeAspect="1"/>
          </p:cNvPicPr>
          <p:nvPr/>
        </p:nvPicPr>
        <p:blipFill>
          <a:blip r:embed="rId3"/>
          <a:stretch>
            <a:fillRect/>
          </a:stretch>
        </p:blipFill>
        <p:spPr>
          <a:xfrm>
            <a:off x="7313612" y="1739153"/>
            <a:ext cx="3442446" cy="2743200"/>
          </a:xfrm>
          <a:prstGeom prst="rect">
            <a:avLst/>
          </a:prstGeom>
        </p:spPr>
      </p:pic>
      <p:sp>
        <p:nvSpPr>
          <p:cNvPr id="12" name="Content Placeholder 11"/>
          <p:cNvSpPr>
            <a:spLocks noGrp="1"/>
          </p:cNvSpPr>
          <p:nvPr>
            <p:ph sz="quarter" idx="4"/>
          </p:nvPr>
        </p:nvSpPr>
        <p:spPr/>
        <p:txBody>
          <a:bodyPr/>
          <a:lstStyle/>
          <a:p>
            <a:pPr marL="0" indent="0">
              <a:buNone/>
            </a:pPr>
            <a:r>
              <a:rPr lang="en-US" dirty="0" smtClean="0"/>
              <a:t>     </a:t>
            </a:r>
            <a:endParaRPr lang="en-US" dirty="0"/>
          </a:p>
        </p:txBody>
      </p:sp>
    </p:spTree>
    <p:extLst>
      <p:ext uri="{BB962C8B-B14F-4D97-AF65-F5344CB8AC3E}">
        <p14:creationId xmlns:p14="http://schemas.microsoft.com/office/powerpoint/2010/main" val="215738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ooks 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1B558C7-619B-49BE-9097-7FCBDADD4E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Blue bookstack presentation (widescreen)</Template>
  <TotalTime>0</TotalTime>
  <Words>1793</Words>
  <Application>Microsoft Office PowerPoint</Application>
  <PresentationFormat>Custom</PresentationFormat>
  <Paragraphs>187</Paragraphs>
  <Slides>29</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Century Gothic</vt:lpstr>
      <vt:lpstr>Comic Sans MS</vt:lpstr>
      <vt:lpstr>Books 16x9</vt:lpstr>
      <vt:lpstr>Integrated Reading and Writing Instruction with Science</vt:lpstr>
      <vt:lpstr>Integrated Reading and Writing with Science</vt:lpstr>
      <vt:lpstr>Integrated Reading and Writing with Science</vt:lpstr>
      <vt:lpstr>    </vt:lpstr>
      <vt:lpstr>Essential Qualities for Activating Content Knowledge</vt:lpstr>
      <vt:lpstr>How Do We Do This?</vt:lpstr>
      <vt:lpstr>Making Mini-Lessons Marvelous</vt:lpstr>
      <vt:lpstr>Nonfiction Readers Notice, Learn and Question </vt:lpstr>
      <vt:lpstr>    </vt:lpstr>
      <vt:lpstr>    </vt:lpstr>
      <vt:lpstr>    </vt:lpstr>
      <vt:lpstr>Readers Think and Wonder as They Read </vt:lpstr>
      <vt:lpstr>Readers Think and Wonder as They Read</vt:lpstr>
      <vt:lpstr>A School Fight Over Chocolate Milk</vt:lpstr>
      <vt:lpstr>A School Fight Over Chocolate Milk</vt:lpstr>
      <vt:lpstr>Using THIEVES to Preview Nonfiction Text </vt:lpstr>
      <vt:lpstr>Becoming THIEVES </vt:lpstr>
      <vt:lpstr>Becoming THIEVES</vt:lpstr>
      <vt:lpstr>Becoming THIEVES</vt:lpstr>
      <vt:lpstr>Becoming THIEVES</vt:lpstr>
      <vt:lpstr>Becoming THIEVES</vt:lpstr>
      <vt:lpstr>Reflection of Learning</vt:lpstr>
      <vt:lpstr>Resources </vt:lpstr>
      <vt:lpstr>Prereading</vt:lpstr>
      <vt:lpstr>Have a goal.</vt:lpstr>
      <vt:lpstr>Have a goal.</vt:lpstr>
      <vt:lpstr>Have a goal.  </vt:lpstr>
      <vt:lpstr>During Reading: The Spectacular Six Strategies for Comprehension </vt:lpstr>
      <vt:lpstr>Ice Cream in a Baggie</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2016-05-03T20:17:50Z</dcterms:created>
  <dcterms:modified xsi:type="dcterms:W3CDTF">2016-07-13T13:00:26Z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TC027879409991</vt:lpwstr>
  </property>
</Properties>
</file>