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6" r:id="rId9"/>
    <p:sldId id="264" r:id="rId10"/>
    <p:sldId id="265" r:id="rId11"/>
    <p:sldId id="267" r:id="rId12"/>
    <p:sldId id="258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/>
    <p:restoredTop sz="94643"/>
  </p:normalViewPr>
  <p:slideViewPr>
    <p:cSldViewPr>
      <p:cViewPr varScale="1">
        <p:scale>
          <a:sx n="120" d="100"/>
          <a:sy n="120" d="100"/>
        </p:scale>
        <p:origin x="1264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9785" y="1821175"/>
            <a:ext cx="7772400" cy="859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6940" y="1291130"/>
            <a:ext cx="6400800" cy="83545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490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6540"/>
            <a:ext cx="8229600" cy="3918803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4" y="374900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5" y="1544098"/>
            <a:ext cx="7016195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37490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54409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173960"/>
            <a:ext cx="4040188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54409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173960"/>
            <a:ext cx="404177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7/12/17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vimeo.com/152492035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uRmoowIN8aY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jGC_s3OjNZI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kive.org/common-clownfish/amphiprion-ocellaris/video-00" TargetMode="External"/><Relationship Id="rId4" Type="http://schemas.openxmlformats.org/officeDocument/2006/relationships/hyperlink" Target="http://www.arkive.org/green-turtle/chelonia-mydas/video-01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rkive.org/bottlenose-dolphin/tursiops-truncatus/video-08a.html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Winter’s Tail</a:t>
            </a:r>
            <a:br>
              <a:rPr lang="en-US" dirty="0" smtClean="0"/>
            </a:br>
            <a:r>
              <a:rPr lang="en-US" dirty="0" smtClean="0"/>
              <a:t>A Picture Perfect STEM Lesson with 3D Print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BIONIC ANIMALS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Design Challenge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6540"/>
            <a:ext cx="8229600" cy="45811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The teacher</a:t>
            </a:r>
            <a:r>
              <a:rPr lang="en-US" b="1" dirty="0" smtClean="0"/>
              <a:t> will need</a:t>
            </a:r>
            <a:r>
              <a:rPr lang="is-IS" b="1" dirty="0" smtClean="0"/>
              <a:t>…</a:t>
            </a:r>
          </a:p>
          <a:p>
            <a:pPr>
              <a:buFont typeface="Wingdings" charset="2"/>
              <a:buChar char="ü"/>
            </a:pPr>
            <a:r>
              <a:rPr lang="is-IS" dirty="0" smtClean="0"/>
              <a:t>Hot glue gun (use low-temp for plastic) to assist students with glueing on their prosthesis body parts</a:t>
            </a:r>
          </a:p>
          <a:p>
            <a:pPr>
              <a:buFont typeface="Wingdings" charset="2"/>
              <a:buChar char="ü"/>
            </a:pPr>
            <a:r>
              <a:rPr lang="is-IS" dirty="0" smtClean="0"/>
              <a:t>Set up a hot glue station (for teacher use only)</a:t>
            </a:r>
          </a:p>
          <a:p>
            <a:pPr>
              <a:buFont typeface="Wingdings" charset="2"/>
              <a:buChar char="ü"/>
            </a:pPr>
            <a:r>
              <a:rPr lang="is-IS" dirty="0" smtClean="0"/>
              <a:t>Allow enough time for students to test at least two protoypes and fill out the student page.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66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Explain with Winter’s Tail Read Aloud Part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6540"/>
            <a:ext cx="8229600" cy="45811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Questioning and </a:t>
            </a:r>
            <a:r>
              <a:rPr lang="en-US" b="1" dirty="0" smtClean="0"/>
              <a:t>Read Aloud</a:t>
            </a:r>
            <a:endParaRPr lang="is-IS" b="1" dirty="0" smtClean="0"/>
          </a:p>
          <a:p>
            <a:pPr>
              <a:buFont typeface="Wingdings" charset="2"/>
              <a:buChar char="ü"/>
            </a:pPr>
            <a:r>
              <a:rPr lang="en-US" dirty="0" smtClean="0"/>
              <a:t>Finish reading Winter’s Tail (pp. 20-29)</a:t>
            </a:r>
          </a:p>
          <a:p>
            <a:pPr marL="0" indent="0">
              <a:buNone/>
            </a:pPr>
            <a:r>
              <a:rPr lang="en-US" b="1" dirty="0" smtClean="0"/>
              <a:t>Making Connections Text to Text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Show the 2</a:t>
            </a:r>
            <a:r>
              <a:rPr lang="en-US" baseline="30000" dirty="0" smtClean="0"/>
              <a:t>nd</a:t>
            </a:r>
            <a:r>
              <a:rPr lang="en-US" dirty="0" smtClean="0"/>
              <a:t> part of the Wild About Animals Video (minute mark 4:07-6:03)</a:t>
            </a:r>
          </a:p>
          <a:p>
            <a:r>
              <a:rPr lang="en-US" b="1" dirty="0" smtClean="0"/>
              <a:t>Compare the Design Process with student sheet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6300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Elaborate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Biomedical Engineering and Human Systems Read Aloud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What is biomedical engineering?</a:t>
            </a:r>
            <a:endParaRPr lang="en-US" dirty="0" smtClean="0"/>
          </a:p>
          <a:p>
            <a:r>
              <a:rPr lang="en-US" dirty="0" smtClean="0"/>
              <a:t>What do biomedical engineers design?</a:t>
            </a:r>
            <a:endParaRPr lang="en-US" dirty="0" smtClean="0"/>
          </a:p>
          <a:p>
            <a:r>
              <a:rPr lang="en-US" dirty="0" smtClean="0"/>
              <a:t>How are prostheses designed?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Have you ever heard of 3D printing?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How can 3D Printing help Biomedical Engineers?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Giving the World a Helping Hand (Video)</a:t>
            </a:r>
            <a:endParaRPr lang="en-US" dirty="0" smtClean="0"/>
          </a:p>
          <a:p>
            <a:r>
              <a:rPr lang="en-US" dirty="0" smtClean="0"/>
              <a:t>Try making your own 3D Print using Tinker Cad</a:t>
            </a:r>
          </a:p>
          <a:p>
            <a:pPr marL="0" indent="0" algn="ctr">
              <a:buNone/>
            </a:pPr>
            <a:r>
              <a:rPr lang="en-US" i="1" dirty="0" err="1" smtClean="0"/>
              <a:t>www.tinkercad.com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Evaluate with Derby the Bionic Dog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6540"/>
            <a:ext cx="8229600" cy="45811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Watch the Video</a:t>
            </a:r>
          </a:p>
          <a:p>
            <a:r>
              <a:rPr lang="en-US" dirty="0" smtClean="0">
                <a:hlinkClick r:id="rId2"/>
              </a:rPr>
              <a:t>Derby the Dog: Running on 3D Printed Prosthetics</a:t>
            </a:r>
            <a:endParaRPr lang="en-US" dirty="0" smtClean="0"/>
          </a:p>
          <a:p>
            <a:r>
              <a:rPr lang="en-US" dirty="0" smtClean="0"/>
              <a:t>Stop at the 36 second mark and have students sketch their ideas for helping Derby</a:t>
            </a:r>
          </a:p>
          <a:p>
            <a:r>
              <a:rPr lang="en-US" dirty="0" smtClean="0"/>
              <a:t>Show the rest of the video and have students compare their designs to the video.</a:t>
            </a:r>
          </a:p>
          <a:p>
            <a:r>
              <a:rPr lang="en-US" dirty="0" smtClean="0"/>
              <a:t>Pass out the article about Derby the Bionic Dog for students to complete</a:t>
            </a:r>
          </a:p>
          <a:p>
            <a:r>
              <a:rPr lang="en-US" dirty="0" smtClean="0"/>
              <a:t>STEM at Home Worksheet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5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NGSS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smtClean="0"/>
              <a:t>Science &amp; Engineering Practices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Engaging in Argument from Evidence</a:t>
            </a:r>
            <a:endParaRPr lang="en-US" dirty="0" smtClean="0"/>
          </a:p>
          <a:p>
            <a:pPr>
              <a:buFont typeface="Wingdings" charset="2"/>
              <a:buChar char="ü"/>
            </a:pPr>
            <a:r>
              <a:rPr lang="en-US" dirty="0" smtClean="0"/>
              <a:t>Obtaining evaluating and communicating information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Disciplinary Core Ideas</a:t>
            </a:r>
            <a:endParaRPr lang="en-US" b="1" dirty="0" smtClean="0"/>
          </a:p>
          <a:p>
            <a:pPr>
              <a:buFont typeface="Wingdings" charset="2"/>
              <a:buChar char="ü"/>
            </a:pPr>
            <a:r>
              <a:rPr lang="en-US" dirty="0" smtClean="0"/>
              <a:t>LS1. A: Structure and Function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ETS1.A: Defining and Delimitating Engineering Problems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ETS2.B: Influence of Engineering, Technology, and Science on Society and the Natural World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NGSS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Cross Cutting Concepts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Structure and Function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13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Feature Books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48966" y="1443835"/>
            <a:ext cx="6413610" cy="437600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Winter’s Tail </a:t>
            </a:r>
            <a:r>
              <a:rPr lang="en-US" dirty="0" smtClean="0"/>
              <a:t>(2011)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Genre: Narrative Information</a:t>
            </a:r>
            <a:endParaRPr lang="en-US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BIOMETRIC ENGINEERING </a:t>
            </a:r>
          </a:p>
          <a:p>
            <a:pPr marL="0" indent="0">
              <a:buNone/>
            </a:pPr>
            <a:r>
              <a:rPr lang="en-US" b="1" dirty="0" smtClean="0"/>
              <a:t>and Human Body Systems </a:t>
            </a:r>
            <a:r>
              <a:rPr lang="en-US" dirty="0" smtClean="0"/>
              <a:t>(2016)</a:t>
            </a: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dirty="0" smtClean="0"/>
              <a:t>Genre: Non-Narrative Information</a:t>
            </a: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799" y="266950"/>
            <a:ext cx="2794000" cy="25019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050" y="3276295"/>
            <a:ext cx="2423686" cy="299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Engage with Winter’s Tail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Make Connections: Text to World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Ask questions</a:t>
            </a:r>
          </a:p>
          <a:p>
            <a:pPr marL="0" indent="0">
              <a:buNone/>
            </a:pPr>
            <a:r>
              <a:rPr lang="en-US" b="1" dirty="0" smtClean="0"/>
              <a:t>Make Structures and Function T-Chart to fill in after reading</a:t>
            </a:r>
            <a:endParaRPr lang="en-US" b="1" dirty="0" smtClean="0"/>
          </a:p>
          <a:p>
            <a:pPr>
              <a:buFont typeface="Wingdings" charset="2"/>
              <a:buChar char="ü"/>
            </a:pPr>
            <a:r>
              <a:rPr lang="en-US" dirty="0" smtClean="0"/>
              <a:t>Determining Importance. </a:t>
            </a:r>
            <a:r>
              <a:rPr lang="en-US" dirty="0"/>
              <a:t>R</a:t>
            </a:r>
            <a:r>
              <a:rPr lang="en-US" dirty="0" smtClean="0"/>
              <a:t>ead pp. 5-9</a:t>
            </a:r>
            <a:endParaRPr lang="en-US" dirty="0"/>
          </a:p>
          <a:p>
            <a:pPr>
              <a:buFont typeface="Wingdings" charset="2"/>
              <a:buChar char="ü"/>
            </a:pPr>
            <a:r>
              <a:rPr lang="en-US" dirty="0" smtClean="0"/>
              <a:t>Fill in T-Chart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Finish reading pp. 10-19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44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Bottlenose Dolphin </a:t>
            </a:r>
            <a:br>
              <a:rPr lang="en-US" dirty="0" smtClean="0"/>
            </a:br>
            <a:r>
              <a:rPr lang="en-US" dirty="0" smtClean="0"/>
              <a:t>Structures and Functions T-Chart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9216233"/>
              </p:ext>
            </p:extLst>
          </p:nvPr>
        </p:nvGraphicFramePr>
        <p:xfrm>
          <a:off x="457200" y="1597025"/>
          <a:ext cx="8229600" cy="44279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32566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Stucture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632566">
                <a:tc>
                  <a:txBody>
                    <a:bodyPr/>
                    <a:lstStyle/>
                    <a:p>
                      <a:r>
                        <a:rPr lang="en-US" dirty="0" smtClean="0"/>
                        <a:t>Tail (p.5)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2566">
                <a:tc>
                  <a:txBody>
                    <a:bodyPr/>
                    <a:lstStyle/>
                    <a:p>
                      <a:r>
                        <a:rPr lang="en-US" dirty="0" smtClean="0"/>
                        <a:t>Mouth (p.6)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2566">
                <a:tc>
                  <a:txBody>
                    <a:bodyPr/>
                    <a:lstStyle/>
                    <a:p>
                      <a:r>
                        <a:rPr lang="en-US" dirty="0" smtClean="0"/>
                        <a:t>Blowhole (p. 6)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2566">
                <a:tc>
                  <a:txBody>
                    <a:bodyPr/>
                    <a:lstStyle/>
                    <a:p>
                      <a:r>
                        <a:rPr lang="en-US" dirty="0" smtClean="0"/>
                        <a:t>Throat (p. 10)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2566">
                <a:tc>
                  <a:txBody>
                    <a:bodyPr/>
                    <a:lstStyle/>
                    <a:p>
                      <a:r>
                        <a:rPr lang="en-US" dirty="0" smtClean="0"/>
                        <a:t>Head (not in book)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2566">
                <a:tc>
                  <a:txBody>
                    <a:bodyPr/>
                    <a:lstStyle/>
                    <a:p>
                      <a:r>
                        <a:rPr lang="en-US" dirty="0" smtClean="0"/>
                        <a:t>Backbone (p.14)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52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Explore </a:t>
            </a:r>
            <a:r>
              <a:rPr lang="en-US" dirty="0" smtClean="0"/>
              <a:t>with </a:t>
            </a:r>
            <a:r>
              <a:rPr lang="en-US" dirty="0"/>
              <a:t>Animal Prosthetic Design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3800" b="1" dirty="0" smtClean="0"/>
              <a:t>Questioning</a:t>
            </a:r>
            <a:endParaRPr lang="en-US" sz="3800" b="1" dirty="0" smtClean="0"/>
          </a:p>
          <a:p>
            <a:pPr>
              <a:buFont typeface="Wingdings" charset="2"/>
              <a:buChar char="ü"/>
            </a:pPr>
            <a:r>
              <a:rPr lang="en-US" sz="3800" dirty="0" smtClean="0"/>
              <a:t>Making Connections Text to Text</a:t>
            </a:r>
          </a:p>
          <a:p>
            <a:pPr lvl="1">
              <a:buFont typeface="Arial" charset="0"/>
              <a:buChar char="•"/>
            </a:pPr>
            <a:r>
              <a:rPr lang="en-US" sz="3800" dirty="0" smtClean="0"/>
              <a:t>Watch Video “Wild About Animals- Winter the Dolphin with a Prosthetic Tale. Stop at minute 4:06. </a:t>
            </a:r>
          </a:p>
          <a:p>
            <a:pPr lvl="1">
              <a:buFont typeface="Arial" charset="0"/>
              <a:buChar char="•"/>
            </a:pPr>
            <a:r>
              <a:rPr lang="en-US" sz="3800" dirty="0" smtClean="0">
                <a:hlinkClick r:id="rId2"/>
              </a:rPr>
              <a:t>Watch the video about Winter the Dolphin</a:t>
            </a:r>
            <a:endParaRPr lang="en-US" sz="3800" dirty="0" smtClean="0"/>
          </a:p>
          <a:p>
            <a:pPr>
              <a:buFont typeface="Wingdings" charset="2"/>
              <a:buChar char="ü"/>
            </a:pPr>
            <a:r>
              <a:rPr lang="en-US" sz="3800" dirty="0" smtClean="0"/>
              <a:t>How does the video compare to the book?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02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Explore </a:t>
            </a:r>
            <a:r>
              <a:rPr lang="en-US" dirty="0" smtClean="0"/>
              <a:t>with </a:t>
            </a:r>
            <a:r>
              <a:rPr lang="en-US" dirty="0"/>
              <a:t>Animal Prosthetic Design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800" b="1" dirty="0" smtClean="0"/>
              <a:t>Design Challenge with Wind-up Toys</a:t>
            </a:r>
          </a:p>
          <a:p>
            <a:pPr>
              <a:buFont typeface="Wingdings" charset="2"/>
              <a:buChar char="ü"/>
            </a:pPr>
            <a:r>
              <a:rPr lang="en-US" sz="3800" dirty="0" smtClean="0"/>
              <a:t>Discuss how toys compare to real animals</a:t>
            </a:r>
          </a:p>
          <a:p>
            <a:pPr>
              <a:buFont typeface="Wingdings" charset="2"/>
              <a:buChar char="ü"/>
            </a:pPr>
            <a:r>
              <a:rPr lang="en-US" sz="3800" dirty="0" smtClean="0"/>
              <a:t>Watch the locomotion videos</a:t>
            </a:r>
          </a:p>
          <a:p>
            <a:pPr>
              <a:buFont typeface="Wingdings" charset="2"/>
              <a:buChar char="ü"/>
            </a:pPr>
            <a:r>
              <a:rPr lang="en-US" sz="3800" dirty="0" smtClean="0">
                <a:hlinkClick r:id="rId2"/>
              </a:rPr>
              <a:t>Bottlenose Dolphin Locomotion Video</a:t>
            </a:r>
            <a:endParaRPr lang="en-US" sz="3800" dirty="0" smtClean="0"/>
          </a:p>
          <a:p>
            <a:pPr>
              <a:buFont typeface="Wingdings" charset="2"/>
              <a:buChar char="ü"/>
            </a:pPr>
            <a:r>
              <a:rPr lang="en-US" sz="3800" dirty="0" smtClean="0">
                <a:hlinkClick r:id="rId3"/>
              </a:rPr>
              <a:t>Clownfish Locomotion Video</a:t>
            </a:r>
            <a:endParaRPr lang="en-US" sz="3800" dirty="0" smtClean="0"/>
          </a:p>
          <a:p>
            <a:pPr>
              <a:buFont typeface="Wingdings" charset="2"/>
              <a:buChar char="ü"/>
            </a:pPr>
            <a:r>
              <a:rPr lang="en-US" sz="3800" dirty="0" smtClean="0">
                <a:hlinkClick r:id="rId4"/>
              </a:rPr>
              <a:t>Turtle Locomotion Video</a:t>
            </a:r>
            <a:endParaRPr lang="en-US" sz="3800" dirty="0" smtClean="0"/>
          </a:p>
          <a:p>
            <a:pPr>
              <a:buFont typeface="Wingdings" charset="2"/>
              <a:buChar char="ü"/>
            </a:pPr>
            <a:r>
              <a:rPr lang="en-US" sz="3800" dirty="0" smtClean="0"/>
              <a:t>Complete the first worksheet in the packet (p. 238)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30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Design Challenge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6540"/>
            <a:ext cx="8229600" cy="45811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Discuss “prosthesis” and “prototype”.</a:t>
            </a:r>
          </a:p>
          <a:p>
            <a:pPr marL="0" indent="0">
              <a:buNone/>
            </a:pPr>
            <a:r>
              <a:rPr lang="en-US" b="1" dirty="0" smtClean="0"/>
              <a:t>Students</a:t>
            </a:r>
            <a:r>
              <a:rPr lang="en-US" b="1" dirty="0" smtClean="0"/>
              <a:t> will need</a:t>
            </a:r>
            <a:r>
              <a:rPr lang="is-IS" b="1" dirty="0" smtClean="0"/>
              <a:t>…</a:t>
            </a:r>
          </a:p>
          <a:p>
            <a:pPr marL="0" indent="0">
              <a:buNone/>
            </a:pPr>
            <a:r>
              <a:rPr lang="is-IS" b="1" dirty="0"/>
              <a:t> </a:t>
            </a:r>
            <a:r>
              <a:rPr lang="is-IS" b="1" dirty="0" smtClean="0"/>
              <a:t>    </a:t>
            </a:r>
            <a:r>
              <a:rPr lang="is-IS" dirty="0" smtClean="0"/>
              <a:t>Groups of 4-5 at tables with the folowing supplies</a:t>
            </a:r>
          </a:p>
          <a:p>
            <a:pPr>
              <a:buFont typeface="Wingdings" charset="2"/>
              <a:buChar char="ü"/>
            </a:pPr>
            <a:r>
              <a:rPr lang="is-IS" dirty="0" smtClean="0"/>
              <a:t>Procedure worksheet (p.239)</a:t>
            </a:r>
          </a:p>
          <a:p>
            <a:pPr>
              <a:buFont typeface="Wingdings" charset="2"/>
              <a:buChar char="ü"/>
            </a:pPr>
            <a:r>
              <a:rPr lang="is-IS" dirty="0" smtClean="0"/>
              <a:t>Assortment of flexible plastic lids</a:t>
            </a:r>
          </a:p>
          <a:p>
            <a:pPr>
              <a:buFont typeface="Wingdings" charset="2"/>
              <a:buChar char="ü"/>
            </a:pPr>
            <a:r>
              <a:rPr lang="is-IS" dirty="0" smtClean="0"/>
              <a:t>Scissors</a:t>
            </a:r>
          </a:p>
          <a:p>
            <a:pPr>
              <a:buFont typeface="Wingdings" charset="2"/>
              <a:buChar char="ü"/>
            </a:pPr>
            <a:r>
              <a:rPr lang="is-IS" dirty="0" smtClean="0"/>
              <a:t>Plastic paint scraper (for getting glue off toys)</a:t>
            </a:r>
          </a:p>
          <a:p>
            <a:pPr>
              <a:buFont typeface="Wingdings" charset="2"/>
              <a:buChar char="ü"/>
            </a:pPr>
            <a:r>
              <a:rPr lang="is-IS" dirty="0" smtClean="0"/>
              <a:t>Paper towels</a:t>
            </a:r>
          </a:p>
          <a:p>
            <a:pPr>
              <a:buFont typeface="Wingdings" charset="2"/>
              <a:buChar char="ü"/>
            </a:pPr>
            <a:r>
              <a:rPr lang="is-IS" dirty="0" smtClean="0"/>
              <a:t>Large plastic storage container filled with water for testing toys</a:t>
            </a:r>
          </a:p>
          <a:p>
            <a:pPr>
              <a:buFont typeface="Wingdings" charset="2"/>
              <a:buChar char="ü"/>
            </a:pPr>
            <a:r>
              <a:rPr lang="is-IS" dirty="0" smtClean="0"/>
              <a:t>Two of the same wind-up toys (one damaged, and one with a missing tail fluke, fin, or flipper)</a:t>
            </a:r>
          </a:p>
          <a:p>
            <a:pPr>
              <a:buFont typeface="Wingdings" charset="2"/>
              <a:buChar char="ü"/>
            </a:pPr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93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559</Words>
  <Application>Microsoft Macintosh PowerPoint</Application>
  <PresentationFormat>On-screen Show (4:3)</PresentationFormat>
  <Paragraphs>92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Calibri</vt:lpstr>
      <vt:lpstr>Wingdings</vt:lpstr>
      <vt:lpstr>Arial</vt:lpstr>
      <vt:lpstr>Office Theme</vt:lpstr>
      <vt:lpstr>Winter’s Tail A Picture Perfect STEM Lesson with 3D Print</vt:lpstr>
      <vt:lpstr>NGSS Standards</vt:lpstr>
      <vt:lpstr>NGSS Standards</vt:lpstr>
      <vt:lpstr>Feature Books</vt:lpstr>
      <vt:lpstr>Engage with Winter’s Tail</vt:lpstr>
      <vt:lpstr>Bottlenose Dolphin  Structures and Functions T-Chart</vt:lpstr>
      <vt:lpstr>Explore with Animal Prosthetic Design Challenge</vt:lpstr>
      <vt:lpstr>Explore with Animal Prosthetic Design Challenge</vt:lpstr>
      <vt:lpstr>Design Challenge Procedures</vt:lpstr>
      <vt:lpstr>Design Challenge Procedures</vt:lpstr>
      <vt:lpstr>Explain with Winter’s Tail Read Aloud Part 2</vt:lpstr>
      <vt:lpstr>Elaborate</vt:lpstr>
      <vt:lpstr>Evaluate with Derby the Bionic Dog</vt:lpstr>
    </vt:vector>
  </TitlesOfParts>
  <Company>Microsoft</Company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Wendt, Stephanie</cp:lastModifiedBy>
  <cp:revision>48</cp:revision>
  <dcterms:created xsi:type="dcterms:W3CDTF">2013-08-21T19:17:07Z</dcterms:created>
  <dcterms:modified xsi:type="dcterms:W3CDTF">2017-07-12T15:38:41Z</dcterms:modified>
</cp:coreProperties>
</file>