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8" d="100"/>
          <a:sy n="98" d="100"/>
        </p:scale>
        <p:origin x="-408" y="-9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0773241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 Id="rId3" Type="http://schemas.openxmlformats.org/officeDocument/2006/relationships/hyperlink" Target="http://www.washingtonpost.com/local/education/successful-hour-of-code-computer-tutorials-prompts-effort-to-change-school-policies/2014/01/14/f224f112-7d5f-11e3-95c6-0a7aa80874bc_story.html"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a:t>Welcome to our session on Reading and Coding. We are thrilled you chose to spend this session time with us exploring a topic we are passionate about.</a:t>
            </a:r>
          </a:p>
          <a:p>
            <a:pPr rtl="0">
              <a:spcBef>
                <a:spcPts val="0"/>
              </a:spcBef>
              <a:buNone/>
            </a:pPr>
            <a:endParaRPr/>
          </a:p>
          <a:p>
            <a:pPr rtl="0">
              <a:spcBef>
                <a:spcPts val="0"/>
              </a:spcBef>
              <a:buNone/>
            </a:pPr>
            <a:r>
              <a:rPr lang="en"/>
              <a:t>Introductions</a:t>
            </a:r>
          </a:p>
          <a:p>
            <a:pPr rtl="0">
              <a:spcBef>
                <a:spcPts val="0"/>
              </a:spcBef>
              <a:buNone/>
            </a:pPr>
            <a:endParaRPr/>
          </a:p>
          <a:p>
            <a:pPr rtl="0">
              <a:spcBef>
                <a:spcPts val="0"/>
              </a:spcBef>
              <a:buNone/>
            </a:pPr>
            <a:r>
              <a:rPr lang="en"/>
              <a:t>Please go to bit.ly/read-code-stream to access all of our resources for this event. They are also posted alongside some other presentations we have made on my teacher web page found at bit.ly/bowdentech.</a:t>
            </a:r>
          </a:p>
          <a:p>
            <a:pPr rtl="0">
              <a:spcBef>
                <a:spcPts val="0"/>
              </a:spcBef>
              <a:buNone/>
            </a:pPr>
            <a:endParaRPr/>
          </a:p>
          <a:p>
            <a:pPr rtl="0">
              <a:spcBef>
                <a:spcPts val="0"/>
              </a:spcBef>
              <a:buNone/>
            </a:pPr>
            <a:r>
              <a:rPr lang="en"/>
              <a:t>The read-code-stream link will open in the form of a digital LiveBinder. Are many of you familiar with this platform? It is basically an online 3 ring binder where you can house everything you need for a topic. Basic accounts are free and paid accounts allow you to upload more documents and offers a third layer of tabs for enhanced organizational structure.</a:t>
            </a:r>
          </a:p>
          <a:p>
            <a:pPr rtl="0">
              <a:spcBef>
                <a:spcPts val="0"/>
              </a:spcBef>
              <a:buNone/>
            </a:pPr>
            <a:endParaRPr/>
          </a:p>
          <a:p>
            <a:pPr>
              <a:spcBef>
                <a:spcPts val="0"/>
              </a:spcBef>
              <a:buNone/>
            </a:pPr>
            <a:r>
              <a:rPr lang="en"/>
              <a:t>The presenters info. tab contains a sub tab with a link to these slides if you would like to follow along or refer back to them later. Please know that the information will remain posted here for you, so you do not need to try to take detailed notes throughout the session today. Do, however, record your thoughts, impressions and reactions to what you hear today, because once those are gone, if not recorded, they probably won't come back to you.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The Reader / Writer functions with text in the same way the coder reads and writes commands. The book read or story written by the reader / writer is equivalent to the application the coder uses to read or write the commands. The language read or pen, pencil or keyboard used by the writer mimics the function of the operating system run by the coder. And the book read or journal written functions in the same way as the hardware (PC, laptop, tablet, etc) used by the coder.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400"/>
              <a:t>The video on the left illustrates a teacher using strategies to decode text.</a:t>
            </a:r>
          </a:p>
          <a:p>
            <a:pPr rtl="0">
              <a:spcBef>
                <a:spcPts val="0"/>
              </a:spcBef>
              <a:buNone/>
            </a:pPr>
            <a:endParaRPr sz="1400"/>
          </a:p>
          <a:p>
            <a:pPr lvl="0" rtl="0">
              <a:spcBef>
                <a:spcPts val="0"/>
              </a:spcBef>
              <a:buNone/>
            </a:pPr>
            <a:r>
              <a:rPr lang="en" sz="1400"/>
              <a:t>The video on the right is one of the promotional videos for Hour of Code. Listen to how many of these personal narratives equate reading and coding and the importance for our students to have these opportunities in school.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Once our students made these connections, they began to request the option to complete assignments in a new way. Instead of writing a story or paragraph, they asked to code a scene using images and actions to tell parts of the story. Or, instead of describing the scene with words, or drawing pictures, they asked to build the scene in MinecraftEDU. One boy was completely unable to read when the school year began. After taking some time to explore his interests, we decided to motivate him by creating assignments which allowed him to follow his passions. By the end of the school year, he successfully read…..books fluently, developed confidence alongside his improved skills.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An unexpected take on this strategy happened when a few students were unwilling accept the challenge of Hour of Code the first year. There were fewer options to work on a couple of students absolutely refused to work on coding activities. The pleasant surprise occurred when, in year two, several activities were added to the competition. Some of these new activities were created as a link to well loved stories such as Anna and Elsa from Frozen. Knowing who the students were that resisted working on coding activities last year, I made a point to emphasize these activities with a more narrative theme. The result was total enthusiasm and 100% buy in even from the previous resistors. In an interview for the event, Hadi Partovi mentioned that they were working hard to increase offerings of this nature, but due to literary and artistic copyright, they were extremely limited on options. Code.org offers all of these activities at no charge to participants and they provide and entire coding curriculum for free along with free professional development for teachers nationwide. That is how strong his passion is to open these opportunities up to all students.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The unifying concept between reading/writing and coding is “Computational Thinking.”  Good readers/writers and good coders are able to decompose, or take apart words or commands to enhance understanding, them put them back again to determine meaning. Fluent readers/writers and fluent coders develop efficient pattern recognition. Algorithms provide step by step instructions or commands that coders as well as readers/writers must be able to both create and decode. Once patterns have been recognized and understood, extra steps must be removed to create a smooth product. These unnecessary parts are called abstractions in coding. Readers/writers call them edits. Either way, they are a distraction and should be removed.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A great product to build computational thinking skills with storytelling is Lego WeDo. Students build awesome characters out of Lego blocks, then create a story for these characters to tell. That is where the fun begins. Using the WeDo software on the computer, they write a program through drag and drop block programming to animate the story. Characters can interact with one another by sending and receiving messaging commands.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The book inspired an award winning animated short film. Following the success of both book and film Imagnotron created an augmented reality app to make the story come to life right off the pages of the book. Watching the awe and wonderment on the faces of our students the first time they experience this integration of print media and digital magic is proof that the value of blending these worlds for our students opens their minds to endless possibilities and captures their imaginations to create.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The story explains the origins of the alphabet, how it was created by numbers so they could bring color and excitement into the world. The setting begins in black and white, a colorless and orderly world. The cinematic style is that of the golden age, so the story informs students of the progression of film throughout this entertaining story. There is a book, an ebook, a movie short film and an app based game that motivates preschoolers to learn the alphabet and teaches them letter construction while relating that design to similar designs in numbers. The connectivity in this product is endless.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4" name="Shape 1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rtl="0">
              <a:spcBef>
                <a:spcPts val="0"/>
              </a:spcBef>
              <a:buNone/>
            </a:pPr>
            <a:r>
              <a:rPr lang="en" sz="1400"/>
              <a:t>We created a LiveBinder of resources to help you begin integrating coding/computational thinking into the lessons you teach. We love the graphic on the connections tab: “Learning, it’s all about the connections.” This is a tenet that has held true for our students and has transformed their level of engagement as well as the progress they are able to make in many cases. The Articles and Research tab provides resource material that we have come across as we continue to expand these ideas and look for ways to help our students make those necessary connections as they flow through the streams of education. </a:t>
            </a:r>
          </a:p>
          <a:p>
            <a:pPr rtl="0">
              <a:spcBef>
                <a:spcPts val="0"/>
              </a:spcBef>
              <a:buNone/>
            </a:pPr>
            <a:endParaRPr sz="1400"/>
          </a:p>
          <a:p>
            <a:pPr lvl="0" rtl="0">
              <a:spcBef>
                <a:spcPts val="0"/>
              </a:spcBef>
              <a:buClr>
                <a:schemeClr val="dk1"/>
              </a:buClr>
              <a:buSzPct val="78571"/>
              <a:buFont typeface="Arial"/>
              <a:buNone/>
            </a:pPr>
            <a:r>
              <a:rPr lang="en" sz="1400">
                <a:solidFill>
                  <a:schemeClr val="dk1"/>
                </a:solidFill>
              </a:rPr>
              <a:t>The Augmented Reality tab features all you information you need to obtain the book and app to engage your students with The Fantastic Flying Books of Mr. Morris Lessmore, The Numberlys, as well as some other augmented reality activities that works well with students. In fact, we have a separate LiveBinder of resources just on that topic, and it is linked from this resource.</a:t>
            </a:r>
          </a:p>
          <a:p>
            <a:pPr lvl="0" rtl="0">
              <a:spcBef>
                <a:spcPts val="0"/>
              </a:spcBef>
              <a:buClr>
                <a:schemeClr val="dk1"/>
              </a:buClr>
              <a:buFont typeface="Arial"/>
              <a:buNone/>
            </a:pPr>
            <a:endParaRPr sz="1400">
              <a:solidFill>
                <a:schemeClr val="dk1"/>
              </a:solidFill>
            </a:endParaRPr>
          </a:p>
          <a:p>
            <a:pPr rtl="0">
              <a:spcBef>
                <a:spcPts val="0"/>
              </a:spcBef>
              <a:buNone/>
            </a:pPr>
            <a:r>
              <a:rPr lang="en" sz="1400"/>
              <a:t>Because schools utilize a variety of devices, we separated the apps and web-based programs into different tabs for ease of access. In reality, there is a lot of crossover, so some products may be listed in both tabs. And for those web-based options that do not yet have an app, many are in the development stage, so when they become available, we will update the resources here.</a:t>
            </a:r>
          </a:p>
          <a:p>
            <a:pPr rtl="0">
              <a:spcBef>
                <a:spcPts val="0"/>
              </a:spcBef>
              <a:buNone/>
            </a:pPr>
            <a:endParaRPr sz="1400"/>
          </a:p>
          <a:p>
            <a:pPr rtl="0">
              <a:spcBef>
                <a:spcPts val="0"/>
              </a:spcBef>
              <a:buNone/>
            </a:pPr>
            <a:r>
              <a:rPr lang="en" sz="1400"/>
              <a:t>Digital Storytelling is not in and of itself strictly coding, but often these programs are so engaging to students that it is a good place to start. They illustrate and describe story elements and arrange them in a story arc. Once students have been successful in these programs, they are often eager to take the next step and move into coding their own story, not just filling in the blanks of an animated digital storytelling program.</a:t>
            </a:r>
          </a:p>
          <a:p>
            <a:pPr rtl="0">
              <a:spcBef>
                <a:spcPts val="0"/>
              </a:spcBef>
              <a:buNone/>
            </a:pPr>
            <a:endParaRPr sz="1400"/>
          </a:p>
          <a:p>
            <a:pPr rtl="0">
              <a:spcBef>
                <a:spcPts val="0"/>
              </a:spcBef>
              <a:buNone/>
            </a:pPr>
            <a:r>
              <a:rPr lang="en" sz="1400"/>
              <a:t>The lesson ideas tab contains resources we have uncovered, and we update this regularly as we learn about new possibilities. Please email us links that you think should be included, we are happy to add them.</a:t>
            </a:r>
          </a:p>
          <a:p>
            <a:pPr rtl="0">
              <a:spcBef>
                <a:spcPts val="0"/>
              </a:spcBef>
              <a:buNone/>
            </a:pPr>
            <a:endParaRPr sz="1400"/>
          </a:p>
          <a:p>
            <a:pPr rtl="0">
              <a:spcBef>
                <a:spcPts val="0"/>
              </a:spcBef>
              <a:buNone/>
            </a:pPr>
            <a:r>
              <a:rPr lang="en" sz="1400"/>
              <a:t>There are a lot of off device lessons. There is an entire book called “CS Unplugged” that is filled with computational thinking lessons that help students develop the foundational understanding necessary to be successful. And it is completely free for teachers to download and use with students. In addition, Code.org had an entire curriculum that they make available to teachers and they do full day training sessions that are free to attend and prepare teachers to implement the curriculum in their classrooms.</a:t>
            </a:r>
          </a:p>
          <a:p>
            <a:pPr rtl="0">
              <a:spcBef>
                <a:spcPts val="0"/>
              </a:spcBef>
              <a:buNone/>
            </a:pPr>
            <a:endParaRPr sz="1400"/>
          </a:p>
          <a:p>
            <a:pPr rtl="0">
              <a:spcBef>
                <a:spcPts val="0"/>
              </a:spcBef>
              <a:buNone/>
            </a:pPr>
            <a:r>
              <a:rPr lang="en" sz="1400"/>
              <a:t>The Pinterest tab contains links to several boards containing reading and coding links and these continue to grow as the collators add new links to the boards.</a:t>
            </a:r>
          </a:p>
          <a:p>
            <a:pPr rtl="0">
              <a:spcBef>
                <a:spcPts val="0"/>
              </a:spcBef>
              <a:buNone/>
            </a:pPr>
            <a:endParaRPr sz="1400"/>
          </a:p>
          <a:p>
            <a:pPr rtl="0">
              <a:spcBef>
                <a:spcPts val="0"/>
              </a:spcBef>
              <a:buNone/>
            </a:pPr>
            <a:r>
              <a:rPr lang="en" sz="1400"/>
              <a:t>Finally the book resources is a starting place for you, filled with classroom read aloud options as well as teacher resource books.</a:t>
            </a:r>
          </a:p>
          <a:p>
            <a:pPr rtl="0">
              <a:spcBef>
                <a:spcPts val="0"/>
              </a:spcBef>
              <a:buNone/>
            </a:pPr>
            <a:endParaRPr sz="1400"/>
          </a:p>
          <a:p>
            <a:pPr lvl="0" rtl="0">
              <a:spcBef>
                <a:spcPts val="0"/>
              </a:spcBef>
              <a:buNone/>
            </a:pPr>
            <a:r>
              <a:rPr lang="en" sz="1400"/>
              <a:t>We hope from this you will find a starting place, or if this is not new in your class, that you will find some new ideas to take back to your schools and implement in the coming school year. This is such an exciting time in education filled with possibilities. We hope from this presentation you find ways to open new doors of passion for learning for your students. Thank you!</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t>Around 2006, educational reforms cropped up to encourage schools to focus on Science, Technology, Engineering and Math in order to meet the projected shortages of qualified workers in these fields. As with many new trends, some were not satisfied with the direction education was moving and a few years later the Fine Arts made a push to modify STEM to STEAM and bring the arts back to the forefront of education. Integration of the Arts expands the possibility for creativity and design thinking in students. However, not too much time passed before some people noticed an important omission in the STEM / STEAM debate. Our entire communication structure is based upon student’s ability to read and write, thus the all important “R” was added, so we now are streaming forward toward a successful, integrated curriculum.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t>Our principal made this a primary focus of every teacher including PE, Computer, Math, etc. All learning presupposes the ability to communicate in a manner that others can understand. Opening new doors to ways this communication happens is the challenge of all teachers as technology expands, improves and becomes more accessible. We must all "speak the language", and computer scientists are helping us do so by adapting their more abstract language syntax to the drag and drop environment to make it more manageable. However, most agree that almost nothing gets lost in translation, so it is a win / win.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solidFill>
                  <a:schemeClr val="dk1"/>
                </a:solidFill>
              </a:rPr>
              <a:t>We agree with Dr. Furman. When water flows downstream, droplets intermingle. Science, social studies, technology, reading, writing, engineering, arts and math are the droplets - once combined they form the stream of knowledge flowing through our students leaving sediment (kernels of learning) behind.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t>We propose that an effective way to teach reading/writing strategies and principles are one in the same with coding. Our students led us to this understanding through their experience beginning with “The Hour of Code” event which began two years ago. Hadi Partovi, retired from Microsoft and decided he wanted to create something to benefit students when he discovered that only one in ten US high schools offered courses in Computer Science. Along with his brother Ali, Code.org was born soon followed by the worldwide Hour of Code event. The Partovi brothers sought to shine the light on what they perceived to be a deficit missing from many schools. The success of this event surpassed their wildest imagination.                                                    </a:t>
            </a:r>
            <a:r>
              <a:rPr lang="en" sz="800"/>
              <a:t>Source: </a:t>
            </a:r>
            <a:r>
              <a:rPr lang="en" sz="800" u="sng">
                <a:solidFill>
                  <a:schemeClr val="hlink"/>
                </a:solidFill>
                <a:hlinkClick r:id="rId3"/>
              </a:rPr>
              <a:t>http://www.washingtonpost.com/local/education/successful-hour-of-code-computer-tutorials-prompts-effort-to-change-school-policies/2014/01/14/f224f112-7d5f-11e3-95c6-0a7aa80874bc_story.html</a:t>
            </a:r>
            <a:r>
              <a:rPr lang="en" sz="80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t>Story about the experience...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sz="1400"/>
              <a:t>Following this experience, we did some investigation into what happens in the brain when a student reads and compared that with what process occurs in order to code. From what scientists have been able to determine from brain research, the process is one and the same.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Language is a symbolic representation that children are taught beginning the day they are born. Objects are given names that babies hear repeatedly until they are able to replicate the sound. Then, visual symbols are connected to those sounds to create the words we read and write. Coding follows these same principles only in the language of the computer. However, the language created for the computer is linked to the language we speak insofar as the symbols (i.e. letters) on the keyboard are the same ones we use to read/write words. The process of reading involves the reader translating the symbolic representation into the word, and on occasion, producing the sound associated with that word. Computer coding involves the coder translating symbolic representation into the words a computer understands and can require the production of sound if that action is written into the code.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2" name="Shape 11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sz="1400"/>
              <a:t>It stands to reason that since humans designed the reading process and simulated that process when they created coding that one would imitate the other. Therefore, why not teach both processes simultaneously? It could result in successes that would not happen otherwise. It can help and cannot hurt, so go for 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685800" y="1583342"/>
            <a:ext cx="7772400" cy="1159799"/>
          </a:xfrm>
          <a:prstGeom prst="rect">
            <a:avLst/>
          </a:prstGeom>
        </p:spPr>
        <p:txBody>
          <a:bodyPr lIns="91425" tIns="91425" rIns="91425" bIns="91425" anchor="b" anchorCtr="0"/>
          <a:lstStyle>
            <a:lvl1pPr algn="ctr" rtl="0">
              <a:spcBef>
                <a:spcPts val="0"/>
              </a:spcBef>
              <a:buSzPct val="100000"/>
              <a:defRPr sz="4800"/>
            </a:lvl1pPr>
            <a:lvl2pPr algn="ctr" rtl="0">
              <a:spcBef>
                <a:spcPts val="0"/>
              </a:spcBef>
              <a:buSzPct val="100000"/>
              <a:defRPr sz="4800"/>
            </a:lvl2pPr>
            <a:lvl3pPr algn="ctr" rtl="0">
              <a:spcBef>
                <a:spcPts val="0"/>
              </a:spcBef>
              <a:buSzPct val="100000"/>
              <a:defRPr sz="4800"/>
            </a:lvl3pPr>
            <a:lvl4pPr algn="ctr" rtl="0">
              <a:spcBef>
                <a:spcPts val="0"/>
              </a:spcBef>
              <a:buSzPct val="100000"/>
              <a:defRPr sz="4800"/>
            </a:lvl4pPr>
            <a:lvl5pPr algn="ctr" rtl="0">
              <a:spcBef>
                <a:spcPts val="0"/>
              </a:spcBef>
              <a:buSzPct val="100000"/>
              <a:defRPr sz="4800"/>
            </a:lvl5pPr>
            <a:lvl6pPr algn="ctr" rtl="0">
              <a:spcBef>
                <a:spcPts val="0"/>
              </a:spcBef>
              <a:buSzPct val="100000"/>
              <a:defRPr sz="4800"/>
            </a:lvl6pPr>
            <a:lvl7pPr algn="ctr" rtl="0">
              <a:spcBef>
                <a:spcPts val="0"/>
              </a:spcBef>
              <a:buSzPct val="100000"/>
              <a:defRPr sz="4800"/>
            </a:lvl7pPr>
            <a:lvl8pPr algn="ctr" rtl="0">
              <a:spcBef>
                <a:spcPts val="0"/>
              </a:spcBef>
              <a:buSzPct val="100000"/>
              <a:defRPr sz="4800"/>
            </a:lvl8pPr>
            <a:lvl9pPr algn="ctr" rtl="0">
              <a:spcBef>
                <a:spcPts val="0"/>
              </a:spcBef>
              <a:buSzPct val="100000"/>
              <a:defRPr sz="4800"/>
            </a:lvl9pPr>
          </a:lstStyle>
          <a:p>
            <a:endParaRPr/>
          </a:p>
        </p:txBody>
      </p:sp>
      <p:sp>
        <p:nvSpPr>
          <p:cNvPr id="10" name="Shape 10"/>
          <p:cNvSpPr txBox="1">
            <a:spLocks noGrp="1"/>
          </p:cNvSpPr>
          <p:nvPr>
            <p:ph type="subTitle" idx="1"/>
          </p:nvPr>
        </p:nvSpPr>
        <p:spPr>
          <a:xfrm>
            <a:off x="685800" y="2840053"/>
            <a:ext cx="7772400" cy="784799"/>
          </a:xfrm>
          <a:prstGeom prst="rect">
            <a:avLst/>
          </a:prstGeom>
        </p:spPr>
        <p:txBody>
          <a:bodyPr lIns="91425" tIns="91425" rIns="91425" bIns="91425" anchor="t" anchorCtr="0"/>
          <a:lstStyle>
            <a:lvl1pPr algn="ctr" rtl="0">
              <a:spcBef>
                <a:spcPts val="0"/>
              </a:spcBef>
              <a:buClr>
                <a:schemeClr val="dk2"/>
              </a:buClr>
              <a:buNone/>
              <a:defRPr>
                <a:solidFill>
                  <a:schemeClr val="dk2"/>
                </a:solidFill>
              </a:defRPr>
            </a:lvl1pPr>
            <a:lvl2pPr algn="ctr" rtl="0">
              <a:spcBef>
                <a:spcPts val="0"/>
              </a:spcBef>
              <a:buClr>
                <a:schemeClr val="dk2"/>
              </a:buClr>
              <a:buSzPct val="100000"/>
              <a:buNone/>
              <a:defRPr sz="3000">
                <a:solidFill>
                  <a:schemeClr val="dk2"/>
                </a:solidFill>
              </a:defRPr>
            </a:lvl2pPr>
            <a:lvl3pPr algn="ctr" rtl="0">
              <a:spcBef>
                <a:spcPts val="0"/>
              </a:spcBef>
              <a:buClr>
                <a:schemeClr val="dk2"/>
              </a:buClr>
              <a:buSzPct val="100000"/>
              <a:buNone/>
              <a:defRPr sz="3000">
                <a:solidFill>
                  <a:schemeClr val="dk2"/>
                </a:solidFill>
              </a:defRPr>
            </a:lvl3pPr>
            <a:lvl4pPr algn="ctr" rtl="0">
              <a:spcBef>
                <a:spcPts val="0"/>
              </a:spcBef>
              <a:buClr>
                <a:schemeClr val="dk2"/>
              </a:buClr>
              <a:buSzPct val="100000"/>
              <a:buNone/>
              <a:defRPr sz="3000">
                <a:solidFill>
                  <a:schemeClr val="dk2"/>
                </a:solidFill>
              </a:defRPr>
            </a:lvl4pPr>
            <a:lvl5pPr algn="ctr" rtl="0">
              <a:spcBef>
                <a:spcPts val="0"/>
              </a:spcBef>
              <a:buClr>
                <a:schemeClr val="dk2"/>
              </a:buClr>
              <a:buSzPct val="100000"/>
              <a:buNone/>
              <a:defRPr sz="3000">
                <a:solidFill>
                  <a:schemeClr val="dk2"/>
                </a:solidFill>
              </a:defRPr>
            </a:lvl5pPr>
            <a:lvl6pPr algn="ctr" rtl="0">
              <a:spcBef>
                <a:spcPts val="0"/>
              </a:spcBef>
              <a:buClr>
                <a:schemeClr val="dk2"/>
              </a:buClr>
              <a:buSzPct val="100000"/>
              <a:buNone/>
              <a:defRPr sz="3000">
                <a:solidFill>
                  <a:schemeClr val="dk2"/>
                </a:solidFill>
              </a:defRPr>
            </a:lvl6pPr>
            <a:lvl7pPr algn="ctr" rtl="0">
              <a:spcBef>
                <a:spcPts val="0"/>
              </a:spcBef>
              <a:buClr>
                <a:schemeClr val="dk2"/>
              </a:buClr>
              <a:buSzPct val="100000"/>
              <a:buNone/>
              <a:defRPr sz="3000">
                <a:solidFill>
                  <a:schemeClr val="dk2"/>
                </a:solidFill>
              </a:defRPr>
            </a:lvl7pPr>
            <a:lvl8pPr algn="ctr" rtl="0">
              <a:spcBef>
                <a:spcPts val="0"/>
              </a:spcBef>
              <a:buClr>
                <a:schemeClr val="dk2"/>
              </a:buClr>
              <a:buSzPct val="100000"/>
              <a:buNone/>
              <a:defRPr sz="3000">
                <a:solidFill>
                  <a:schemeClr val="dk2"/>
                </a:solidFill>
              </a:defRPr>
            </a:lvl8pPr>
            <a:lvl9pPr algn="ctr" rtl="0">
              <a:spcBef>
                <a:spcPts val="0"/>
              </a:spcBef>
              <a:buClr>
                <a:schemeClr val="dk2"/>
              </a:buClr>
              <a:buSzPct val="100000"/>
              <a:buNone/>
              <a:defRPr sz="3000">
                <a:solidFill>
                  <a:schemeClr val="dk2"/>
                </a:solidFill>
              </a:defRPr>
            </a:lvl9pPr>
          </a:lstStyle>
          <a:p>
            <a:endParaRPr/>
          </a:p>
        </p:txBody>
      </p:sp>
      <p:sp>
        <p:nvSpPr>
          <p:cNvPr id="11" name="Shape 11"/>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4" name="Shape 14"/>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5" name="Shape 15"/>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 name="Shape 20"/>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4"/>
        <p:cNvGrpSpPr/>
        <p:nvPr/>
      </p:nvGrpSpPr>
      <p:grpSpPr>
        <a:xfrm>
          <a:off x="0" y="0"/>
          <a:ext cx="0" cy="0"/>
          <a:chOff x="0" y="0"/>
          <a:chExt cx="0" cy="0"/>
        </a:xfrm>
      </p:grpSpPr>
      <p:sp>
        <p:nvSpPr>
          <p:cNvPr id="25" name="Shape 25"/>
          <p:cNvSpPr txBox="1">
            <a:spLocks noGrp="1"/>
          </p:cNvSpPr>
          <p:nvPr>
            <p:ph type="body" idx="1"/>
          </p:nvPr>
        </p:nvSpPr>
        <p:spPr>
          <a:xfrm>
            <a:off x="457200" y="4406309"/>
            <a:ext cx="8229600" cy="519599"/>
          </a:xfrm>
          <a:prstGeom prst="rect">
            <a:avLst/>
          </a:prstGeom>
        </p:spPr>
        <p:txBody>
          <a:bodyPr lIns="91425" tIns="91425" rIns="91425" bIns="91425" anchor="t" anchorCtr="0"/>
          <a:lstStyle>
            <a:lvl1pPr algn="ctr" rtl="0">
              <a:spcBef>
                <a:spcPts val="360"/>
              </a:spcBef>
              <a:buSzPct val="100000"/>
              <a:buNone/>
              <a:defRPr sz="1800"/>
            </a:lvl1pPr>
          </a:lstStyle>
          <a:p>
            <a:endParaRPr/>
          </a:p>
        </p:txBody>
      </p:sp>
      <p:sp>
        <p:nvSpPr>
          <p:cNvPr id="26" name="Shape 26"/>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7"/>
        <p:cNvGrpSpPr/>
        <p:nvPr/>
      </p:nvGrpSpPr>
      <p:grpSpPr>
        <a:xfrm>
          <a:off x="0" y="0"/>
          <a:ext cx="0" cy="0"/>
          <a:chOff x="0" y="0"/>
          <a:chExt cx="0" cy="0"/>
        </a:xfrm>
      </p:grpSpPr>
      <p:sp>
        <p:nvSpPr>
          <p:cNvPr id="28" name="Shape 28"/>
          <p:cNvSpPr txBox="1">
            <a:spLocks noGrp="1"/>
          </p:cNvSpPr>
          <p:nvPr>
            <p:ph type="sldNum" idx="12"/>
          </p:nvPr>
        </p:nvSpPr>
        <p:spPr>
          <a:xfrm>
            <a:off x="8556791" y="4749850"/>
            <a:ext cx="548699" cy="393600"/>
          </a:xfrm>
          <a:prstGeom prst="rect">
            <a:avLst/>
          </a:prstGeom>
        </p:spPr>
        <p:txBody>
          <a:bodyPr lIns="91425" tIns="91425" rIns="91425" bIns="91425" anchor="ctr" anchorCtr="0">
            <a:noAutofit/>
          </a:bodyPr>
          <a:lstStyle>
            <a:lvl1pPr rtl="0">
              <a:spcBef>
                <a:spcPts val="0"/>
              </a:spcBef>
              <a:buNone/>
              <a:defRPr/>
            </a:lvl1p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b" anchorCtr="0"/>
          <a:lstStyle>
            <a:lvl1pPr rtl="0">
              <a:spcBef>
                <a:spcPts val="0"/>
              </a:spcBef>
              <a:buClr>
                <a:schemeClr val="dk1"/>
              </a:buClr>
              <a:buSzPct val="100000"/>
              <a:buNone/>
              <a:defRPr sz="3600" b="1">
                <a:solidFill>
                  <a:schemeClr val="dk1"/>
                </a:solidFill>
              </a:defRPr>
            </a:lvl1pPr>
            <a:lvl2pPr rtl="0">
              <a:spcBef>
                <a:spcPts val="0"/>
              </a:spcBef>
              <a:buClr>
                <a:schemeClr val="dk1"/>
              </a:buClr>
              <a:buSzPct val="100000"/>
              <a:buNone/>
              <a:defRPr sz="3600" b="1">
                <a:solidFill>
                  <a:schemeClr val="dk1"/>
                </a:solidFill>
              </a:defRPr>
            </a:lvl2pPr>
            <a:lvl3pPr rtl="0">
              <a:spcBef>
                <a:spcPts val="0"/>
              </a:spcBef>
              <a:buClr>
                <a:schemeClr val="dk1"/>
              </a:buClr>
              <a:buSzPct val="100000"/>
              <a:buNone/>
              <a:defRPr sz="3600" b="1">
                <a:solidFill>
                  <a:schemeClr val="dk1"/>
                </a:solidFill>
              </a:defRPr>
            </a:lvl3pPr>
            <a:lvl4pPr rtl="0">
              <a:spcBef>
                <a:spcPts val="0"/>
              </a:spcBef>
              <a:buClr>
                <a:schemeClr val="dk1"/>
              </a:buClr>
              <a:buSzPct val="100000"/>
              <a:buNone/>
              <a:defRPr sz="3600" b="1">
                <a:solidFill>
                  <a:schemeClr val="dk1"/>
                </a:solidFill>
              </a:defRPr>
            </a:lvl4pPr>
            <a:lvl5pPr rtl="0">
              <a:spcBef>
                <a:spcPts val="0"/>
              </a:spcBef>
              <a:buClr>
                <a:schemeClr val="dk1"/>
              </a:buClr>
              <a:buSzPct val="100000"/>
              <a:buNone/>
              <a:defRPr sz="3600" b="1">
                <a:solidFill>
                  <a:schemeClr val="dk1"/>
                </a:solidFill>
              </a:defRPr>
            </a:lvl5pPr>
            <a:lvl6pPr rtl="0">
              <a:spcBef>
                <a:spcPts val="0"/>
              </a:spcBef>
              <a:buClr>
                <a:schemeClr val="dk1"/>
              </a:buClr>
              <a:buSzPct val="100000"/>
              <a:buNone/>
              <a:defRPr sz="3600" b="1">
                <a:solidFill>
                  <a:schemeClr val="dk1"/>
                </a:solidFill>
              </a:defRPr>
            </a:lvl6pPr>
            <a:lvl7pPr rtl="0">
              <a:spcBef>
                <a:spcPts val="0"/>
              </a:spcBef>
              <a:buClr>
                <a:schemeClr val="dk1"/>
              </a:buClr>
              <a:buSzPct val="100000"/>
              <a:buNone/>
              <a:defRPr sz="3600" b="1">
                <a:solidFill>
                  <a:schemeClr val="dk1"/>
                </a:solidFill>
              </a:defRPr>
            </a:lvl7pPr>
            <a:lvl8pPr rtl="0">
              <a:spcBef>
                <a:spcPts val="0"/>
              </a:spcBef>
              <a:buClr>
                <a:schemeClr val="dk1"/>
              </a:buClr>
              <a:buSzPct val="100000"/>
              <a:buNone/>
              <a:defRPr sz="3600" b="1">
                <a:solidFill>
                  <a:schemeClr val="dk1"/>
                </a:solidFill>
              </a:defRPr>
            </a:lvl8pPr>
            <a:lvl9pPr rtl="0">
              <a:spcBef>
                <a:spcPts val="0"/>
              </a:spcBef>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rtl="0">
              <a:spcBef>
                <a:spcPts val="600"/>
              </a:spcBef>
              <a:buClr>
                <a:schemeClr val="dk1"/>
              </a:buClr>
              <a:buSzPct val="100000"/>
              <a:defRPr sz="3000">
                <a:solidFill>
                  <a:schemeClr val="dk1"/>
                </a:solidFill>
              </a:defRPr>
            </a:lvl1pPr>
            <a:lvl2pPr rtl="0">
              <a:spcBef>
                <a:spcPts val="480"/>
              </a:spcBef>
              <a:buClr>
                <a:schemeClr val="dk1"/>
              </a:buClr>
              <a:buSzPct val="100000"/>
              <a:defRPr sz="2400">
                <a:solidFill>
                  <a:schemeClr val="dk1"/>
                </a:solidFill>
              </a:defRPr>
            </a:lvl2pPr>
            <a:lvl3pPr rtl="0">
              <a:spcBef>
                <a:spcPts val="480"/>
              </a:spcBef>
              <a:buClr>
                <a:schemeClr val="dk1"/>
              </a:buClr>
              <a:buSzPct val="100000"/>
              <a:defRPr sz="2400">
                <a:solidFill>
                  <a:schemeClr val="dk1"/>
                </a:solidFill>
              </a:defRPr>
            </a:lvl3pPr>
            <a:lvl4pPr rtl="0">
              <a:spcBef>
                <a:spcPts val="360"/>
              </a:spcBef>
              <a:buClr>
                <a:schemeClr val="dk1"/>
              </a:buClr>
              <a:buSzPct val="100000"/>
              <a:defRPr sz="1800">
                <a:solidFill>
                  <a:schemeClr val="dk1"/>
                </a:solidFill>
              </a:defRPr>
            </a:lvl4pPr>
            <a:lvl5pPr rtl="0">
              <a:spcBef>
                <a:spcPts val="360"/>
              </a:spcBef>
              <a:buClr>
                <a:schemeClr val="dk1"/>
              </a:buClr>
              <a:buSzPct val="100000"/>
              <a:defRPr sz="1800">
                <a:solidFill>
                  <a:schemeClr val="dk1"/>
                </a:solidFill>
              </a:defRPr>
            </a:lvl5pPr>
            <a:lvl6pPr rtl="0">
              <a:spcBef>
                <a:spcPts val="360"/>
              </a:spcBef>
              <a:buClr>
                <a:schemeClr val="dk1"/>
              </a:buClr>
              <a:buSzPct val="100000"/>
              <a:defRPr sz="1800">
                <a:solidFill>
                  <a:schemeClr val="dk1"/>
                </a:solidFill>
              </a:defRPr>
            </a:lvl6pPr>
            <a:lvl7pPr rtl="0">
              <a:spcBef>
                <a:spcPts val="360"/>
              </a:spcBef>
              <a:buClr>
                <a:schemeClr val="dk1"/>
              </a:buClr>
              <a:buSzPct val="100000"/>
              <a:defRPr sz="1800">
                <a:solidFill>
                  <a:schemeClr val="dk1"/>
                </a:solidFill>
              </a:defRPr>
            </a:lvl7pPr>
            <a:lvl8pPr rtl="0">
              <a:spcBef>
                <a:spcPts val="360"/>
              </a:spcBef>
              <a:buClr>
                <a:schemeClr val="dk1"/>
              </a:buClr>
              <a:buSzPct val="100000"/>
              <a:defRPr sz="1800">
                <a:solidFill>
                  <a:schemeClr val="dk1"/>
                </a:solidFill>
              </a:defRPr>
            </a:lvl8pPr>
            <a:lvl9pPr rtl="0">
              <a:spcBef>
                <a:spcPts val="360"/>
              </a:spcBef>
              <a:buClr>
                <a:schemeClr val="dk1"/>
              </a:buClr>
              <a:buSzPct val="100000"/>
              <a:defRPr sz="1800">
                <a:solidFill>
                  <a:schemeClr val="dk1"/>
                </a:solidFill>
              </a:defRPr>
            </a:lvl9pPr>
          </a:lstStyle>
          <a:p>
            <a:endParaRPr/>
          </a:p>
        </p:txBody>
      </p:sp>
      <p:sp>
        <p:nvSpPr>
          <p:cNvPr id="7" name="Shape 7"/>
          <p:cNvSpPr txBox="1">
            <a:spLocks noGrp="1"/>
          </p:cNvSpPr>
          <p:nvPr>
            <p:ph type="sldNum" idx="12"/>
          </p:nvPr>
        </p:nvSpPr>
        <p:spPr>
          <a:xfrm>
            <a:off x="8556791" y="4749850"/>
            <a:ext cx="548699" cy="393600"/>
          </a:xfrm>
          <a:prstGeom prst="rect">
            <a:avLst/>
          </a:prstGeom>
          <a:noFill/>
          <a:ln>
            <a:noFill/>
          </a:ln>
        </p:spPr>
        <p:txBody>
          <a:bodyPr lIns="91425" tIns="91425" rIns="91425" bIns="91425" anchor="ctr" anchorCtr="0">
            <a:noAutofit/>
          </a:bodyPr>
          <a:lstStyle>
            <a:lvl1pPr algn="r" rtl="0">
              <a:spcBef>
                <a:spcPts val="0"/>
              </a:spcBef>
              <a:buNone/>
              <a:defRPr sz="1300">
                <a:solidFill>
                  <a:schemeClr val="dk1"/>
                </a:solidFill>
              </a:defRPr>
            </a:lvl1pPr>
          </a:lstStyle>
          <a:p>
            <a:pPr lvl="0">
              <a:spcBef>
                <a:spcPts val="0"/>
              </a:spcBef>
              <a:buNone/>
            </a:pPr>
            <a:fld id="{00000000-1234-1234-1234-123412341234}" type="slidenum">
              <a:rPr lang="en"/>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owdenm@esdallas.org" TargetMode="External"/><Relationship Id="rId4" Type="http://schemas.openxmlformats.org/officeDocument/2006/relationships/hyperlink" Target="https://sites.google.com/a/esdallas.org/bowdentech/home" TargetMode="External"/><Relationship Id="rId5" Type="http://schemas.openxmlformats.org/officeDocument/2006/relationships/hyperlink" Target="mailto:hogana@esdallas.org" TargetMode="External"/><Relationship Id="rId6" Type="http://schemas.openxmlformats.org/officeDocument/2006/relationships/hyperlink" Target="http://t.co/tvyWBeZE8N" TargetMode="External"/><Relationship Id="rId7" Type="http://schemas.openxmlformats.org/officeDocument/2006/relationships/image" Target="../media/image1.jpg"/><Relationship Id="rId8" Type="http://schemas.openxmlformats.org/officeDocument/2006/relationships/image" Target="../media/image2.jpg"/><Relationship Id="rId9"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youtube.com/v/8Mof3_No8wI" TargetMode="External"/><Relationship Id="rId5" Type="http://schemas.openxmlformats.org/officeDocument/2006/relationships/image" Target="../media/image20.jpg"/><Relationship Id="rId6" Type="http://schemas.openxmlformats.org/officeDocument/2006/relationships/hyperlink" Target="http://youtube.com/v/STRPsW6IY8k" TargetMode="External"/><Relationship Id="rId7"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3.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4.png"/><Relationship Id="rId5" Type="http://schemas.openxmlformats.org/officeDocument/2006/relationships/image" Target="../media/image7.png"/><Relationship Id="rId6" Type="http://schemas.openxmlformats.org/officeDocument/2006/relationships/image" Target="../media/image10.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5.jpg"/><Relationship Id="rId5" Type="http://schemas.openxmlformats.org/officeDocument/2006/relationships/image" Target="../media/image26.jpg"/><Relationship Id="rId6" Type="http://schemas.openxmlformats.org/officeDocument/2006/relationships/hyperlink" Target="http://youtube.com/v/evPVDiOE7Rw" TargetMode="External"/><Relationship Id="rId7" Type="http://schemas.openxmlformats.org/officeDocument/2006/relationships/image" Target="../media/image27.jpg"/><Relationship Id="rId8" Type="http://schemas.openxmlformats.org/officeDocument/2006/relationships/hyperlink" Target="http://youtube.com/v/UPBR73Uld3g" TargetMode="External"/><Relationship Id="rId9" Type="http://schemas.openxmlformats.org/officeDocument/2006/relationships/image" Target="../media/image28.jpg"/><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youtube.com/v/VljJIQuPDSE" TargetMode="External"/><Relationship Id="rId5" Type="http://schemas.openxmlformats.org/officeDocument/2006/relationships/image" Target="../media/image29.jp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youtube.com/v/wWaipyNugJs" TargetMode="External"/><Relationship Id="rId5" Type="http://schemas.openxmlformats.org/officeDocument/2006/relationships/image" Target="../media/image30.jpg"/><Relationship Id="rId6" Type="http://schemas.openxmlformats.org/officeDocument/2006/relationships/hyperlink" Target="http://youtube.com/v/2KqRYGx3FvM" TargetMode="External"/><Relationship Id="rId7" Type="http://schemas.openxmlformats.org/officeDocument/2006/relationships/image" Target="../media/image31.jpg"/><Relationship Id="rId8" Type="http://schemas.openxmlformats.org/officeDocument/2006/relationships/hyperlink" Target="https://drive.google.com/file/d/1nAdCMLK_3bG4WftrFUFsBXg_4zzmwfQmjJcyHC7JcBHAvqpHpkIKVuuO4nHeeSQ1ijhSrNQMY8D6Ptp7/view?usp=sharing"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s://twitter.com/drfurman" TargetMode="External"/><Relationship Id="rId5" Type="http://schemas.openxmlformats.org/officeDocument/2006/relationships/hyperlink" Target="http://techblog.evan-moor.com/2014/08/22/from-stem-to-steam-to-stream-forget-the-acronyms-and-teach-it-all/"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1.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3.jpg"/><Relationship Id="rId5"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9D9"/>
        </a:solidFill>
        <a:effectLst/>
      </p:bgPr>
    </p:bg>
    <p:spTree>
      <p:nvGrpSpPr>
        <p:cNvPr id="1" name="Shape 29"/>
        <p:cNvGrpSpPr/>
        <p:nvPr/>
      </p:nvGrpSpPr>
      <p:grpSpPr>
        <a:xfrm>
          <a:off x="0" y="0"/>
          <a:ext cx="0" cy="0"/>
          <a:chOff x="0" y="0"/>
          <a:chExt cx="0" cy="0"/>
        </a:xfrm>
      </p:grpSpPr>
      <p:sp>
        <p:nvSpPr>
          <p:cNvPr id="30" name="Shape 30"/>
          <p:cNvSpPr txBox="1">
            <a:spLocks noGrp="1"/>
          </p:cNvSpPr>
          <p:nvPr>
            <p:ph type="ctrTitle"/>
          </p:nvPr>
        </p:nvSpPr>
        <p:spPr>
          <a:xfrm>
            <a:off x="226375" y="148850"/>
            <a:ext cx="8866199" cy="776100"/>
          </a:xfrm>
          <a:prstGeom prst="rect">
            <a:avLst/>
          </a:prstGeom>
        </p:spPr>
        <p:txBody>
          <a:bodyPr lIns="91425" tIns="91425" rIns="91425" bIns="91425" anchor="b" anchorCtr="0">
            <a:noAutofit/>
          </a:bodyPr>
          <a:lstStyle/>
          <a:p>
            <a:pPr rtl="0">
              <a:spcBef>
                <a:spcPts val="0"/>
              </a:spcBef>
              <a:buNone/>
            </a:pPr>
            <a:r>
              <a:rPr lang="en" sz="2200">
                <a:solidFill>
                  <a:srgbClr val="1155CC"/>
                </a:solidFill>
              </a:rPr>
              <a:t>Reading and Coding: STREAMing and streamlining the process</a:t>
            </a:r>
          </a:p>
          <a:p>
            <a:pPr>
              <a:spcBef>
                <a:spcPts val="0"/>
              </a:spcBef>
              <a:buNone/>
            </a:pPr>
            <a:endParaRPr sz="2000">
              <a:solidFill>
                <a:srgbClr val="1155CC"/>
              </a:solidFill>
            </a:endParaRPr>
          </a:p>
        </p:txBody>
      </p:sp>
      <p:sp>
        <p:nvSpPr>
          <p:cNvPr id="31" name="Shape 31"/>
          <p:cNvSpPr txBox="1">
            <a:spLocks noGrp="1"/>
          </p:cNvSpPr>
          <p:nvPr>
            <p:ph type="subTitle" idx="1"/>
          </p:nvPr>
        </p:nvSpPr>
        <p:spPr>
          <a:xfrm>
            <a:off x="5328462" y="1542037"/>
            <a:ext cx="3578999" cy="2020500"/>
          </a:xfrm>
          <a:prstGeom prst="rect">
            <a:avLst/>
          </a:prstGeom>
        </p:spPr>
        <p:txBody>
          <a:bodyPr lIns="91425" tIns="91425" rIns="91425" bIns="91425" anchor="t" anchorCtr="0">
            <a:noAutofit/>
          </a:bodyPr>
          <a:lstStyle/>
          <a:p>
            <a:pPr lvl="0" algn="r" rtl="0">
              <a:spcBef>
                <a:spcPts val="0"/>
              </a:spcBef>
              <a:buClr>
                <a:schemeClr val="dk1"/>
              </a:buClr>
              <a:buSzPct val="61111"/>
              <a:buFont typeface="Arial"/>
              <a:buNone/>
            </a:pPr>
            <a:r>
              <a:rPr lang="en" sz="1800" b="1">
                <a:solidFill>
                  <a:srgbClr val="0000FF"/>
                </a:solidFill>
                <a:latin typeface="Cambria"/>
                <a:ea typeface="Cambria"/>
                <a:cs typeface="Cambria"/>
                <a:sym typeface="Cambria"/>
              </a:rPr>
              <a:t>Martha Bowden - @bowdenm </a:t>
            </a:r>
          </a:p>
          <a:p>
            <a:pPr lvl="0" algn="r" rtl="0">
              <a:spcBef>
                <a:spcPts val="0"/>
              </a:spcBef>
              <a:buClr>
                <a:schemeClr val="dk1"/>
              </a:buClr>
              <a:buSzPct val="61111"/>
              <a:buFont typeface="Arial"/>
              <a:buNone/>
            </a:pPr>
            <a:r>
              <a:rPr lang="en" sz="1800" b="1">
                <a:solidFill>
                  <a:srgbClr val="0000FF"/>
                </a:solidFill>
                <a:latin typeface="Cambria"/>
                <a:ea typeface="Cambria"/>
                <a:cs typeface="Cambria"/>
                <a:sym typeface="Cambria"/>
              </a:rPr>
              <a:t>             </a:t>
            </a:r>
            <a:r>
              <a:rPr lang="en" sz="1800" b="1" u="sng">
                <a:solidFill>
                  <a:schemeClr val="hlink"/>
                </a:solidFill>
                <a:latin typeface="Cambria"/>
                <a:ea typeface="Cambria"/>
                <a:cs typeface="Cambria"/>
                <a:sym typeface="Cambria"/>
                <a:hlinkClick r:id="rId3"/>
              </a:rPr>
              <a:t>bowdenm@esdallas.org</a:t>
            </a:r>
          </a:p>
          <a:p>
            <a:pPr lvl="0" algn="r" rtl="0">
              <a:spcBef>
                <a:spcPts val="0"/>
              </a:spcBef>
              <a:buNone/>
            </a:pPr>
            <a:r>
              <a:rPr lang="en" sz="1400" b="1">
                <a:solidFill>
                  <a:srgbClr val="0000FF"/>
                </a:solidFill>
                <a:latin typeface="Cambria"/>
                <a:ea typeface="Cambria"/>
                <a:cs typeface="Cambria"/>
                <a:sym typeface="Cambria"/>
              </a:rPr>
              <a:t>                           </a:t>
            </a:r>
            <a:r>
              <a:rPr lang="en" sz="1800" b="1">
                <a:solidFill>
                  <a:srgbClr val="0000FF"/>
                </a:solidFill>
                <a:latin typeface="Cambria"/>
                <a:ea typeface="Cambria"/>
                <a:cs typeface="Cambria"/>
                <a:sym typeface="Cambria"/>
              </a:rPr>
              <a:t> </a:t>
            </a:r>
            <a:r>
              <a:rPr lang="en" sz="1400" b="1" u="sng">
                <a:solidFill>
                  <a:schemeClr val="hlink"/>
                </a:solidFill>
                <a:latin typeface="Cambria"/>
                <a:ea typeface="Cambria"/>
                <a:cs typeface="Cambria"/>
                <a:sym typeface="Cambria"/>
                <a:hlinkClick r:id="rId4"/>
              </a:rPr>
              <a:t>bit.ly/bowdentech</a:t>
            </a:r>
          </a:p>
          <a:p>
            <a:pPr lvl="0" algn="r" rtl="0">
              <a:spcBef>
                <a:spcPts val="0"/>
              </a:spcBef>
              <a:buNone/>
            </a:pPr>
            <a:endParaRPr sz="1800" b="1">
              <a:solidFill>
                <a:srgbClr val="0000FF"/>
              </a:solidFill>
              <a:latin typeface="Cambria"/>
              <a:ea typeface="Cambria"/>
              <a:cs typeface="Cambria"/>
              <a:sym typeface="Cambria"/>
            </a:endParaRPr>
          </a:p>
          <a:p>
            <a:pPr lvl="0" algn="r" rtl="0">
              <a:spcBef>
                <a:spcPts val="0"/>
              </a:spcBef>
              <a:buNone/>
            </a:pPr>
            <a:r>
              <a:rPr lang="en" sz="1400">
                <a:solidFill>
                  <a:srgbClr val="0000FF"/>
                </a:solidFill>
                <a:latin typeface="Cambria"/>
                <a:ea typeface="Cambria"/>
                <a:cs typeface="Cambria"/>
                <a:sym typeface="Cambria"/>
              </a:rPr>
              <a:t>Computer Teacher grades Primer - 4th</a:t>
            </a:r>
          </a:p>
          <a:p>
            <a:pPr lvl="0" algn="r">
              <a:spcBef>
                <a:spcPts val="0"/>
              </a:spcBef>
              <a:buClr>
                <a:schemeClr val="dk1"/>
              </a:buClr>
              <a:buSzPct val="78571"/>
              <a:buFont typeface="Arial"/>
              <a:buNone/>
            </a:pPr>
            <a:r>
              <a:rPr lang="en" sz="1400">
                <a:solidFill>
                  <a:srgbClr val="0000FF"/>
                </a:solidFill>
                <a:latin typeface="Cambria"/>
                <a:ea typeface="Cambria"/>
                <a:cs typeface="Cambria"/>
                <a:sym typeface="Cambria"/>
              </a:rPr>
              <a:t>Teacher Tech Coach, Member of CSTA, TCEA, ISTE Champion Volunteer 2015</a:t>
            </a:r>
          </a:p>
        </p:txBody>
      </p:sp>
      <p:sp>
        <p:nvSpPr>
          <p:cNvPr id="32" name="Shape 32"/>
          <p:cNvSpPr txBox="1"/>
          <p:nvPr/>
        </p:nvSpPr>
        <p:spPr>
          <a:xfrm>
            <a:off x="386950" y="1510025"/>
            <a:ext cx="4756500" cy="3397500"/>
          </a:xfrm>
          <a:prstGeom prst="rect">
            <a:avLst/>
          </a:prstGeom>
          <a:noFill/>
          <a:ln>
            <a:noFill/>
          </a:ln>
        </p:spPr>
        <p:txBody>
          <a:bodyPr lIns="91425" tIns="91425" rIns="91425" bIns="91425" anchor="t" anchorCtr="0">
            <a:noAutofit/>
          </a:bodyPr>
          <a:lstStyle/>
          <a:p>
            <a:pPr lvl="0" rtl="0">
              <a:spcBef>
                <a:spcPts val="0"/>
              </a:spcBef>
              <a:buClr>
                <a:schemeClr val="dk1"/>
              </a:buClr>
              <a:buSzPct val="78571"/>
              <a:buFont typeface="Arial"/>
              <a:buNone/>
            </a:pPr>
            <a:r>
              <a:rPr lang="en">
                <a:solidFill>
                  <a:srgbClr val="0000FF"/>
                </a:solidFill>
                <a:latin typeface="Cambria"/>
                <a:ea typeface="Cambria"/>
                <a:cs typeface="Cambria"/>
                <a:sym typeface="Cambria"/>
              </a:rPr>
              <a:t> </a:t>
            </a:r>
            <a:r>
              <a:rPr lang="en" sz="1800" b="1">
                <a:solidFill>
                  <a:srgbClr val="0000FF"/>
                </a:solidFill>
                <a:latin typeface="Cambria"/>
                <a:ea typeface="Cambria"/>
                <a:cs typeface="Cambria"/>
                <a:sym typeface="Cambria"/>
              </a:rPr>
              <a:t>Allison Hogan - @AllisonHoganEDU</a:t>
            </a:r>
          </a:p>
          <a:p>
            <a:pPr lvl="0" rtl="0">
              <a:spcBef>
                <a:spcPts val="0"/>
              </a:spcBef>
              <a:buClr>
                <a:schemeClr val="dk1"/>
              </a:buClr>
              <a:buSzPct val="61111"/>
              <a:buFont typeface="Arial"/>
              <a:buNone/>
            </a:pPr>
            <a:r>
              <a:rPr lang="en" sz="1800" b="1" u="sng">
                <a:solidFill>
                  <a:schemeClr val="hlink"/>
                </a:solidFill>
                <a:latin typeface="Cambria"/>
                <a:ea typeface="Cambria"/>
                <a:cs typeface="Cambria"/>
                <a:sym typeface="Cambria"/>
                <a:hlinkClick r:id="rId5"/>
              </a:rPr>
              <a:t>hogana@esdallas.org</a:t>
            </a:r>
          </a:p>
          <a:p>
            <a:pPr lvl="0" rtl="0">
              <a:spcBef>
                <a:spcPts val="0"/>
              </a:spcBef>
              <a:buClr>
                <a:schemeClr val="dk1"/>
              </a:buClr>
              <a:buSzPct val="78571"/>
              <a:buFont typeface="Arial"/>
              <a:buNone/>
            </a:pPr>
            <a:r>
              <a:rPr lang="en">
                <a:solidFill>
                  <a:srgbClr val="0000FF"/>
                </a:solidFill>
                <a:latin typeface="Cambria"/>
                <a:ea typeface="Cambria"/>
                <a:cs typeface="Cambria"/>
                <a:sym typeface="Cambria"/>
                <a:hlinkClick r:id="rId6"/>
              </a:rPr>
              <a:t>primerattheepiscopalschoolofdallas.com/blog.html</a:t>
            </a:r>
          </a:p>
          <a:p>
            <a:pPr rtl="0">
              <a:spcBef>
                <a:spcPts val="0"/>
              </a:spcBef>
              <a:buNone/>
            </a:pPr>
            <a:endParaRPr>
              <a:solidFill>
                <a:srgbClr val="0000FF"/>
              </a:solidFill>
            </a:endParaRPr>
          </a:p>
          <a:p>
            <a:pPr rtl="0">
              <a:spcBef>
                <a:spcPts val="0"/>
              </a:spcBef>
              <a:buNone/>
            </a:pPr>
            <a:endParaRPr>
              <a:solidFill>
                <a:srgbClr val="0000FF"/>
              </a:solidFill>
            </a:endParaRPr>
          </a:p>
          <a:p>
            <a:pPr rtl="0">
              <a:spcBef>
                <a:spcPts val="0"/>
              </a:spcBef>
              <a:buNone/>
            </a:pPr>
            <a:r>
              <a:rPr lang="en">
                <a:solidFill>
                  <a:srgbClr val="0000FF"/>
                </a:solidFill>
                <a:latin typeface="Cambria"/>
                <a:ea typeface="Cambria"/>
                <a:cs typeface="Cambria"/>
                <a:sym typeface="Cambria"/>
              </a:rPr>
              <a:t>Primer Teacher, Co-Founder of EdCamp Duval, ASCD Emerging Leader 2014 and NAIS Teacher of the Future 2014</a:t>
            </a:r>
          </a:p>
          <a:p>
            <a:pPr algn="ctr">
              <a:spcBef>
                <a:spcPts val="0"/>
              </a:spcBef>
              <a:buNone/>
            </a:pPr>
            <a:endParaRPr>
              <a:solidFill>
                <a:srgbClr val="0000FF"/>
              </a:solidFill>
            </a:endParaRPr>
          </a:p>
        </p:txBody>
      </p:sp>
      <p:sp>
        <p:nvSpPr>
          <p:cNvPr id="33" name="Shape 33"/>
          <p:cNvSpPr txBox="1"/>
          <p:nvPr/>
        </p:nvSpPr>
        <p:spPr>
          <a:xfrm>
            <a:off x="1045275" y="915450"/>
            <a:ext cx="7760099" cy="452999"/>
          </a:xfrm>
          <a:prstGeom prst="rect">
            <a:avLst/>
          </a:prstGeom>
          <a:noFill/>
          <a:ln>
            <a:noFill/>
          </a:ln>
        </p:spPr>
        <p:txBody>
          <a:bodyPr lIns="91425" tIns="91425" rIns="91425" bIns="91425" anchor="t" anchorCtr="0">
            <a:noAutofit/>
          </a:bodyPr>
          <a:lstStyle/>
          <a:p>
            <a:pPr algn="ctr">
              <a:spcBef>
                <a:spcPts val="0"/>
              </a:spcBef>
              <a:buNone/>
            </a:pPr>
            <a:r>
              <a:rPr lang="en" b="1">
                <a:solidFill>
                  <a:srgbClr val="0000FF"/>
                </a:solidFill>
              </a:rPr>
              <a:t>All resources for this session can be found here: http://bit.ly/read-code-stream</a:t>
            </a:r>
          </a:p>
        </p:txBody>
      </p:sp>
      <p:pic>
        <p:nvPicPr>
          <p:cNvPr id="34" name="Shape 34"/>
          <p:cNvPicPr preferRelativeResize="0"/>
          <p:nvPr/>
        </p:nvPicPr>
        <p:blipFill rotWithShape="1">
          <a:blip r:embed="rId7">
            <a:alphaModFix amt="30000"/>
          </a:blip>
          <a:srcRect t="21476"/>
          <a:stretch/>
        </p:blipFill>
        <p:spPr>
          <a:xfrm>
            <a:off x="0" y="-19450"/>
            <a:ext cx="9144000" cy="5143500"/>
          </a:xfrm>
          <a:prstGeom prst="rect">
            <a:avLst/>
          </a:prstGeom>
          <a:noFill/>
          <a:ln>
            <a:noFill/>
          </a:ln>
        </p:spPr>
      </p:pic>
      <p:pic>
        <p:nvPicPr>
          <p:cNvPr id="35" name="Shape 35"/>
          <p:cNvPicPr preferRelativeResize="0"/>
          <p:nvPr/>
        </p:nvPicPr>
        <p:blipFill>
          <a:blip r:embed="rId8">
            <a:alphaModFix/>
          </a:blip>
          <a:stretch>
            <a:fillRect/>
          </a:stretch>
        </p:blipFill>
        <p:spPr>
          <a:xfrm rot="-5400000">
            <a:off x="6083475" y="3556175"/>
            <a:ext cx="1611774" cy="1396474"/>
          </a:xfrm>
          <a:prstGeom prst="rect">
            <a:avLst/>
          </a:prstGeom>
          <a:noFill/>
          <a:ln>
            <a:noFill/>
          </a:ln>
        </p:spPr>
      </p:pic>
      <p:pic>
        <p:nvPicPr>
          <p:cNvPr id="36" name="Shape 36"/>
          <p:cNvPicPr preferRelativeResize="0"/>
          <p:nvPr/>
        </p:nvPicPr>
        <p:blipFill>
          <a:blip r:embed="rId9">
            <a:alphaModFix/>
          </a:blip>
          <a:stretch>
            <a:fillRect/>
          </a:stretch>
        </p:blipFill>
        <p:spPr>
          <a:xfrm>
            <a:off x="1450050" y="3363950"/>
            <a:ext cx="1396475" cy="1780924"/>
          </a:xfrm>
          <a:prstGeom prst="rect">
            <a:avLst/>
          </a:prstGeom>
          <a:noFill/>
          <a:ln>
            <a:noFill/>
          </a:ln>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2621"/>
            <a:ext cx="8229600" cy="857400"/>
          </a:xfrm>
          <a:prstGeom prst="rect">
            <a:avLst/>
          </a:prstGeom>
        </p:spPr>
        <p:txBody>
          <a:bodyPr lIns="91425" tIns="91425" rIns="91425" bIns="91425" anchor="b" anchorCtr="0">
            <a:noAutofit/>
          </a:bodyPr>
          <a:lstStyle/>
          <a:p>
            <a:pPr lvl="0" algn="ctr" rtl="0">
              <a:spcBef>
                <a:spcPts val="0"/>
              </a:spcBef>
              <a:buNone/>
            </a:pPr>
            <a:r>
              <a:rPr lang="en"/>
              <a:t>The process compared</a:t>
            </a:r>
          </a:p>
        </p:txBody>
      </p:sp>
      <p:pic>
        <p:nvPicPr>
          <p:cNvPr id="115" name="Shape 115"/>
          <p:cNvPicPr preferRelativeResize="0"/>
          <p:nvPr/>
        </p:nvPicPr>
        <p:blipFill>
          <a:blip r:embed="rId4">
            <a:alphaModFix/>
          </a:blip>
          <a:stretch>
            <a:fillRect/>
          </a:stretch>
        </p:blipFill>
        <p:spPr>
          <a:xfrm>
            <a:off x="0" y="-22625"/>
            <a:ext cx="3921676" cy="2941257"/>
          </a:xfrm>
          <a:prstGeom prst="rect">
            <a:avLst/>
          </a:prstGeom>
          <a:noFill/>
          <a:ln>
            <a:noFill/>
          </a:ln>
        </p:spPr>
      </p:pic>
      <p:pic>
        <p:nvPicPr>
          <p:cNvPr id="116" name="Shape 116"/>
          <p:cNvPicPr preferRelativeResize="0"/>
          <p:nvPr/>
        </p:nvPicPr>
        <p:blipFill>
          <a:blip r:embed="rId5">
            <a:alphaModFix/>
          </a:blip>
          <a:stretch>
            <a:fillRect/>
          </a:stretch>
        </p:blipFill>
        <p:spPr>
          <a:xfrm>
            <a:off x="-453250" y="1046724"/>
            <a:ext cx="3921673" cy="2941249"/>
          </a:xfrm>
          <a:prstGeom prst="rect">
            <a:avLst/>
          </a:prstGeom>
          <a:noFill/>
          <a:ln>
            <a:noFill/>
          </a:ln>
        </p:spPr>
      </p:pic>
      <p:pic>
        <p:nvPicPr>
          <p:cNvPr id="117" name="Shape 117"/>
          <p:cNvPicPr preferRelativeResize="0"/>
          <p:nvPr/>
        </p:nvPicPr>
        <p:blipFill>
          <a:blip r:embed="rId6">
            <a:alphaModFix/>
          </a:blip>
          <a:stretch>
            <a:fillRect/>
          </a:stretch>
        </p:blipFill>
        <p:spPr>
          <a:xfrm>
            <a:off x="517725" y="2062600"/>
            <a:ext cx="4088425" cy="3066325"/>
          </a:xfrm>
          <a:prstGeom prst="rect">
            <a:avLst/>
          </a:prstGeom>
          <a:noFill/>
          <a:ln>
            <a:noFill/>
          </a:ln>
        </p:spPr>
      </p:pic>
      <p:pic>
        <p:nvPicPr>
          <p:cNvPr id="118" name="Shape 118"/>
          <p:cNvPicPr preferRelativeResize="0"/>
          <p:nvPr/>
        </p:nvPicPr>
        <p:blipFill>
          <a:blip r:embed="rId7">
            <a:alphaModFix/>
          </a:blip>
          <a:stretch>
            <a:fillRect/>
          </a:stretch>
        </p:blipFill>
        <p:spPr>
          <a:xfrm>
            <a:off x="-300850" y="2891767"/>
            <a:ext cx="3921676" cy="2941232"/>
          </a:xfrm>
          <a:prstGeom prst="rect">
            <a:avLst/>
          </a:prstGeom>
          <a:noFill/>
          <a:ln>
            <a:noFill/>
          </a:ln>
        </p:spPr>
      </p:pic>
      <p:pic>
        <p:nvPicPr>
          <p:cNvPr id="119" name="Shape 119"/>
          <p:cNvPicPr preferRelativeResize="0"/>
          <p:nvPr/>
        </p:nvPicPr>
        <p:blipFill>
          <a:blip r:embed="rId4">
            <a:alphaModFix/>
          </a:blip>
          <a:stretch>
            <a:fillRect/>
          </a:stretch>
        </p:blipFill>
        <p:spPr>
          <a:xfrm>
            <a:off x="5638800" y="-22625"/>
            <a:ext cx="3921676" cy="2941257"/>
          </a:xfrm>
          <a:prstGeom prst="rect">
            <a:avLst/>
          </a:prstGeom>
          <a:noFill/>
          <a:ln>
            <a:noFill/>
          </a:ln>
        </p:spPr>
      </p:pic>
      <p:pic>
        <p:nvPicPr>
          <p:cNvPr id="120" name="Shape 120"/>
          <p:cNvPicPr preferRelativeResize="0"/>
          <p:nvPr/>
        </p:nvPicPr>
        <p:blipFill>
          <a:blip r:embed="rId5">
            <a:alphaModFix/>
          </a:blip>
          <a:stretch>
            <a:fillRect/>
          </a:stretch>
        </p:blipFill>
        <p:spPr>
          <a:xfrm>
            <a:off x="5185550" y="1046724"/>
            <a:ext cx="3921673" cy="2941249"/>
          </a:xfrm>
          <a:prstGeom prst="rect">
            <a:avLst/>
          </a:prstGeom>
          <a:noFill/>
          <a:ln>
            <a:noFill/>
          </a:ln>
        </p:spPr>
      </p:pic>
      <p:pic>
        <p:nvPicPr>
          <p:cNvPr id="121" name="Shape 121"/>
          <p:cNvPicPr preferRelativeResize="0"/>
          <p:nvPr/>
        </p:nvPicPr>
        <p:blipFill>
          <a:blip r:embed="rId6">
            <a:alphaModFix/>
          </a:blip>
          <a:stretch>
            <a:fillRect/>
          </a:stretch>
        </p:blipFill>
        <p:spPr>
          <a:xfrm>
            <a:off x="6156525" y="2062600"/>
            <a:ext cx="4088425" cy="3066325"/>
          </a:xfrm>
          <a:prstGeom prst="rect">
            <a:avLst/>
          </a:prstGeom>
          <a:noFill/>
          <a:ln>
            <a:noFill/>
          </a:ln>
        </p:spPr>
      </p:pic>
      <p:pic>
        <p:nvPicPr>
          <p:cNvPr id="122" name="Shape 122"/>
          <p:cNvPicPr preferRelativeResize="0"/>
          <p:nvPr/>
        </p:nvPicPr>
        <p:blipFill>
          <a:blip r:embed="rId7">
            <a:alphaModFix/>
          </a:blip>
          <a:stretch>
            <a:fillRect/>
          </a:stretch>
        </p:blipFill>
        <p:spPr>
          <a:xfrm>
            <a:off x="5337950" y="2891767"/>
            <a:ext cx="3921676" cy="2941232"/>
          </a:xfrm>
          <a:prstGeom prst="rect">
            <a:avLst/>
          </a:prstGeom>
          <a:noFill/>
          <a:ln>
            <a:noFill/>
          </a:ln>
        </p:spPr>
      </p:pic>
      <p:sp>
        <p:nvSpPr>
          <p:cNvPr id="123" name="Shape 123"/>
          <p:cNvSpPr txBox="1"/>
          <p:nvPr/>
        </p:nvSpPr>
        <p:spPr>
          <a:xfrm>
            <a:off x="885650" y="1313600"/>
            <a:ext cx="6009299" cy="701100"/>
          </a:xfrm>
          <a:prstGeom prst="rect">
            <a:avLst/>
          </a:prstGeom>
          <a:noFill/>
          <a:ln>
            <a:noFill/>
          </a:ln>
        </p:spPr>
        <p:txBody>
          <a:bodyPr lIns="91425" tIns="91425" rIns="91425" bIns="91425" anchor="t" anchorCtr="0">
            <a:noAutofit/>
          </a:bodyPr>
          <a:lstStyle/>
          <a:p>
            <a:pPr>
              <a:spcBef>
                <a:spcPts val="0"/>
              </a:spcBef>
              <a:buNone/>
            </a:pPr>
            <a:endParaRPr/>
          </a:p>
        </p:txBody>
      </p:sp>
      <p:sp>
        <p:nvSpPr>
          <p:cNvPr id="124" name="Shape 124"/>
          <p:cNvSpPr txBox="1"/>
          <p:nvPr/>
        </p:nvSpPr>
        <p:spPr>
          <a:xfrm>
            <a:off x="934887" y="1185225"/>
            <a:ext cx="1450199" cy="250499"/>
          </a:xfrm>
          <a:prstGeom prst="rect">
            <a:avLst/>
          </a:prstGeom>
          <a:noFill/>
          <a:ln>
            <a:noFill/>
          </a:ln>
        </p:spPr>
        <p:txBody>
          <a:bodyPr lIns="91425" tIns="91425" rIns="91425" bIns="91425" anchor="t" anchorCtr="0">
            <a:noAutofit/>
          </a:bodyPr>
          <a:lstStyle/>
          <a:p>
            <a:pPr>
              <a:spcBef>
                <a:spcPts val="0"/>
              </a:spcBef>
              <a:buNone/>
            </a:pPr>
            <a:r>
              <a:rPr lang="en"/>
              <a:t>Reader/Writer</a:t>
            </a:r>
          </a:p>
        </p:txBody>
      </p:sp>
      <p:sp>
        <p:nvSpPr>
          <p:cNvPr id="125" name="Shape 125"/>
          <p:cNvSpPr txBox="1"/>
          <p:nvPr/>
        </p:nvSpPr>
        <p:spPr>
          <a:xfrm>
            <a:off x="6749025" y="1113825"/>
            <a:ext cx="1262400" cy="393299"/>
          </a:xfrm>
          <a:prstGeom prst="rect">
            <a:avLst/>
          </a:prstGeom>
          <a:noFill/>
          <a:ln>
            <a:noFill/>
          </a:ln>
        </p:spPr>
        <p:txBody>
          <a:bodyPr lIns="91425" tIns="91425" rIns="91425" bIns="91425" anchor="t" anchorCtr="0">
            <a:noAutofit/>
          </a:bodyPr>
          <a:lstStyle/>
          <a:p>
            <a:pPr>
              <a:spcBef>
                <a:spcPts val="0"/>
              </a:spcBef>
              <a:buNone/>
            </a:pPr>
            <a:r>
              <a:rPr lang="en"/>
              <a:t>Coder</a:t>
            </a:r>
          </a:p>
        </p:txBody>
      </p:sp>
      <p:sp>
        <p:nvSpPr>
          <p:cNvPr id="126" name="Shape 126"/>
          <p:cNvSpPr txBox="1"/>
          <p:nvPr/>
        </p:nvSpPr>
        <p:spPr>
          <a:xfrm>
            <a:off x="408900" y="2210087"/>
            <a:ext cx="1785600" cy="333899"/>
          </a:xfrm>
          <a:prstGeom prst="rect">
            <a:avLst/>
          </a:prstGeom>
          <a:noFill/>
          <a:ln>
            <a:noFill/>
          </a:ln>
        </p:spPr>
        <p:txBody>
          <a:bodyPr lIns="91425" tIns="91425" rIns="91425" bIns="91425" anchor="t" anchorCtr="0">
            <a:noAutofit/>
          </a:bodyPr>
          <a:lstStyle/>
          <a:p>
            <a:pPr>
              <a:spcBef>
                <a:spcPts val="0"/>
              </a:spcBef>
              <a:buNone/>
            </a:pPr>
            <a:r>
              <a:rPr lang="en"/>
              <a:t>Book / Story</a:t>
            </a:r>
          </a:p>
        </p:txBody>
      </p:sp>
      <p:sp>
        <p:nvSpPr>
          <p:cNvPr id="127" name="Shape 127"/>
          <p:cNvSpPr txBox="1"/>
          <p:nvPr/>
        </p:nvSpPr>
        <p:spPr>
          <a:xfrm>
            <a:off x="6122037" y="2223737"/>
            <a:ext cx="2353500" cy="458999"/>
          </a:xfrm>
          <a:prstGeom prst="rect">
            <a:avLst/>
          </a:prstGeom>
          <a:noFill/>
          <a:ln>
            <a:noFill/>
          </a:ln>
        </p:spPr>
        <p:txBody>
          <a:bodyPr lIns="91425" tIns="91425" rIns="91425" bIns="91425" anchor="t" anchorCtr="0">
            <a:noAutofit/>
          </a:bodyPr>
          <a:lstStyle/>
          <a:p>
            <a:pPr>
              <a:spcBef>
                <a:spcPts val="0"/>
              </a:spcBef>
              <a:buNone/>
            </a:pPr>
            <a:r>
              <a:rPr lang="en"/>
              <a:t>Application</a:t>
            </a:r>
          </a:p>
        </p:txBody>
      </p:sp>
      <p:sp>
        <p:nvSpPr>
          <p:cNvPr id="128" name="Shape 128"/>
          <p:cNvSpPr txBox="1"/>
          <p:nvPr/>
        </p:nvSpPr>
        <p:spPr>
          <a:xfrm>
            <a:off x="6894950" y="3275000"/>
            <a:ext cx="2190900" cy="458999"/>
          </a:xfrm>
          <a:prstGeom prst="rect">
            <a:avLst/>
          </a:prstGeom>
          <a:noFill/>
          <a:ln>
            <a:noFill/>
          </a:ln>
        </p:spPr>
        <p:txBody>
          <a:bodyPr lIns="91425" tIns="91425" rIns="91425" bIns="91425" anchor="t" anchorCtr="0">
            <a:noAutofit/>
          </a:bodyPr>
          <a:lstStyle/>
          <a:p>
            <a:pPr>
              <a:spcBef>
                <a:spcPts val="0"/>
              </a:spcBef>
              <a:buNone/>
            </a:pPr>
            <a:r>
              <a:rPr lang="en"/>
              <a:t>Operating System</a:t>
            </a:r>
          </a:p>
        </p:txBody>
      </p:sp>
      <p:sp>
        <p:nvSpPr>
          <p:cNvPr id="129" name="Shape 129"/>
          <p:cNvSpPr txBox="1"/>
          <p:nvPr/>
        </p:nvSpPr>
        <p:spPr>
          <a:xfrm>
            <a:off x="1268525" y="3318375"/>
            <a:ext cx="2123699" cy="393299"/>
          </a:xfrm>
          <a:prstGeom prst="rect">
            <a:avLst/>
          </a:prstGeom>
          <a:noFill/>
          <a:ln>
            <a:noFill/>
          </a:ln>
        </p:spPr>
        <p:txBody>
          <a:bodyPr lIns="91425" tIns="91425" rIns="91425" bIns="91425" anchor="t" anchorCtr="0">
            <a:noAutofit/>
          </a:bodyPr>
          <a:lstStyle/>
          <a:p>
            <a:pPr>
              <a:spcBef>
                <a:spcPts val="0"/>
              </a:spcBef>
              <a:buNone/>
            </a:pPr>
            <a:r>
              <a:rPr lang="en" sz="1300"/>
              <a:t>Language / Instrument</a:t>
            </a:r>
          </a:p>
        </p:txBody>
      </p:sp>
      <p:sp>
        <p:nvSpPr>
          <p:cNvPr id="130" name="Shape 130"/>
          <p:cNvSpPr txBox="1"/>
          <p:nvPr/>
        </p:nvSpPr>
        <p:spPr>
          <a:xfrm>
            <a:off x="537237" y="4111425"/>
            <a:ext cx="1940699" cy="333899"/>
          </a:xfrm>
          <a:prstGeom prst="rect">
            <a:avLst/>
          </a:prstGeom>
          <a:noFill/>
          <a:ln>
            <a:noFill/>
          </a:ln>
        </p:spPr>
        <p:txBody>
          <a:bodyPr lIns="91425" tIns="91425" rIns="91425" bIns="91425" anchor="t" anchorCtr="0">
            <a:noAutofit/>
          </a:bodyPr>
          <a:lstStyle/>
          <a:p>
            <a:pPr>
              <a:spcBef>
                <a:spcPts val="0"/>
              </a:spcBef>
              <a:buNone/>
            </a:pPr>
            <a:r>
              <a:rPr lang="en"/>
              <a:t>Book / Journal</a:t>
            </a:r>
          </a:p>
        </p:txBody>
      </p:sp>
      <p:sp>
        <p:nvSpPr>
          <p:cNvPr id="131" name="Shape 131"/>
          <p:cNvSpPr txBox="1"/>
          <p:nvPr/>
        </p:nvSpPr>
        <p:spPr>
          <a:xfrm>
            <a:off x="4109475" y="990175"/>
            <a:ext cx="5498100" cy="617699"/>
          </a:xfrm>
          <a:prstGeom prst="rect">
            <a:avLst/>
          </a:prstGeom>
          <a:noFill/>
          <a:ln>
            <a:noFill/>
          </a:ln>
        </p:spPr>
        <p:txBody>
          <a:bodyPr lIns="91425" tIns="91425" rIns="91425" bIns="91425" anchor="t" anchorCtr="0">
            <a:noAutofit/>
          </a:bodyPr>
          <a:lstStyle/>
          <a:p>
            <a:pPr>
              <a:spcBef>
                <a:spcPts val="0"/>
              </a:spcBef>
              <a:buNone/>
            </a:pPr>
            <a:endParaRPr/>
          </a:p>
        </p:txBody>
      </p:sp>
      <p:sp>
        <p:nvSpPr>
          <p:cNvPr id="132" name="Shape 132"/>
          <p:cNvSpPr txBox="1"/>
          <p:nvPr/>
        </p:nvSpPr>
        <p:spPr>
          <a:xfrm>
            <a:off x="6222375" y="4088037"/>
            <a:ext cx="5936400" cy="701100"/>
          </a:xfrm>
          <a:prstGeom prst="rect">
            <a:avLst/>
          </a:prstGeom>
          <a:noFill/>
          <a:ln>
            <a:noFill/>
          </a:ln>
        </p:spPr>
        <p:txBody>
          <a:bodyPr lIns="91425" tIns="91425" rIns="91425" bIns="91425" anchor="t" anchorCtr="0">
            <a:noAutofit/>
          </a:bodyPr>
          <a:lstStyle/>
          <a:p>
            <a:pPr>
              <a:spcBef>
                <a:spcPts val="0"/>
              </a:spcBef>
              <a:buNone/>
            </a:pPr>
            <a:r>
              <a:rPr lang="en"/>
              <a:t>Hardware</a:t>
            </a:r>
          </a:p>
        </p:txBody>
      </p:sp>
      <p:pic>
        <p:nvPicPr>
          <p:cNvPr id="133" name="Shape 133"/>
          <p:cNvPicPr preferRelativeResize="0"/>
          <p:nvPr/>
        </p:nvPicPr>
        <p:blipFill>
          <a:blip r:embed="rId8">
            <a:alphaModFix/>
          </a:blip>
          <a:stretch>
            <a:fillRect/>
          </a:stretch>
        </p:blipFill>
        <p:spPr>
          <a:xfrm>
            <a:off x="3667787" y="1310237"/>
            <a:ext cx="1619250" cy="2286000"/>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The process examples...</a:t>
            </a:r>
          </a:p>
        </p:txBody>
      </p:sp>
      <p:sp>
        <p:nvSpPr>
          <p:cNvPr id="139" name="Shape 139">
            <a:hlinkClick r:id="rId4"/>
          </p:cNvPr>
          <p:cNvSpPr/>
          <p:nvPr/>
        </p:nvSpPr>
        <p:spPr>
          <a:xfrm>
            <a:off x="273050" y="1394500"/>
            <a:ext cx="3446425" cy="2584825"/>
          </a:xfrm>
          <a:prstGeom prst="rect">
            <a:avLst/>
          </a:prstGeom>
          <a:blipFill>
            <a:blip r:embed="rId5">
              <a:alphaModFix/>
            </a:blip>
            <a:stretch>
              <a:fillRect/>
            </a:stretch>
          </a:blipFill>
          <a:ln>
            <a:noFill/>
          </a:ln>
        </p:spPr>
      </p:sp>
      <p:sp>
        <p:nvSpPr>
          <p:cNvPr id="140" name="Shape 140">
            <a:hlinkClick r:id="rId6"/>
          </p:cNvPr>
          <p:cNvSpPr/>
          <p:nvPr/>
        </p:nvSpPr>
        <p:spPr>
          <a:xfrm>
            <a:off x="4630625" y="1352950"/>
            <a:ext cx="3557224" cy="2667924"/>
          </a:xfrm>
          <a:prstGeom prst="rect">
            <a:avLst/>
          </a:prstGeom>
          <a:blipFill>
            <a:blip r:embed="rId7">
              <a:alphaModFix/>
            </a:blip>
            <a:stretch>
              <a:fillRect/>
            </a:stretch>
          </a:blipFill>
          <a:ln>
            <a:noFill/>
          </a:ln>
        </p:spPr>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Success...</a:t>
            </a:r>
          </a:p>
        </p:txBody>
      </p:sp>
      <p:pic>
        <p:nvPicPr>
          <p:cNvPr id="146" name="Shape 146"/>
          <p:cNvPicPr preferRelativeResize="0"/>
          <p:nvPr/>
        </p:nvPicPr>
        <p:blipFill>
          <a:blip r:embed="rId4">
            <a:alphaModFix/>
          </a:blip>
          <a:stretch>
            <a:fillRect/>
          </a:stretch>
        </p:blipFill>
        <p:spPr>
          <a:xfrm>
            <a:off x="1905000" y="1005675"/>
            <a:ext cx="5313900" cy="3985425"/>
          </a:xfrm>
          <a:prstGeom prst="rect">
            <a:avLst/>
          </a:prstGeom>
          <a:noFill/>
          <a:ln>
            <a:noFill/>
          </a:ln>
        </p:spPr>
      </p:pic>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Surprising Twist</a:t>
            </a:r>
          </a:p>
        </p:txBody>
      </p:sp>
      <p:pic>
        <p:nvPicPr>
          <p:cNvPr id="152" name="Shape 152"/>
          <p:cNvPicPr preferRelativeResize="0"/>
          <p:nvPr/>
        </p:nvPicPr>
        <p:blipFill>
          <a:blip r:embed="rId4">
            <a:alphaModFix/>
          </a:blip>
          <a:stretch>
            <a:fillRect/>
          </a:stretch>
        </p:blipFill>
        <p:spPr>
          <a:xfrm>
            <a:off x="1345850" y="1108500"/>
            <a:ext cx="6728176" cy="3784599"/>
          </a:xfrm>
          <a:prstGeom prst="rect">
            <a:avLst/>
          </a:prstGeom>
          <a:noFill/>
          <a:ln>
            <a:noFill/>
          </a:ln>
        </p:spPr>
      </p:pic>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algn="ctr" rtl="0">
              <a:spcBef>
                <a:spcPts val="0"/>
              </a:spcBef>
              <a:buNone/>
            </a:pPr>
            <a:r>
              <a:rPr lang="en"/>
              <a:t>Computational Thinking</a:t>
            </a:r>
          </a:p>
        </p:txBody>
      </p:sp>
      <p:pic>
        <p:nvPicPr>
          <p:cNvPr id="158" name="Shape 158"/>
          <p:cNvPicPr preferRelativeResize="0"/>
          <p:nvPr/>
        </p:nvPicPr>
        <p:blipFill>
          <a:blip r:embed="rId4">
            <a:alphaModFix/>
          </a:blip>
          <a:stretch>
            <a:fillRect/>
          </a:stretch>
        </p:blipFill>
        <p:spPr>
          <a:xfrm>
            <a:off x="1888225" y="1063375"/>
            <a:ext cx="4933849" cy="3795249"/>
          </a:xfrm>
          <a:prstGeom prst="rect">
            <a:avLst/>
          </a:prstGeom>
          <a:noFill/>
          <a:ln>
            <a:noFill/>
          </a:ln>
        </p:spPr>
      </p:pic>
      <p:sp>
        <p:nvSpPr>
          <p:cNvPr id="159" name="Shape 159"/>
          <p:cNvSpPr txBox="1"/>
          <p:nvPr/>
        </p:nvSpPr>
        <p:spPr>
          <a:xfrm>
            <a:off x="1888225" y="4831275"/>
            <a:ext cx="5319600" cy="557400"/>
          </a:xfrm>
          <a:prstGeom prst="rect">
            <a:avLst/>
          </a:prstGeom>
          <a:noFill/>
          <a:ln>
            <a:noFill/>
          </a:ln>
        </p:spPr>
        <p:txBody>
          <a:bodyPr lIns="91425" tIns="91425" rIns="91425" bIns="91425" anchor="t" anchorCtr="0">
            <a:noAutofit/>
          </a:bodyPr>
          <a:lstStyle/>
          <a:p>
            <a:pPr>
              <a:spcBef>
                <a:spcPts val="0"/>
              </a:spcBef>
              <a:buNone/>
            </a:pPr>
            <a:r>
              <a:rPr lang="en" sz="800"/>
              <a:t>Source: http://www.bbc.co.uk/education/guides/zp92mp3/revision</a:t>
            </a:r>
          </a:p>
        </p:txBody>
      </p:sp>
      <p:pic>
        <p:nvPicPr>
          <p:cNvPr id="160" name="Shape 160"/>
          <p:cNvPicPr preferRelativeResize="0"/>
          <p:nvPr/>
        </p:nvPicPr>
        <p:blipFill>
          <a:blip r:embed="rId5">
            <a:alphaModFix/>
          </a:blip>
          <a:stretch>
            <a:fillRect/>
          </a:stretch>
        </p:blipFill>
        <p:spPr>
          <a:xfrm rot="-1342662">
            <a:off x="395300" y="833849"/>
            <a:ext cx="1197400" cy="1212550"/>
          </a:xfrm>
          <a:prstGeom prst="rect">
            <a:avLst/>
          </a:prstGeom>
          <a:noFill/>
          <a:ln>
            <a:noFill/>
          </a:ln>
        </p:spPr>
      </p:pic>
      <p:pic>
        <p:nvPicPr>
          <p:cNvPr id="161" name="Shape 161"/>
          <p:cNvPicPr preferRelativeResize="0"/>
          <p:nvPr/>
        </p:nvPicPr>
        <p:blipFill>
          <a:blip r:embed="rId6">
            <a:alphaModFix/>
          </a:blip>
          <a:stretch>
            <a:fillRect/>
          </a:stretch>
        </p:blipFill>
        <p:spPr>
          <a:xfrm rot="1639337">
            <a:off x="167699" y="2745550"/>
            <a:ext cx="1568850" cy="1568850"/>
          </a:xfrm>
          <a:prstGeom prst="rect">
            <a:avLst/>
          </a:prstGeom>
          <a:noFill/>
          <a:ln>
            <a:noFill/>
          </a:ln>
        </p:spPr>
      </p:pic>
      <p:pic>
        <p:nvPicPr>
          <p:cNvPr id="162" name="Shape 162"/>
          <p:cNvPicPr preferRelativeResize="0"/>
          <p:nvPr/>
        </p:nvPicPr>
        <p:blipFill>
          <a:blip r:embed="rId7">
            <a:alphaModFix/>
          </a:blip>
          <a:stretch>
            <a:fillRect/>
          </a:stretch>
        </p:blipFill>
        <p:spPr>
          <a:xfrm rot="1362423">
            <a:off x="7163374" y="2090212"/>
            <a:ext cx="1524649" cy="1505576"/>
          </a:xfrm>
          <a:prstGeom prst="rect">
            <a:avLst/>
          </a:prstGeom>
          <a:noFill/>
          <a:ln>
            <a:noFill/>
          </a:ln>
        </p:spPr>
      </p:pic>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spcBef>
                <a:spcPts val="0"/>
              </a:spcBef>
              <a:buNone/>
            </a:pPr>
            <a:r>
              <a:rPr lang="en"/>
              <a:t>Lego WeDo</a:t>
            </a:r>
          </a:p>
        </p:txBody>
      </p:sp>
      <p:pic>
        <p:nvPicPr>
          <p:cNvPr id="168" name="Shape 168"/>
          <p:cNvPicPr preferRelativeResize="0"/>
          <p:nvPr/>
        </p:nvPicPr>
        <p:blipFill>
          <a:blip r:embed="rId4">
            <a:alphaModFix/>
          </a:blip>
          <a:stretch>
            <a:fillRect/>
          </a:stretch>
        </p:blipFill>
        <p:spPr>
          <a:xfrm>
            <a:off x="208674" y="1514725"/>
            <a:ext cx="5720475" cy="3444649"/>
          </a:xfrm>
          <a:prstGeom prst="rect">
            <a:avLst/>
          </a:prstGeom>
          <a:noFill/>
          <a:ln>
            <a:noFill/>
          </a:ln>
        </p:spPr>
      </p:pic>
      <p:pic>
        <p:nvPicPr>
          <p:cNvPr id="169" name="Shape 169"/>
          <p:cNvPicPr preferRelativeResize="0"/>
          <p:nvPr/>
        </p:nvPicPr>
        <p:blipFill>
          <a:blip r:embed="rId5">
            <a:alphaModFix/>
          </a:blip>
          <a:stretch>
            <a:fillRect/>
          </a:stretch>
        </p:blipFill>
        <p:spPr>
          <a:xfrm rot="10800000">
            <a:off x="3687673" y="139851"/>
            <a:ext cx="2339676" cy="1316073"/>
          </a:xfrm>
          <a:prstGeom prst="rect">
            <a:avLst/>
          </a:prstGeom>
          <a:noFill/>
          <a:ln>
            <a:noFill/>
          </a:ln>
        </p:spPr>
      </p:pic>
      <p:sp>
        <p:nvSpPr>
          <p:cNvPr id="170" name="Shape 170">
            <a:hlinkClick r:id="rId6"/>
          </p:cNvPr>
          <p:cNvSpPr/>
          <p:nvPr/>
        </p:nvSpPr>
        <p:spPr>
          <a:xfrm>
            <a:off x="6312425" y="587999"/>
            <a:ext cx="2501499" cy="1876152"/>
          </a:xfrm>
          <a:prstGeom prst="rect">
            <a:avLst/>
          </a:prstGeom>
          <a:blipFill>
            <a:blip r:embed="rId7">
              <a:alphaModFix/>
            </a:blip>
            <a:stretch>
              <a:fillRect/>
            </a:stretch>
          </a:blipFill>
          <a:ln>
            <a:noFill/>
          </a:ln>
        </p:spPr>
      </p:sp>
      <p:sp>
        <p:nvSpPr>
          <p:cNvPr id="171" name="Shape 171">
            <a:hlinkClick r:id="rId8"/>
          </p:cNvPr>
          <p:cNvSpPr/>
          <p:nvPr/>
        </p:nvSpPr>
        <p:spPr>
          <a:xfrm>
            <a:off x="6419925" y="2839775"/>
            <a:ext cx="2501499" cy="1876124"/>
          </a:xfrm>
          <a:prstGeom prst="rect">
            <a:avLst/>
          </a:prstGeom>
          <a:blipFill>
            <a:blip r:embed="rId9">
              <a:alphaModFix/>
            </a:blip>
            <a:stretch>
              <a:fillRect/>
            </a:stretch>
          </a:blipFill>
          <a:ln>
            <a:noFill/>
          </a:ln>
        </p:spPr>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457200" y="342753"/>
            <a:ext cx="8229600" cy="857400"/>
          </a:xfrm>
          <a:prstGeom prst="rect">
            <a:avLst/>
          </a:prstGeom>
        </p:spPr>
        <p:txBody>
          <a:bodyPr lIns="91425" tIns="91425" rIns="91425" bIns="91425" anchor="b" anchorCtr="0">
            <a:noAutofit/>
          </a:bodyPr>
          <a:lstStyle/>
          <a:p>
            <a:pPr lvl="0" rtl="0">
              <a:spcBef>
                <a:spcPts val="0"/>
              </a:spcBef>
              <a:buNone/>
            </a:pPr>
            <a:r>
              <a:rPr lang="en" i="1"/>
              <a:t>The Fantastic Flying Books of Mr. Morris Lessmore</a:t>
            </a:r>
            <a:r>
              <a:rPr lang="en"/>
              <a:t> by William Joyce</a:t>
            </a:r>
          </a:p>
        </p:txBody>
      </p:sp>
      <p:sp>
        <p:nvSpPr>
          <p:cNvPr id="177" name="Shape 177">
            <a:hlinkClick r:id="rId4"/>
          </p:cNvPr>
          <p:cNvSpPr/>
          <p:nvPr/>
        </p:nvSpPr>
        <p:spPr>
          <a:xfrm>
            <a:off x="2035575" y="1410200"/>
            <a:ext cx="4572000" cy="3429000"/>
          </a:xfrm>
          <a:prstGeom prst="rect">
            <a:avLst/>
          </a:prstGeom>
          <a:blipFill>
            <a:blip r:embed="rId5">
              <a:alphaModFix/>
            </a:blip>
            <a:stretch>
              <a:fillRect/>
            </a:stretch>
          </a:blipFill>
          <a:ln>
            <a:noFill/>
          </a:ln>
        </p:spPr>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sz="2400"/>
              <a:t>The Numberlys: It’s an adventure! A mystery! A game! And a story!</a:t>
            </a:r>
          </a:p>
        </p:txBody>
      </p:sp>
      <p:sp>
        <p:nvSpPr>
          <p:cNvPr id="183" name="Shape 183">
            <a:hlinkClick r:id="rId4"/>
          </p:cNvPr>
          <p:cNvSpPr/>
          <p:nvPr/>
        </p:nvSpPr>
        <p:spPr>
          <a:xfrm>
            <a:off x="5273075" y="1299175"/>
            <a:ext cx="3413725" cy="2560300"/>
          </a:xfrm>
          <a:prstGeom prst="rect">
            <a:avLst/>
          </a:prstGeom>
          <a:blipFill>
            <a:blip r:embed="rId5">
              <a:alphaModFix/>
            </a:blip>
            <a:stretch>
              <a:fillRect/>
            </a:stretch>
          </a:blipFill>
          <a:ln>
            <a:noFill/>
          </a:ln>
        </p:spPr>
      </p:sp>
      <p:sp>
        <p:nvSpPr>
          <p:cNvPr id="184" name="Shape 184">
            <a:hlinkClick r:id="rId6"/>
          </p:cNvPr>
          <p:cNvSpPr/>
          <p:nvPr/>
        </p:nvSpPr>
        <p:spPr>
          <a:xfrm>
            <a:off x="334175" y="1299175"/>
            <a:ext cx="4572000" cy="3429000"/>
          </a:xfrm>
          <a:prstGeom prst="rect">
            <a:avLst/>
          </a:prstGeom>
          <a:blipFill>
            <a:blip r:embed="rId7">
              <a:alphaModFix/>
            </a:blip>
            <a:stretch>
              <a:fillRect/>
            </a:stretch>
          </a:blipFill>
          <a:ln>
            <a:noFill/>
          </a:ln>
        </p:spPr>
      </p:sp>
      <p:sp>
        <p:nvSpPr>
          <p:cNvPr id="185" name="Shape 185"/>
          <p:cNvSpPr txBox="1"/>
          <p:nvPr/>
        </p:nvSpPr>
        <p:spPr>
          <a:xfrm>
            <a:off x="5204875" y="4033775"/>
            <a:ext cx="3535500" cy="857400"/>
          </a:xfrm>
          <a:prstGeom prst="rect">
            <a:avLst/>
          </a:prstGeom>
          <a:noFill/>
          <a:ln>
            <a:noFill/>
          </a:ln>
        </p:spPr>
        <p:txBody>
          <a:bodyPr lIns="91425" tIns="91425" rIns="91425" bIns="91425" anchor="t" anchorCtr="0">
            <a:noAutofit/>
          </a:bodyPr>
          <a:lstStyle/>
          <a:p>
            <a:pPr>
              <a:spcBef>
                <a:spcPts val="0"/>
              </a:spcBef>
              <a:buNone/>
            </a:pPr>
            <a:r>
              <a:rPr lang="en" u="sng">
                <a:solidFill>
                  <a:schemeClr val="hlink"/>
                </a:solidFill>
                <a:hlinkClick r:id="rId8"/>
              </a:rPr>
              <a:t>From Counting to Writing article</a:t>
            </a: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lvl="0" rtl="0">
              <a:spcBef>
                <a:spcPts val="0"/>
              </a:spcBef>
              <a:buNone/>
            </a:pPr>
            <a:r>
              <a:rPr lang="en"/>
              <a:t>Resources to explore</a:t>
            </a:r>
          </a:p>
        </p:txBody>
      </p:sp>
      <p:pic>
        <p:nvPicPr>
          <p:cNvPr id="191" name="Shape 191"/>
          <p:cNvPicPr preferRelativeResize="0"/>
          <p:nvPr/>
        </p:nvPicPr>
        <p:blipFill>
          <a:blip r:embed="rId4">
            <a:alphaModFix/>
          </a:blip>
          <a:stretch>
            <a:fillRect/>
          </a:stretch>
        </p:blipFill>
        <p:spPr>
          <a:xfrm>
            <a:off x="1977650" y="1063375"/>
            <a:ext cx="5440169" cy="4080126"/>
          </a:xfrm>
          <a:prstGeom prst="rect">
            <a:avLst/>
          </a:prstGeom>
          <a:noFill/>
          <a:ln>
            <a:noFill/>
          </a:ln>
        </p:spPr>
      </p:pic>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spcBef>
                <a:spcPts val="0"/>
              </a:spcBef>
              <a:buNone/>
            </a:pPr>
            <a:r>
              <a:rPr lang="en"/>
              <a:t>STEM - STEAM - STREAM</a:t>
            </a:r>
          </a:p>
        </p:txBody>
      </p:sp>
      <p:sp>
        <p:nvSpPr>
          <p:cNvPr id="42" name="Shape 42"/>
          <p:cNvSpPr txBox="1">
            <a:spLocks noGrp="1"/>
          </p:cNvSpPr>
          <p:nvPr>
            <p:ph type="body" idx="1"/>
          </p:nvPr>
        </p:nvSpPr>
        <p:spPr>
          <a:xfrm>
            <a:off x="750500" y="990650"/>
            <a:ext cx="8229600" cy="3725699"/>
          </a:xfrm>
          <a:prstGeom prst="rect">
            <a:avLst/>
          </a:prstGeom>
        </p:spPr>
        <p:txBody>
          <a:bodyPr lIns="91425" tIns="91425" rIns="91425" bIns="91425" anchor="t" anchorCtr="0">
            <a:noAutofit/>
          </a:bodyPr>
          <a:lstStyle/>
          <a:p>
            <a:pPr marL="457200" lvl="0" indent="-457200" rtl="0">
              <a:spcBef>
                <a:spcPts val="0"/>
              </a:spcBef>
              <a:buClr>
                <a:schemeClr val="dk1"/>
              </a:buClr>
              <a:buSzPct val="100000"/>
              <a:buFont typeface="Arial"/>
              <a:buChar char="●"/>
            </a:pPr>
            <a:r>
              <a:rPr lang="en" sz="3600"/>
              <a:t>2006: Science, Technology, Engineering and Math</a:t>
            </a:r>
          </a:p>
          <a:p>
            <a:pPr lvl="0" rtl="0">
              <a:spcBef>
                <a:spcPts val="0"/>
              </a:spcBef>
              <a:buNone/>
            </a:pPr>
            <a:endParaRPr sz="1200"/>
          </a:p>
          <a:p>
            <a:pPr marL="457200" lvl="0" indent="-457200" rtl="0">
              <a:spcBef>
                <a:spcPts val="0"/>
              </a:spcBef>
              <a:buClr>
                <a:schemeClr val="dk1"/>
              </a:buClr>
              <a:buSzPct val="100000"/>
              <a:buFont typeface="Arial"/>
              <a:buChar char="●"/>
            </a:pPr>
            <a:r>
              <a:rPr lang="en" sz="3600"/>
              <a:t>2010: Science, Technology, Engineering, Arts and Math</a:t>
            </a:r>
          </a:p>
          <a:p>
            <a:pPr lvl="0" rtl="0">
              <a:spcBef>
                <a:spcPts val="0"/>
              </a:spcBef>
              <a:buNone/>
            </a:pPr>
            <a:endParaRPr sz="1200"/>
          </a:p>
          <a:p>
            <a:pPr marL="457200" lvl="0" indent="-457200">
              <a:spcBef>
                <a:spcPts val="0"/>
              </a:spcBef>
              <a:buClr>
                <a:schemeClr val="dk1"/>
              </a:buClr>
              <a:buSzPct val="100000"/>
              <a:buFont typeface="Arial"/>
              <a:buChar char="●"/>
            </a:pPr>
            <a:r>
              <a:rPr lang="en" sz="3600"/>
              <a:t>2014: Science, Technology, Reading, wRiting, Engineering, Arts and Math</a:t>
            </a: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358378"/>
            <a:ext cx="8229600" cy="857400"/>
          </a:xfrm>
          <a:prstGeom prst="rect">
            <a:avLst/>
          </a:prstGeom>
        </p:spPr>
        <p:txBody>
          <a:bodyPr lIns="91425" tIns="91425" rIns="91425" bIns="91425" anchor="b" anchorCtr="0">
            <a:noAutofit/>
          </a:bodyPr>
          <a:lstStyle/>
          <a:p>
            <a:pPr lvl="0" rtl="0">
              <a:spcBef>
                <a:spcPts val="0"/>
              </a:spcBef>
              <a:buNone/>
            </a:pPr>
            <a:r>
              <a:rPr lang="en" sz="3000"/>
              <a:t>Elementary principal in Pittsburgh, PA     Rob Furman </a:t>
            </a:r>
            <a:r>
              <a:rPr lang="en" sz="3000" u="sng">
                <a:solidFill>
                  <a:schemeClr val="hlink"/>
                </a:solidFill>
                <a:hlinkClick r:id="rId4"/>
              </a:rPr>
              <a:t>@drfurman</a:t>
            </a:r>
            <a:r>
              <a:rPr lang="en" sz="3000"/>
              <a:t> </a:t>
            </a:r>
          </a:p>
        </p:txBody>
      </p:sp>
      <p:sp>
        <p:nvSpPr>
          <p:cNvPr id="48" name="Shape 48"/>
          <p:cNvSpPr txBox="1">
            <a:spLocks noGrp="1"/>
          </p:cNvSpPr>
          <p:nvPr>
            <p:ph type="body" idx="1"/>
          </p:nvPr>
        </p:nvSpPr>
        <p:spPr>
          <a:xfrm>
            <a:off x="457200" y="1063375"/>
            <a:ext cx="8229600" cy="3725699"/>
          </a:xfrm>
          <a:prstGeom prst="rect">
            <a:avLst/>
          </a:prstGeom>
        </p:spPr>
        <p:txBody>
          <a:bodyPr lIns="91425" tIns="91425" rIns="91425" bIns="91425" anchor="t" anchorCtr="0">
            <a:noAutofit/>
          </a:bodyPr>
          <a:lstStyle/>
          <a:p>
            <a:pPr lvl="0" algn="r" rtl="0">
              <a:spcBef>
                <a:spcPts val="0"/>
              </a:spcBef>
              <a:buNone/>
            </a:pPr>
            <a:r>
              <a:rPr lang="en" b="1" i="1">
                <a:latin typeface="Times New Roman"/>
                <a:ea typeface="Times New Roman"/>
                <a:cs typeface="Times New Roman"/>
                <a:sym typeface="Times New Roman"/>
              </a:rPr>
              <a:t>“Reading must be in the forefront of every educator’s mind. No matter what subject you teach, </a:t>
            </a:r>
            <a:r>
              <a:rPr lang="en" b="1" i="1" u="sng">
                <a:solidFill>
                  <a:srgbClr val="A61C00"/>
                </a:solidFill>
                <a:latin typeface="Times New Roman"/>
                <a:ea typeface="Times New Roman"/>
                <a:cs typeface="Times New Roman"/>
                <a:sym typeface="Times New Roman"/>
              </a:rPr>
              <a:t>you are a teacher of reading</a:t>
            </a:r>
            <a:r>
              <a:rPr lang="en" b="1" i="1">
                <a:latin typeface="Times New Roman"/>
                <a:ea typeface="Times New Roman"/>
                <a:cs typeface="Times New Roman"/>
                <a:sym typeface="Times New Roman"/>
              </a:rPr>
              <a:t>. No matter what emphasis your school or the country puts on STEM or STEAM, you, as an educator, must see the critical importance of putting the skills of reading and writing first. It is our fundamental means of communication.”</a:t>
            </a:r>
            <a:r>
              <a:rPr lang="en" b="1">
                <a:latin typeface="Times New Roman"/>
                <a:ea typeface="Times New Roman"/>
                <a:cs typeface="Times New Roman"/>
                <a:sym typeface="Times New Roman"/>
              </a:rPr>
              <a:t>                                     </a:t>
            </a:r>
            <a:r>
              <a:rPr lang="en" sz="800" b="1">
                <a:latin typeface="Times New Roman"/>
                <a:ea typeface="Times New Roman"/>
                <a:cs typeface="Times New Roman"/>
                <a:sym typeface="Times New Roman"/>
              </a:rPr>
              <a:t>Source: </a:t>
            </a:r>
            <a:r>
              <a:rPr lang="en" sz="900" u="sng">
                <a:solidFill>
                  <a:srgbClr val="333333"/>
                </a:solidFill>
                <a:hlinkClick r:id="rId5"/>
              </a:rPr>
              <a:t>http://techblog.evan-moor.com/2014/08/22/from-stem-to-steam-to-stream-forget-the-acronyms-and-teach-it-all/</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52"/>
        <p:cNvGrpSpPr/>
        <p:nvPr/>
      </p:nvGrpSpPr>
      <p:grpSpPr>
        <a:xfrm>
          <a:off x="0" y="0"/>
          <a:ext cx="0" cy="0"/>
          <a:chOff x="0" y="0"/>
          <a:chExt cx="0" cy="0"/>
        </a:xfrm>
      </p:grpSpPr>
      <p:pic>
        <p:nvPicPr>
          <p:cNvPr id="53" name="Shape 53"/>
          <p:cNvPicPr preferRelativeResize="0"/>
          <p:nvPr/>
        </p:nvPicPr>
        <p:blipFill>
          <a:blip r:embed="rId4">
            <a:alphaModFix amt="38000"/>
          </a:blip>
          <a:stretch>
            <a:fillRect/>
          </a:stretch>
        </p:blipFill>
        <p:spPr>
          <a:xfrm>
            <a:off x="0" y="0"/>
            <a:ext cx="9144000" cy="5143500"/>
          </a:xfrm>
          <a:prstGeom prst="rect">
            <a:avLst/>
          </a:prstGeom>
          <a:noFill/>
          <a:ln>
            <a:noFill/>
          </a:ln>
        </p:spPr>
      </p:pic>
      <p:pic>
        <p:nvPicPr>
          <p:cNvPr id="54" name="Shape 54"/>
          <p:cNvPicPr preferRelativeResize="0"/>
          <p:nvPr/>
        </p:nvPicPr>
        <p:blipFill>
          <a:blip r:embed="rId5">
            <a:alphaModFix/>
          </a:blip>
          <a:stretch>
            <a:fillRect/>
          </a:stretch>
        </p:blipFill>
        <p:spPr>
          <a:xfrm rot="-1401939">
            <a:off x="419650" y="450924"/>
            <a:ext cx="1580124" cy="1580124"/>
          </a:xfrm>
          <a:prstGeom prst="rect">
            <a:avLst/>
          </a:prstGeom>
          <a:noFill/>
          <a:ln>
            <a:noFill/>
          </a:ln>
        </p:spPr>
      </p:pic>
      <p:pic>
        <p:nvPicPr>
          <p:cNvPr id="55" name="Shape 55"/>
          <p:cNvPicPr preferRelativeResize="0"/>
          <p:nvPr/>
        </p:nvPicPr>
        <p:blipFill>
          <a:blip r:embed="rId5">
            <a:alphaModFix/>
          </a:blip>
          <a:stretch>
            <a:fillRect/>
          </a:stretch>
        </p:blipFill>
        <p:spPr>
          <a:xfrm rot="1471372">
            <a:off x="6857374" y="284325"/>
            <a:ext cx="1490574" cy="1490574"/>
          </a:xfrm>
          <a:prstGeom prst="rect">
            <a:avLst/>
          </a:prstGeom>
          <a:noFill/>
          <a:ln>
            <a:noFill/>
          </a:ln>
        </p:spPr>
      </p:pic>
      <p:pic>
        <p:nvPicPr>
          <p:cNvPr id="56" name="Shape 56"/>
          <p:cNvPicPr preferRelativeResize="0"/>
          <p:nvPr/>
        </p:nvPicPr>
        <p:blipFill>
          <a:blip r:embed="rId5">
            <a:alphaModFix/>
          </a:blip>
          <a:stretch>
            <a:fillRect/>
          </a:stretch>
        </p:blipFill>
        <p:spPr>
          <a:xfrm rot="-1401918">
            <a:off x="1585112" y="2015061"/>
            <a:ext cx="1374075" cy="1374058"/>
          </a:xfrm>
          <a:prstGeom prst="rect">
            <a:avLst/>
          </a:prstGeom>
          <a:noFill/>
          <a:ln>
            <a:noFill/>
          </a:ln>
        </p:spPr>
      </p:pic>
      <p:pic>
        <p:nvPicPr>
          <p:cNvPr id="57" name="Shape 57"/>
          <p:cNvPicPr preferRelativeResize="0"/>
          <p:nvPr/>
        </p:nvPicPr>
        <p:blipFill>
          <a:blip r:embed="rId5">
            <a:alphaModFix/>
          </a:blip>
          <a:stretch>
            <a:fillRect/>
          </a:stretch>
        </p:blipFill>
        <p:spPr>
          <a:xfrm rot="-1401939">
            <a:off x="3196700" y="2599399"/>
            <a:ext cx="1580124" cy="1580124"/>
          </a:xfrm>
          <a:prstGeom prst="rect">
            <a:avLst/>
          </a:prstGeom>
          <a:noFill/>
          <a:ln>
            <a:noFill/>
          </a:ln>
        </p:spPr>
      </p:pic>
      <p:pic>
        <p:nvPicPr>
          <p:cNvPr id="58" name="Shape 58"/>
          <p:cNvPicPr preferRelativeResize="0"/>
          <p:nvPr/>
        </p:nvPicPr>
        <p:blipFill>
          <a:blip r:embed="rId5">
            <a:alphaModFix/>
          </a:blip>
          <a:stretch>
            <a:fillRect/>
          </a:stretch>
        </p:blipFill>
        <p:spPr>
          <a:xfrm rot="1550450">
            <a:off x="5262194" y="1381130"/>
            <a:ext cx="2305336" cy="2305315"/>
          </a:xfrm>
          <a:prstGeom prst="rect">
            <a:avLst/>
          </a:prstGeom>
          <a:noFill/>
          <a:ln>
            <a:noFill/>
          </a:ln>
        </p:spPr>
      </p:pic>
      <p:pic>
        <p:nvPicPr>
          <p:cNvPr id="59" name="Shape 59"/>
          <p:cNvPicPr preferRelativeResize="0"/>
          <p:nvPr/>
        </p:nvPicPr>
        <p:blipFill>
          <a:blip r:embed="rId5">
            <a:alphaModFix/>
          </a:blip>
          <a:stretch>
            <a:fillRect/>
          </a:stretch>
        </p:blipFill>
        <p:spPr>
          <a:xfrm rot="-1401947">
            <a:off x="663838" y="3187809"/>
            <a:ext cx="1832072" cy="1580130"/>
          </a:xfrm>
          <a:prstGeom prst="rect">
            <a:avLst/>
          </a:prstGeom>
          <a:noFill/>
          <a:ln>
            <a:noFill/>
          </a:ln>
        </p:spPr>
      </p:pic>
      <p:pic>
        <p:nvPicPr>
          <p:cNvPr id="60" name="Shape 60"/>
          <p:cNvPicPr preferRelativeResize="0"/>
          <p:nvPr/>
        </p:nvPicPr>
        <p:blipFill>
          <a:blip r:embed="rId5">
            <a:alphaModFix/>
          </a:blip>
          <a:stretch>
            <a:fillRect/>
          </a:stretch>
        </p:blipFill>
        <p:spPr>
          <a:xfrm rot="2334097">
            <a:off x="6660374" y="2993774"/>
            <a:ext cx="1580125" cy="1580125"/>
          </a:xfrm>
          <a:prstGeom prst="rect">
            <a:avLst/>
          </a:prstGeom>
          <a:noFill/>
          <a:ln>
            <a:noFill/>
          </a:ln>
        </p:spPr>
      </p:pic>
      <p:pic>
        <p:nvPicPr>
          <p:cNvPr id="61" name="Shape 61"/>
          <p:cNvPicPr preferRelativeResize="0"/>
          <p:nvPr/>
        </p:nvPicPr>
        <p:blipFill>
          <a:blip r:embed="rId5">
            <a:alphaModFix/>
          </a:blip>
          <a:stretch>
            <a:fillRect/>
          </a:stretch>
        </p:blipFill>
        <p:spPr>
          <a:xfrm rot="1429049">
            <a:off x="4843374" y="349199"/>
            <a:ext cx="1580124" cy="1580124"/>
          </a:xfrm>
          <a:prstGeom prst="rect">
            <a:avLst/>
          </a:prstGeom>
          <a:noFill/>
          <a:ln>
            <a:noFill/>
          </a:ln>
        </p:spPr>
      </p:pic>
      <p:sp>
        <p:nvSpPr>
          <p:cNvPr id="62" name="Shape 62"/>
          <p:cNvSpPr txBox="1"/>
          <p:nvPr/>
        </p:nvSpPr>
        <p:spPr>
          <a:xfrm>
            <a:off x="847450" y="1214150"/>
            <a:ext cx="942900" cy="380099"/>
          </a:xfrm>
          <a:prstGeom prst="rect">
            <a:avLst/>
          </a:prstGeom>
          <a:noFill/>
          <a:ln>
            <a:noFill/>
          </a:ln>
        </p:spPr>
        <p:txBody>
          <a:bodyPr lIns="91425" tIns="91425" rIns="91425" bIns="91425" anchor="t" anchorCtr="0">
            <a:noAutofit/>
          </a:bodyPr>
          <a:lstStyle/>
          <a:p>
            <a:pPr>
              <a:spcBef>
                <a:spcPts val="0"/>
              </a:spcBef>
              <a:buNone/>
            </a:pPr>
            <a:r>
              <a:rPr lang="en" b="1"/>
              <a:t>Science</a:t>
            </a:r>
          </a:p>
        </p:txBody>
      </p:sp>
      <p:sp>
        <p:nvSpPr>
          <p:cNvPr id="63" name="Shape 63"/>
          <p:cNvSpPr txBox="1"/>
          <p:nvPr/>
        </p:nvSpPr>
        <p:spPr>
          <a:xfrm rot="-872686">
            <a:off x="1944493" y="1960533"/>
            <a:ext cx="6033772" cy="704131"/>
          </a:xfrm>
          <a:prstGeom prst="rect">
            <a:avLst/>
          </a:prstGeom>
          <a:noFill/>
          <a:ln>
            <a:noFill/>
          </a:ln>
        </p:spPr>
        <p:txBody>
          <a:bodyPr lIns="91425" tIns="91425" rIns="91425" bIns="91425" anchor="t" anchorCtr="0">
            <a:noAutofit/>
          </a:bodyPr>
          <a:lstStyle/>
          <a:p>
            <a:pPr>
              <a:spcBef>
                <a:spcPts val="0"/>
              </a:spcBef>
              <a:buNone/>
            </a:pPr>
            <a:r>
              <a:rPr lang="en" b="1"/>
              <a:t>Tech</a:t>
            </a:r>
          </a:p>
        </p:txBody>
      </p:sp>
      <p:sp>
        <p:nvSpPr>
          <p:cNvPr id="64" name="Shape 64"/>
          <p:cNvSpPr txBox="1"/>
          <p:nvPr/>
        </p:nvSpPr>
        <p:spPr>
          <a:xfrm rot="-946863">
            <a:off x="991217" y="3306001"/>
            <a:ext cx="6033931" cy="704209"/>
          </a:xfrm>
          <a:prstGeom prst="rect">
            <a:avLst/>
          </a:prstGeom>
          <a:noFill/>
          <a:ln>
            <a:noFill/>
          </a:ln>
        </p:spPr>
        <p:txBody>
          <a:bodyPr lIns="91425" tIns="91425" rIns="91425" bIns="91425" anchor="t" anchorCtr="0">
            <a:noAutofit/>
          </a:bodyPr>
          <a:lstStyle/>
          <a:p>
            <a:pPr>
              <a:spcBef>
                <a:spcPts val="0"/>
              </a:spcBef>
              <a:buNone/>
            </a:pPr>
            <a:r>
              <a:rPr lang="en" b="1"/>
              <a:t>Engineering</a:t>
            </a:r>
          </a:p>
        </p:txBody>
      </p:sp>
      <p:sp>
        <p:nvSpPr>
          <p:cNvPr id="65" name="Shape 65"/>
          <p:cNvSpPr txBox="1"/>
          <p:nvPr/>
        </p:nvSpPr>
        <p:spPr>
          <a:xfrm>
            <a:off x="3633950" y="3306050"/>
            <a:ext cx="6033900" cy="704099"/>
          </a:xfrm>
          <a:prstGeom prst="rect">
            <a:avLst/>
          </a:prstGeom>
          <a:noFill/>
          <a:ln>
            <a:noFill/>
          </a:ln>
        </p:spPr>
        <p:txBody>
          <a:bodyPr lIns="91425" tIns="91425" rIns="91425" bIns="91425" anchor="t" anchorCtr="0">
            <a:noAutofit/>
          </a:bodyPr>
          <a:lstStyle/>
          <a:p>
            <a:pPr>
              <a:spcBef>
                <a:spcPts val="0"/>
              </a:spcBef>
              <a:buNone/>
            </a:pPr>
            <a:r>
              <a:rPr lang="en" b="1"/>
              <a:t>Reading</a:t>
            </a:r>
          </a:p>
        </p:txBody>
      </p:sp>
      <p:sp>
        <p:nvSpPr>
          <p:cNvPr id="66" name="Shape 66"/>
          <p:cNvSpPr txBox="1"/>
          <p:nvPr/>
        </p:nvSpPr>
        <p:spPr>
          <a:xfrm>
            <a:off x="5098700" y="1151300"/>
            <a:ext cx="1435199" cy="380099"/>
          </a:xfrm>
          <a:prstGeom prst="rect">
            <a:avLst/>
          </a:prstGeom>
          <a:noFill/>
          <a:ln>
            <a:noFill/>
          </a:ln>
        </p:spPr>
        <p:txBody>
          <a:bodyPr lIns="91425" tIns="91425" rIns="91425" bIns="91425" anchor="t" anchorCtr="0">
            <a:noAutofit/>
          </a:bodyPr>
          <a:lstStyle/>
          <a:p>
            <a:pPr>
              <a:spcBef>
                <a:spcPts val="0"/>
              </a:spcBef>
              <a:buNone/>
            </a:pPr>
            <a:r>
              <a:rPr lang="en" b="1"/>
              <a:t>wRiting</a:t>
            </a:r>
          </a:p>
        </p:txBody>
      </p:sp>
      <p:sp>
        <p:nvSpPr>
          <p:cNvPr id="67" name="Shape 67"/>
          <p:cNvSpPr txBox="1"/>
          <p:nvPr/>
        </p:nvSpPr>
        <p:spPr>
          <a:xfrm>
            <a:off x="7206150" y="1050937"/>
            <a:ext cx="1435199" cy="380099"/>
          </a:xfrm>
          <a:prstGeom prst="rect">
            <a:avLst/>
          </a:prstGeom>
          <a:noFill/>
          <a:ln>
            <a:noFill/>
          </a:ln>
        </p:spPr>
        <p:txBody>
          <a:bodyPr lIns="91425" tIns="91425" rIns="91425" bIns="91425" anchor="t" anchorCtr="0">
            <a:noAutofit/>
          </a:bodyPr>
          <a:lstStyle/>
          <a:p>
            <a:pPr>
              <a:spcBef>
                <a:spcPts val="0"/>
              </a:spcBef>
              <a:buNone/>
            </a:pPr>
            <a:r>
              <a:rPr lang="en" b="1"/>
              <a:t>Arts</a:t>
            </a:r>
          </a:p>
        </p:txBody>
      </p:sp>
      <p:sp>
        <p:nvSpPr>
          <p:cNvPr id="68" name="Shape 68"/>
          <p:cNvSpPr txBox="1"/>
          <p:nvPr/>
        </p:nvSpPr>
        <p:spPr>
          <a:xfrm>
            <a:off x="5602550" y="2705912"/>
            <a:ext cx="1806300" cy="380099"/>
          </a:xfrm>
          <a:prstGeom prst="rect">
            <a:avLst/>
          </a:prstGeom>
          <a:noFill/>
          <a:ln>
            <a:noFill/>
          </a:ln>
        </p:spPr>
        <p:txBody>
          <a:bodyPr lIns="91425" tIns="91425" rIns="91425" bIns="91425" anchor="t" anchorCtr="0">
            <a:noAutofit/>
          </a:bodyPr>
          <a:lstStyle/>
          <a:p>
            <a:pPr>
              <a:spcBef>
                <a:spcPts val="0"/>
              </a:spcBef>
              <a:buNone/>
            </a:pPr>
            <a:r>
              <a:rPr lang="en" b="1"/>
              <a:t>Social Studies</a:t>
            </a:r>
          </a:p>
        </p:txBody>
      </p:sp>
      <p:sp>
        <p:nvSpPr>
          <p:cNvPr id="69" name="Shape 69"/>
          <p:cNvSpPr txBox="1"/>
          <p:nvPr/>
        </p:nvSpPr>
        <p:spPr>
          <a:xfrm>
            <a:off x="6958412" y="3787825"/>
            <a:ext cx="1288500" cy="380099"/>
          </a:xfrm>
          <a:prstGeom prst="rect">
            <a:avLst/>
          </a:prstGeom>
          <a:noFill/>
          <a:ln>
            <a:noFill/>
          </a:ln>
        </p:spPr>
        <p:txBody>
          <a:bodyPr lIns="91425" tIns="91425" rIns="91425" bIns="91425" anchor="t" anchorCtr="0">
            <a:noAutofit/>
          </a:bodyPr>
          <a:lstStyle/>
          <a:p>
            <a:pPr>
              <a:spcBef>
                <a:spcPts val="0"/>
              </a:spcBef>
              <a:buNone/>
            </a:pPr>
            <a:r>
              <a:rPr lang="en" b="1"/>
              <a:t>Math</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3"/>
        <p:cNvGrpSpPr/>
        <p:nvPr/>
      </p:nvGrpSpPr>
      <p:grpSpPr>
        <a:xfrm>
          <a:off x="0" y="0"/>
          <a:ext cx="0" cy="0"/>
          <a:chOff x="0" y="0"/>
          <a:chExt cx="0" cy="0"/>
        </a:xfrm>
      </p:grpSpPr>
      <p:pic>
        <p:nvPicPr>
          <p:cNvPr id="74" name="Shape 74"/>
          <p:cNvPicPr preferRelativeResize="0"/>
          <p:nvPr/>
        </p:nvPicPr>
        <p:blipFill>
          <a:blip r:embed="rId4">
            <a:alphaModFix/>
          </a:blip>
          <a:stretch>
            <a:fillRect/>
          </a:stretch>
        </p:blipFill>
        <p:spPr>
          <a:xfrm>
            <a:off x="386800" y="214050"/>
            <a:ext cx="2311800" cy="2341049"/>
          </a:xfrm>
          <a:prstGeom prst="rect">
            <a:avLst/>
          </a:prstGeom>
          <a:noFill/>
          <a:ln>
            <a:noFill/>
          </a:ln>
        </p:spPr>
      </p:pic>
      <p:pic>
        <p:nvPicPr>
          <p:cNvPr id="75" name="Shape 75"/>
          <p:cNvPicPr preferRelativeResize="0"/>
          <p:nvPr/>
        </p:nvPicPr>
        <p:blipFill>
          <a:blip r:embed="rId5">
            <a:alphaModFix/>
          </a:blip>
          <a:stretch>
            <a:fillRect/>
          </a:stretch>
        </p:blipFill>
        <p:spPr>
          <a:xfrm>
            <a:off x="6053825" y="1549024"/>
            <a:ext cx="2650300" cy="2617126"/>
          </a:xfrm>
          <a:prstGeom prst="rect">
            <a:avLst/>
          </a:prstGeom>
          <a:noFill/>
          <a:ln>
            <a:noFill/>
          </a:ln>
        </p:spPr>
      </p:pic>
      <p:pic>
        <p:nvPicPr>
          <p:cNvPr id="76" name="Shape 76"/>
          <p:cNvPicPr preferRelativeResize="0"/>
          <p:nvPr/>
        </p:nvPicPr>
        <p:blipFill>
          <a:blip r:embed="rId6">
            <a:alphaModFix/>
          </a:blip>
          <a:stretch>
            <a:fillRect/>
          </a:stretch>
        </p:blipFill>
        <p:spPr>
          <a:xfrm>
            <a:off x="3647150" y="1714587"/>
            <a:ext cx="1619250" cy="2286000"/>
          </a:xfrm>
          <a:prstGeom prst="rect">
            <a:avLst/>
          </a:prstGeom>
          <a:noFill/>
          <a:ln>
            <a:noFill/>
          </a:ln>
        </p:spPr>
      </p:pic>
      <p:pic>
        <p:nvPicPr>
          <p:cNvPr id="77" name="Shape 77"/>
          <p:cNvPicPr preferRelativeResize="0"/>
          <p:nvPr/>
        </p:nvPicPr>
        <p:blipFill>
          <a:blip r:embed="rId7">
            <a:alphaModFix/>
          </a:blip>
          <a:stretch>
            <a:fillRect/>
          </a:stretch>
        </p:blipFill>
        <p:spPr>
          <a:xfrm>
            <a:off x="209425" y="2354875"/>
            <a:ext cx="2650300" cy="2650300"/>
          </a:xfrm>
          <a:prstGeom prst="rect">
            <a:avLst/>
          </a:prstGeom>
          <a:noFill/>
          <a:ln>
            <a:noFill/>
          </a:ln>
        </p:spPr>
      </p:pic>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spcBef>
                <a:spcPts val="0"/>
              </a:spcBef>
              <a:buNone/>
            </a:pPr>
            <a:r>
              <a:rPr lang="en"/>
              <a:t>Starting Points</a:t>
            </a:r>
          </a:p>
        </p:txBody>
      </p:sp>
      <p:pic>
        <p:nvPicPr>
          <p:cNvPr id="83" name="Shape 83"/>
          <p:cNvPicPr preferRelativeResize="0"/>
          <p:nvPr/>
        </p:nvPicPr>
        <p:blipFill>
          <a:blip r:embed="rId4">
            <a:alphaModFix/>
          </a:blip>
          <a:stretch>
            <a:fillRect/>
          </a:stretch>
        </p:blipFill>
        <p:spPr>
          <a:xfrm>
            <a:off x="5495622" y="782475"/>
            <a:ext cx="3047772" cy="4063671"/>
          </a:xfrm>
          <a:prstGeom prst="rect">
            <a:avLst/>
          </a:prstGeom>
          <a:noFill/>
          <a:ln>
            <a:noFill/>
          </a:ln>
        </p:spPr>
      </p:pic>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81050" y="3599150"/>
            <a:ext cx="3658799" cy="857400"/>
          </a:xfrm>
          <a:prstGeom prst="rect">
            <a:avLst/>
          </a:prstGeom>
        </p:spPr>
        <p:txBody>
          <a:bodyPr lIns="91425" tIns="91425" rIns="91425" bIns="91425" anchor="b" anchorCtr="0">
            <a:noAutofit/>
          </a:bodyPr>
          <a:lstStyle/>
          <a:p>
            <a:pPr lvl="0" rtl="0">
              <a:spcBef>
                <a:spcPts val="0"/>
              </a:spcBef>
              <a:buNone/>
            </a:pPr>
            <a:r>
              <a:rPr lang="en"/>
              <a:t>The same parts of the brain are engaged when students read and when they code.</a:t>
            </a:r>
          </a:p>
        </p:txBody>
      </p:sp>
      <p:sp>
        <p:nvSpPr>
          <p:cNvPr id="89" name="Shape 89"/>
          <p:cNvSpPr txBox="1">
            <a:spLocks noGrp="1"/>
          </p:cNvSpPr>
          <p:nvPr>
            <p:ph type="body" idx="1"/>
          </p:nvPr>
        </p:nvSpPr>
        <p:spPr>
          <a:xfrm>
            <a:off x="365850" y="4542900"/>
            <a:ext cx="3889199" cy="600600"/>
          </a:xfrm>
          <a:prstGeom prst="rect">
            <a:avLst/>
          </a:prstGeom>
        </p:spPr>
        <p:txBody>
          <a:bodyPr lIns="91425" tIns="91425" rIns="91425" bIns="91425" anchor="t" anchorCtr="0">
            <a:noAutofit/>
          </a:bodyPr>
          <a:lstStyle/>
          <a:p>
            <a:pPr lvl="0" rtl="0">
              <a:spcBef>
                <a:spcPts val="0"/>
              </a:spcBef>
              <a:buNone/>
            </a:pPr>
            <a:r>
              <a:rPr lang="en" sz="1200"/>
              <a:t>Source: https://en.wikipedia.org/wiki/Mind</a:t>
            </a:r>
          </a:p>
        </p:txBody>
      </p:sp>
      <p:pic>
        <p:nvPicPr>
          <p:cNvPr id="90" name="Shape 90"/>
          <p:cNvPicPr preferRelativeResize="0"/>
          <p:nvPr/>
        </p:nvPicPr>
        <p:blipFill>
          <a:blip r:embed="rId4">
            <a:alphaModFix/>
          </a:blip>
          <a:stretch>
            <a:fillRect/>
          </a:stretch>
        </p:blipFill>
        <p:spPr>
          <a:xfrm>
            <a:off x="4178850" y="51475"/>
            <a:ext cx="4938875" cy="5042125"/>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81050" y="3599150"/>
            <a:ext cx="3658799" cy="857400"/>
          </a:xfrm>
          <a:prstGeom prst="rect">
            <a:avLst/>
          </a:prstGeom>
        </p:spPr>
        <p:txBody>
          <a:bodyPr lIns="91425" tIns="91425" rIns="91425" bIns="91425" anchor="b" anchorCtr="0">
            <a:noAutofit/>
          </a:bodyPr>
          <a:lstStyle/>
          <a:p>
            <a:pPr lvl="0" rtl="0">
              <a:spcBef>
                <a:spcPts val="0"/>
              </a:spcBef>
              <a:buNone/>
            </a:pPr>
            <a:r>
              <a:rPr lang="en" sz="2400"/>
              <a:t>Approximations of the centers for phonemic and auditory processing.</a:t>
            </a:r>
          </a:p>
        </p:txBody>
      </p:sp>
      <p:sp>
        <p:nvSpPr>
          <p:cNvPr id="96" name="Shape 96"/>
          <p:cNvSpPr txBox="1">
            <a:spLocks noGrp="1"/>
          </p:cNvSpPr>
          <p:nvPr>
            <p:ph type="body" idx="1"/>
          </p:nvPr>
        </p:nvSpPr>
        <p:spPr>
          <a:xfrm>
            <a:off x="365850" y="4542900"/>
            <a:ext cx="6222300" cy="600600"/>
          </a:xfrm>
          <a:prstGeom prst="rect">
            <a:avLst/>
          </a:prstGeom>
        </p:spPr>
        <p:txBody>
          <a:bodyPr lIns="91425" tIns="91425" rIns="91425" bIns="91425" anchor="t" anchorCtr="0">
            <a:noAutofit/>
          </a:bodyPr>
          <a:lstStyle/>
          <a:p>
            <a:pPr lvl="0" rtl="0">
              <a:spcBef>
                <a:spcPts val="0"/>
              </a:spcBef>
              <a:buNone/>
            </a:pPr>
            <a:r>
              <a:rPr lang="en" sz="1200"/>
              <a:t>https://en.wikipedia.org/wiki/Neurocomputational_speech_processing</a:t>
            </a:r>
          </a:p>
        </p:txBody>
      </p:sp>
      <p:pic>
        <p:nvPicPr>
          <p:cNvPr id="97" name="Shape 97"/>
          <p:cNvPicPr preferRelativeResize="0"/>
          <p:nvPr/>
        </p:nvPicPr>
        <p:blipFill>
          <a:blip r:embed="rId4">
            <a:alphaModFix/>
          </a:blip>
          <a:stretch>
            <a:fillRect/>
          </a:stretch>
        </p:blipFill>
        <p:spPr>
          <a:xfrm>
            <a:off x="365850" y="203248"/>
            <a:ext cx="3341025" cy="2383275"/>
          </a:xfrm>
          <a:prstGeom prst="rect">
            <a:avLst/>
          </a:prstGeom>
          <a:noFill/>
          <a:ln>
            <a:noFill/>
          </a:ln>
        </p:spPr>
      </p:pic>
      <p:pic>
        <p:nvPicPr>
          <p:cNvPr id="98" name="Shape 98"/>
          <p:cNvPicPr preferRelativeResize="0"/>
          <p:nvPr/>
        </p:nvPicPr>
        <p:blipFill>
          <a:blip r:embed="rId5">
            <a:alphaModFix/>
          </a:blip>
          <a:stretch>
            <a:fillRect/>
          </a:stretch>
        </p:blipFill>
        <p:spPr>
          <a:xfrm>
            <a:off x="5050262" y="161387"/>
            <a:ext cx="3381375" cy="2466975"/>
          </a:xfrm>
          <a:prstGeom prst="rect">
            <a:avLst/>
          </a:prstGeom>
          <a:noFill/>
          <a:ln>
            <a:noFill/>
          </a:ln>
        </p:spPr>
      </p:pic>
      <p:sp>
        <p:nvSpPr>
          <p:cNvPr id="99" name="Shape 99"/>
          <p:cNvSpPr txBox="1"/>
          <p:nvPr/>
        </p:nvSpPr>
        <p:spPr>
          <a:xfrm>
            <a:off x="5081525" y="2929925"/>
            <a:ext cx="3284399" cy="1412999"/>
          </a:xfrm>
          <a:prstGeom prst="rect">
            <a:avLst/>
          </a:prstGeom>
          <a:noFill/>
          <a:ln>
            <a:noFill/>
          </a:ln>
        </p:spPr>
        <p:txBody>
          <a:bodyPr lIns="91425" tIns="91425" rIns="91425" bIns="91425" anchor="t" anchorCtr="0">
            <a:noAutofit/>
          </a:bodyPr>
          <a:lstStyle/>
          <a:p>
            <a:pPr>
              <a:spcBef>
                <a:spcPts val="0"/>
              </a:spcBef>
              <a:buNone/>
            </a:pPr>
            <a:r>
              <a:rPr lang="en" sz="2400" b="1"/>
              <a:t>Multiple simultaneous processing</a:t>
            </a:r>
          </a:p>
        </p:txBody>
      </p:sp>
      <p:sp>
        <p:nvSpPr>
          <p:cNvPr id="100" name="Shape 100"/>
          <p:cNvSpPr txBox="1"/>
          <p:nvPr/>
        </p:nvSpPr>
        <p:spPr>
          <a:xfrm>
            <a:off x="5304625" y="4592575"/>
            <a:ext cx="3557100" cy="408899"/>
          </a:xfrm>
          <a:prstGeom prst="rect">
            <a:avLst/>
          </a:prstGeom>
          <a:noFill/>
          <a:ln>
            <a:noFill/>
          </a:ln>
        </p:spPr>
        <p:txBody>
          <a:bodyPr lIns="91425" tIns="91425" rIns="91425" bIns="91425" anchor="t" anchorCtr="0">
            <a:noAutofit/>
          </a:bodyPr>
          <a:lstStyle/>
          <a:p>
            <a:pPr>
              <a:spcBef>
                <a:spcPts val="0"/>
              </a:spcBef>
              <a:buNone/>
            </a:pPr>
            <a:r>
              <a:rPr lang="en" sz="1100"/>
              <a:t>http://thereadingprocess.wikispaces.com/</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70575" y="425700"/>
            <a:ext cx="3658799" cy="459600"/>
          </a:xfrm>
          <a:prstGeom prst="rect">
            <a:avLst/>
          </a:prstGeom>
        </p:spPr>
        <p:txBody>
          <a:bodyPr lIns="91425" tIns="91425" rIns="91425" bIns="91425" anchor="b" anchorCtr="0">
            <a:noAutofit/>
          </a:bodyPr>
          <a:lstStyle/>
          <a:p>
            <a:pPr lvl="0" rtl="0">
              <a:spcBef>
                <a:spcPts val="0"/>
              </a:spcBef>
              <a:buNone/>
            </a:pPr>
            <a:r>
              <a:rPr lang="en" sz="2400"/>
              <a:t>Reading Process</a:t>
            </a:r>
          </a:p>
        </p:txBody>
      </p:sp>
      <p:sp>
        <p:nvSpPr>
          <p:cNvPr id="106" name="Shape 106"/>
          <p:cNvSpPr txBox="1"/>
          <p:nvPr/>
        </p:nvSpPr>
        <p:spPr>
          <a:xfrm>
            <a:off x="5363875" y="320850"/>
            <a:ext cx="3284399" cy="669300"/>
          </a:xfrm>
          <a:prstGeom prst="rect">
            <a:avLst/>
          </a:prstGeom>
          <a:noFill/>
          <a:ln>
            <a:noFill/>
          </a:ln>
        </p:spPr>
        <p:txBody>
          <a:bodyPr lIns="91425" tIns="91425" rIns="91425" bIns="91425" anchor="t" anchorCtr="0">
            <a:noAutofit/>
          </a:bodyPr>
          <a:lstStyle/>
          <a:p>
            <a:pPr lvl="0" rtl="0">
              <a:spcBef>
                <a:spcPts val="0"/>
              </a:spcBef>
              <a:buNone/>
            </a:pPr>
            <a:r>
              <a:rPr lang="en" sz="2400" b="1"/>
              <a:t>Coding Process</a:t>
            </a:r>
          </a:p>
        </p:txBody>
      </p:sp>
      <p:sp>
        <p:nvSpPr>
          <p:cNvPr id="107" name="Shape 107"/>
          <p:cNvSpPr txBox="1"/>
          <p:nvPr/>
        </p:nvSpPr>
        <p:spPr>
          <a:xfrm>
            <a:off x="454200" y="885300"/>
            <a:ext cx="2651699" cy="896100"/>
          </a:xfrm>
          <a:prstGeom prst="rect">
            <a:avLst/>
          </a:prstGeom>
          <a:noFill/>
          <a:ln>
            <a:noFill/>
          </a:ln>
        </p:spPr>
        <p:txBody>
          <a:bodyPr lIns="91425" tIns="91425" rIns="91425" bIns="91425" anchor="t" anchorCtr="0">
            <a:noAutofit/>
          </a:bodyPr>
          <a:lstStyle/>
          <a:p>
            <a:pPr marL="457200" lvl="0" indent="-317500" rtl="0">
              <a:spcBef>
                <a:spcPts val="0"/>
              </a:spcBef>
              <a:buClr>
                <a:srgbClr val="000000"/>
              </a:buClr>
              <a:buSzPct val="100000"/>
              <a:buFont typeface="Arial"/>
              <a:buChar char="●"/>
            </a:pPr>
            <a:r>
              <a:rPr lang="en"/>
              <a:t>Begin at left page, then move right.</a:t>
            </a:r>
          </a:p>
          <a:p>
            <a:pPr marL="457200" lvl="0" indent="-317500" rtl="0">
              <a:spcBef>
                <a:spcPts val="0"/>
              </a:spcBef>
              <a:buClr>
                <a:srgbClr val="000000"/>
              </a:buClr>
              <a:buSzPct val="100000"/>
              <a:buFont typeface="Arial"/>
              <a:buChar char="●"/>
            </a:pPr>
            <a:r>
              <a:rPr lang="en"/>
              <a:t>Move from the top of the page downward</a:t>
            </a:r>
          </a:p>
          <a:p>
            <a:pPr marL="457200" lvl="0" indent="-317500" rtl="0">
              <a:spcBef>
                <a:spcPts val="0"/>
              </a:spcBef>
              <a:buClr>
                <a:srgbClr val="000000"/>
              </a:buClr>
              <a:buSzPct val="100000"/>
              <a:buFont typeface="Arial"/>
              <a:buChar char="●"/>
            </a:pPr>
            <a:r>
              <a:rPr lang="en"/>
              <a:t>Move left to right across each line</a:t>
            </a:r>
          </a:p>
          <a:p>
            <a:pPr marL="457200" lvl="0" indent="-317500" rtl="0">
              <a:spcBef>
                <a:spcPts val="0"/>
              </a:spcBef>
              <a:buClr>
                <a:srgbClr val="000000"/>
              </a:buClr>
              <a:buSzPct val="100000"/>
              <a:buFont typeface="Arial"/>
              <a:buChar char="●"/>
            </a:pPr>
            <a:r>
              <a:rPr lang="en"/>
              <a:t>Return sweep to the next line</a:t>
            </a:r>
          </a:p>
          <a:p>
            <a:pPr marL="457200" lvl="0" indent="-317500" rtl="0">
              <a:spcBef>
                <a:spcPts val="0"/>
              </a:spcBef>
              <a:buClr>
                <a:srgbClr val="000000"/>
              </a:buClr>
              <a:buSzPct val="100000"/>
              <a:buFont typeface="Arial"/>
              <a:buChar char="●"/>
            </a:pPr>
            <a:r>
              <a:rPr lang="en"/>
              <a:t>Use the spaces to control attention to words</a:t>
            </a:r>
          </a:p>
          <a:p>
            <a:pPr marL="457200" lvl="0" indent="-317500" rtl="0">
              <a:spcBef>
                <a:spcPts val="0"/>
              </a:spcBef>
              <a:buClr>
                <a:srgbClr val="000000"/>
              </a:buClr>
              <a:buSzPct val="100000"/>
              <a:buFont typeface="Arial"/>
              <a:buChar char="●"/>
            </a:pPr>
            <a:r>
              <a:rPr lang="en"/>
              <a:t>Begin at the left of each word and decode each letter to the right</a:t>
            </a:r>
          </a:p>
          <a:p>
            <a:pPr marL="457200" lvl="0" indent="-317500" rtl="0">
              <a:spcBef>
                <a:spcPts val="0"/>
              </a:spcBef>
              <a:buClr>
                <a:srgbClr val="000000"/>
              </a:buClr>
              <a:buSzPct val="100000"/>
              <a:buFont typeface="Arial"/>
              <a:buChar char="●"/>
            </a:pPr>
            <a:r>
              <a:rPr lang="en"/>
              <a:t>Know how and where to find the first and last letter of each word</a:t>
            </a:r>
          </a:p>
          <a:p>
            <a:pPr marL="457200" lvl="0" indent="-317500">
              <a:spcBef>
                <a:spcPts val="0"/>
              </a:spcBef>
              <a:buClr>
                <a:srgbClr val="000000"/>
              </a:buClr>
              <a:buSzPct val="100000"/>
              <a:buFont typeface="Arial"/>
              <a:buChar char="●"/>
            </a:pPr>
            <a:r>
              <a:rPr lang="en"/>
              <a:t>(The Reader) must scan every letter rapidly in sequence without lapse</a:t>
            </a:r>
          </a:p>
        </p:txBody>
      </p:sp>
      <p:sp>
        <p:nvSpPr>
          <p:cNvPr id="108" name="Shape 108"/>
          <p:cNvSpPr txBox="1"/>
          <p:nvPr/>
        </p:nvSpPr>
        <p:spPr>
          <a:xfrm>
            <a:off x="5389025" y="866650"/>
            <a:ext cx="3142500" cy="4050899"/>
          </a:xfrm>
          <a:prstGeom prst="rect">
            <a:avLst/>
          </a:prstGeom>
          <a:noFill/>
          <a:ln>
            <a:noFill/>
          </a:ln>
        </p:spPr>
        <p:txBody>
          <a:bodyPr lIns="91425" tIns="91425" rIns="91425" bIns="91425" anchor="t" anchorCtr="0">
            <a:noAutofit/>
          </a:bodyPr>
          <a:lstStyle/>
          <a:p>
            <a:pPr marL="457200" lvl="0" indent="-317500" rtl="0">
              <a:spcBef>
                <a:spcPts val="0"/>
              </a:spcBef>
              <a:buClr>
                <a:srgbClr val="000000"/>
              </a:buClr>
              <a:buSzPct val="100000"/>
              <a:buFont typeface="Arial"/>
              <a:buChar char="●"/>
            </a:pPr>
            <a:r>
              <a:rPr lang="en"/>
              <a:t>Begin at the left of the command box and move right</a:t>
            </a:r>
          </a:p>
          <a:p>
            <a:pPr marL="457200" lvl="0" indent="-317500" rtl="0">
              <a:spcBef>
                <a:spcPts val="0"/>
              </a:spcBef>
              <a:buClr>
                <a:srgbClr val="000000"/>
              </a:buClr>
              <a:buSzPct val="100000"/>
              <a:buFont typeface="Arial"/>
              <a:buChar char="●"/>
            </a:pPr>
            <a:r>
              <a:rPr lang="en"/>
              <a:t>Move from the top of the command box downward</a:t>
            </a:r>
          </a:p>
          <a:p>
            <a:pPr marL="457200" lvl="0" indent="-317500" rtl="0">
              <a:spcBef>
                <a:spcPts val="0"/>
              </a:spcBef>
              <a:buClr>
                <a:srgbClr val="000000"/>
              </a:buClr>
              <a:buSzPct val="100000"/>
              <a:buFont typeface="Arial"/>
              <a:buChar char="●"/>
            </a:pPr>
            <a:r>
              <a:rPr lang="en"/>
              <a:t>Move left to right across each line</a:t>
            </a:r>
          </a:p>
          <a:p>
            <a:pPr marL="457200" lvl="0" indent="-317500" rtl="0">
              <a:spcBef>
                <a:spcPts val="0"/>
              </a:spcBef>
              <a:buClr>
                <a:srgbClr val="000000"/>
              </a:buClr>
              <a:buSzPct val="100000"/>
              <a:buFont typeface="Arial"/>
              <a:buChar char="●"/>
            </a:pPr>
            <a:r>
              <a:rPr lang="en"/>
              <a:t>Return sweep to the next line</a:t>
            </a:r>
          </a:p>
          <a:p>
            <a:pPr marL="457200" lvl="0" indent="-317500" rtl="0">
              <a:spcBef>
                <a:spcPts val="0"/>
              </a:spcBef>
              <a:buClr>
                <a:srgbClr val="000000"/>
              </a:buClr>
              <a:buSzPct val="100000"/>
              <a:buFont typeface="Arial"/>
              <a:buChar char="●"/>
            </a:pPr>
            <a:r>
              <a:rPr lang="en"/>
              <a:t>Use spaces to control command segments</a:t>
            </a:r>
          </a:p>
          <a:p>
            <a:pPr marL="457200" lvl="0" indent="-317500" rtl="0">
              <a:spcBef>
                <a:spcPts val="0"/>
              </a:spcBef>
              <a:buClr>
                <a:srgbClr val="000000"/>
              </a:buClr>
              <a:buSzPct val="100000"/>
              <a:buFont typeface="Arial"/>
              <a:buChar char="●"/>
            </a:pPr>
            <a:r>
              <a:rPr lang="en"/>
              <a:t>Begin at the left of each command and decode each action to the right</a:t>
            </a:r>
          </a:p>
          <a:p>
            <a:pPr marL="457200" lvl="0" indent="-317500" rtl="0">
              <a:spcBef>
                <a:spcPts val="0"/>
              </a:spcBef>
              <a:buClr>
                <a:srgbClr val="000000"/>
              </a:buClr>
              <a:buSzPct val="100000"/>
              <a:buFont typeface="Arial"/>
              <a:buChar char="●"/>
            </a:pPr>
            <a:r>
              <a:rPr lang="en"/>
              <a:t>Know how and where to find the first and last command of each segment</a:t>
            </a:r>
          </a:p>
          <a:p>
            <a:pPr marL="457200" lvl="0" indent="-317500">
              <a:spcBef>
                <a:spcPts val="0"/>
              </a:spcBef>
              <a:buClr>
                <a:srgbClr val="000000"/>
              </a:buClr>
              <a:buSzPct val="100000"/>
              <a:buFont typeface="Arial"/>
              <a:buChar char="●"/>
            </a:pPr>
            <a:r>
              <a:rPr lang="en"/>
              <a:t>(The Computer) must scan every letter rapidly in sequence without lapse</a:t>
            </a:r>
          </a:p>
        </p:txBody>
      </p:sp>
      <p:pic>
        <p:nvPicPr>
          <p:cNvPr id="109" name="Shape 109"/>
          <p:cNvPicPr preferRelativeResize="0"/>
          <p:nvPr/>
        </p:nvPicPr>
        <p:blipFill>
          <a:blip r:embed="rId4">
            <a:alphaModFix/>
          </a:blip>
          <a:stretch>
            <a:fillRect/>
          </a:stretch>
        </p:blipFill>
        <p:spPr>
          <a:xfrm>
            <a:off x="3238575" y="1259475"/>
            <a:ext cx="2150450" cy="3037023"/>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2919</Words>
  <Application>Microsoft Macintosh PowerPoint</Application>
  <PresentationFormat>On-screen Show (16:9)</PresentationFormat>
  <Paragraphs>118</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simple-light</vt:lpstr>
      <vt:lpstr>Reading and Coding: STREAMing and streamlining the process </vt:lpstr>
      <vt:lpstr>STEM - STEAM - STREAM</vt:lpstr>
      <vt:lpstr>Elementary principal in Pittsburgh, PA     Rob Furman @drfurman </vt:lpstr>
      <vt:lpstr>PowerPoint Presentation</vt:lpstr>
      <vt:lpstr>PowerPoint Presentation</vt:lpstr>
      <vt:lpstr>PowerPoint Presentation</vt:lpstr>
      <vt:lpstr>The same parts of the brain are engaged when students read and when they code.</vt:lpstr>
      <vt:lpstr>Approximations of the centers for phonemic and auditory processing.</vt:lpstr>
      <vt:lpstr>Reading Process</vt:lpstr>
      <vt:lpstr>The process compared</vt:lpstr>
      <vt:lpstr>The process examples...</vt:lpstr>
      <vt:lpstr>Success...</vt:lpstr>
      <vt:lpstr>Surprising Twist</vt:lpstr>
      <vt:lpstr>Computational Thinking</vt:lpstr>
      <vt:lpstr>Lego WeDo</vt:lpstr>
      <vt:lpstr>The Fantastic Flying Books of Mr. Morris Lessmore by William Joyce</vt:lpstr>
      <vt:lpstr>The Numberlys: It’s an adventure! A mystery! A game! And a story!</vt:lpstr>
      <vt:lpstr>Resources to explore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and Coding: STREAMing and streamlining the process </dc:title>
  <cp:lastModifiedBy>Leslie Suters</cp:lastModifiedBy>
  <cp:revision>1</cp:revision>
  <dcterms:modified xsi:type="dcterms:W3CDTF">2015-11-11T03:25:42Z</dcterms:modified>
</cp:coreProperties>
</file>