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9" r:id="rId1"/>
  </p:sldMasterIdLst>
  <p:notesMasterIdLst>
    <p:notesMasterId r:id="rId25"/>
  </p:notesMasterIdLst>
  <p:sldIdLst>
    <p:sldId id="256" r:id="rId2"/>
    <p:sldId id="257" r:id="rId3"/>
    <p:sldId id="258" r:id="rId4"/>
    <p:sldId id="259" r:id="rId5"/>
    <p:sldId id="261" r:id="rId6"/>
    <p:sldId id="273" r:id="rId7"/>
    <p:sldId id="262" r:id="rId8"/>
    <p:sldId id="270" r:id="rId9"/>
    <p:sldId id="271" r:id="rId10"/>
    <p:sldId id="267" r:id="rId11"/>
    <p:sldId id="268" r:id="rId12"/>
    <p:sldId id="275" r:id="rId13"/>
    <p:sldId id="266" r:id="rId14"/>
    <p:sldId id="265" r:id="rId15"/>
    <p:sldId id="269" r:id="rId16"/>
    <p:sldId id="276" r:id="rId17"/>
    <p:sldId id="277" r:id="rId18"/>
    <p:sldId id="278" r:id="rId19"/>
    <p:sldId id="279" r:id="rId20"/>
    <p:sldId id="280" r:id="rId21"/>
    <p:sldId id="274" r:id="rId22"/>
    <p:sldId id="263" r:id="rId23"/>
    <p:sldId id="260" r:id="rId2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88" d="100"/>
          <a:sy n="88" d="100"/>
        </p:scale>
        <p:origin x="-928" y="-10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notesMaster" Target="notesMasters/notesMaster1.xml"/><Relationship Id="rId26" Type="http://schemas.openxmlformats.org/officeDocument/2006/relationships/printerSettings" Target="printerSettings/printerSettings1.bin"/><Relationship Id="rId27" Type="http://schemas.openxmlformats.org/officeDocument/2006/relationships/presProps" Target="presProps.xml"/><Relationship Id="rId28" Type="http://schemas.openxmlformats.org/officeDocument/2006/relationships/viewProps" Target="viewProps.xml"/><Relationship Id="rId29" Type="http://schemas.openxmlformats.org/officeDocument/2006/relationships/theme" Target="theme/theme1.xml"/><Relationship Id="rId3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D88F79F-6295-A54E-AE61-C44DF830EBFD}" type="datetimeFigureOut">
              <a:rPr lang="en-US" smtClean="0"/>
              <a:t>7/12/16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2356E52-C214-604D-8CC6-F76745272E4F}" type="slidenum">
              <a:rPr lang="en-US" smtClean="0"/>
              <a:t>‹#›</a:t>
            </a:fld>
            <a:endParaRPr lang="en-US"/>
          </a:p>
        </p:txBody>
      </p:sp>
    </p:spTree>
    <p:extLst>
      <p:ext uri="{BB962C8B-B14F-4D97-AF65-F5344CB8AC3E}">
        <p14:creationId xmlns:p14="http://schemas.microsoft.com/office/powerpoint/2010/main" val="279939320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2356E52-C214-604D-8CC6-F76745272E4F}" type="slidenum">
              <a:rPr lang="en-US" smtClean="0"/>
              <a:t>21</a:t>
            </a:fld>
            <a:endParaRPr lang="en-US"/>
          </a:p>
        </p:txBody>
      </p:sp>
    </p:spTree>
    <p:extLst>
      <p:ext uri="{BB962C8B-B14F-4D97-AF65-F5344CB8AC3E}">
        <p14:creationId xmlns:p14="http://schemas.microsoft.com/office/powerpoint/2010/main" val="30433488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35F3FC8C-DB07-4E47-ABEC-598E71AA8ADE}" type="datetimeFigureOut">
              <a:rPr lang="en-US" smtClean="0"/>
              <a:t>7/12/16</a:t>
            </a:fld>
            <a:endParaRPr lang="en-US"/>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514D07FD-6841-6443-A326-80828B633D96}" type="slidenum">
              <a:rPr lang="en-US" smtClean="0"/>
              <a:t>‹#›</a:t>
            </a:fld>
            <a:endParaRPr lang="en-US"/>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endPar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5F3FC8C-DB07-4E47-ABEC-598E71AA8ADE}" type="datetimeFigureOut">
              <a:rPr lang="en-US" smtClean="0"/>
              <a:t>7/12/16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4D07FD-6841-6443-A326-80828B633D96}" type="slidenum">
              <a:rPr lang="en-US" smtClean="0"/>
              <a:t>‹#›</a:t>
            </a:fld>
            <a:endParaRPr lang="en-US"/>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5F3FC8C-DB07-4E47-ABEC-598E71AA8ADE}" type="datetimeFigureOut">
              <a:rPr lang="en-US" smtClean="0"/>
              <a:t>7/12/16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4D07FD-6841-6443-A326-80828B633D96}" type="slidenum">
              <a:rPr lang="en-US" smtClean="0"/>
              <a:t>‹#›</a:t>
            </a:fld>
            <a:endParaRPr lang="en-US"/>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5F3FC8C-DB07-4E47-ABEC-598E71AA8ADE}" type="datetimeFigureOut">
              <a:rPr lang="en-US" smtClean="0"/>
              <a:t>7/12/16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4D07FD-6841-6443-A326-80828B633D96}" type="slidenum">
              <a:rPr lang="en-US" smtClean="0"/>
              <a:t>‹#›</a:t>
            </a:fld>
            <a:endParaRPr lang="en-US"/>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5F3FC8C-DB07-4E47-ABEC-598E71AA8ADE}" type="datetimeFigureOut">
              <a:rPr lang="en-US" smtClean="0"/>
              <a:t>7/12/16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4D07FD-6841-6443-A326-80828B633D96}"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35F3FC8C-DB07-4E47-ABEC-598E71AA8ADE}" type="datetimeFigureOut">
              <a:rPr lang="en-US" smtClean="0"/>
              <a:t>7/12/16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4D07FD-6841-6443-A326-80828B633D96}" type="slidenum">
              <a:rPr lang="en-US" smtClean="0"/>
              <a:t>‹#›</a:t>
            </a:fld>
            <a:endParaRPr lang="en-US"/>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35F3FC8C-DB07-4E47-ABEC-598E71AA8ADE}" type="datetimeFigureOut">
              <a:rPr lang="en-US" smtClean="0"/>
              <a:t>7/12/16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14D07FD-6841-6443-A326-80828B633D96}" type="slidenum">
              <a:rPr lang="en-US" smtClean="0"/>
              <a:t>‹#›</a:t>
            </a:fld>
            <a:endParaRPr lang="en-US"/>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35F3FC8C-DB07-4E47-ABEC-598E71AA8ADE}" type="datetimeFigureOut">
              <a:rPr lang="en-US" smtClean="0"/>
              <a:t>7/12/16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14D07FD-6841-6443-A326-80828B633D96}" type="slidenum">
              <a:rPr lang="en-US" smtClean="0"/>
              <a:t>‹#›</a:t>
            </a:fld>
            <a:endParaRPr lang="en-US"/>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F3FC8C-DB07-4E47-ABEC-598E71AA8ADE}" type="datetimeFigureOut">
              <a:rPr lang="en-US" smtClean="0"/>
              <a:t>7/12/16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14D07FD-6841-6443-A326-80828B633D96}"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5F3FC8C-DB07-4E47-ABEC-598E71AA8ADE}" type="datetimeFigureOut">
              <a:rPr lang="en-US" smtClean="0"/>
              <a:t>7/12/16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4D07FD-6841-6443-A326-80828B633D96}"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5F3FC8C-DB07-4E47-ABEC-598E71AA8ADE}" type="datetimeFigureOut">
              <a:rPr lang="en-US" smtClean="0"/>
              <a:t>7/12/16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4D07FD-6841-6443-A326-80828B633D96}"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35F3FC8C-DB07-4E47-ABEC-598E71AA8ADE}" type="datetimeFigureOut">
              <a:rPr lang="en-US" smtClean="0"/>
              <a:t>7/12/16</a:t>
            </a:fld>
            <a:endParaRPr lang="en-US"/>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514D07FD-6841-6443-A326-80828B633D96}"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Lst>
  <p:txStyles>
    <p:title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activatelearning.com/iqwst"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Constructing Explanations</a:t>
            </a:r>
            <a:endParaRPr lang="en-US" dirty="0"/>
          </a:p>
        </p:txBody>
      </p:sp>
      <p:sp>
        <p:nvSpPr>
          <p:cNvPr id="3" name="Subtitle 2"/>
          <p:cNvSpPr>
            <a:spLocks noGrp="1"/>
          </p:cNvSpPr>
          <p:nvPr>
            <p:ph type="subTitle" idx="1"/>
          </p:nvPr>
        </p:nvSpPr>
        <p:spPr/>
        <p:txBody>
          <a:bodyPr>
            <a:normAutofit/>
          </a:bodyPr>
          <a:lstStyle/>
          <a:p>
            <a:r>
              <a:rPr lang="en-US" dirty="0" smtClean="0"/>
              <a:t>Digging Deep into Science Literacy</a:t>
            </a:r>
          </a:p>
          <a:p>
            <a:r>
              <a:rPr lang="en-US" dirty="0" smtClean="0"/>
              <a:t>Grades 6-8</a:t>
            </a:r>
          </a:p>
          <a:p>
            <a:r>
              <a:rPr lang="en-US" dirty="0" smtClean="0"/>
              <a:t>7-13-16</a:t>
            </a:r>
            <a:endParaRPr lang="en-US" dirty="0"/>
          </a:p>
        </p:txBody>
      </p:sp>
    </p:spTree>
    <p:extLst>
      <p:ext uri="{BB962C8B-B14F-4D97-AF65-F5344CB8AC3E}">
        <p14:creationId xmlns:p14="http://schemas.microsoft.com/office/powerpoint/2010/main" val="2797832101"/>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131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0816688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131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1657695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b="1" dirty="0" smtClean="0"/>
              <a:t>Discuss the Framework</a:t>
            </a:r>
          </a:p>
          <a:p>
            <a:r>
              <a:rPr lang="en-US" dirty="0" smtClean="0"/>
              <a:t>Introduce the framework to students or remind students of the language of claim, evidence, and reasoning after the initial introductory lesson.  In addition, you may define or revisit the definitions of the components.</a:t>
            </a:r>
          </a:p>
          <a:p>
            <a:r>
              <a:rPr lang="en-US" dirty="0" smtClean="0"/>
              <a:t>Video</a:t>
            </a:r>
          </a:p>
          <a:p>
            <a:pPr lvl="1"/>
            <a:r>
              <a:rPr lang="en-US" dirty="0" smtClean="0"/>
              <a:t>Ms</a:t>
            </a:r>
            <a:r>
              <a:rPr lang="en-US" dirty="0"/>
              <a:t>. Moore introduces the Framework (3 min)</a:t>
            </a:r>
          </a:p>
          <a:p>
            <a:pPr lvl="1"/>
            <a:r>
              <a:rPr lang="en-US" dirty="0"/>
              <a:t>P. 70 clip 4.1</a:t>
            </a:r>
          </a:p>
          <a:p>
            <a:endParaRPr lang="en-US" dirty="0"/>
          </a:p>
        </p:txBody>
      </p:sp>
      <p:sp>
        <p:nvSpPr>
          <p:cNvPr id="3" name="Title 2"/>
          <p:cNvSpPr>
            <a:spLocks noGrp="1"/>
          </p:cNvSpPr>
          <p:nvPr>
            <p:ph type="title"/>
          </p:nvPr>
        </p:nvSpPr>
        <p:spPr/>
        <p:txBody>
          <a:bodyPr/>
          <a:lstStyle/>
          <a:p>
            <a:r>
              <a:rPr lang="en-US" dirty="0" smtClean="0"/>
              <a:t>Strategies for Supporting Students</a:t>
            </a:r>
            <a:endParaRPr lang="en-US" dirty="0"/>
          </a:p>
        </p:txBody>
      </p:sp>
    </p:spTree>
    <p:extLst>
      <p:ext uri="{BB962C8B-B14F-4D97-AF65-F5344CB8AC3E}">
        <p14:creationId xmlns:p14="http://schemas.microsoft.com/office/powerpoint/2010/main" val="35731907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959645"/>
            <a:ext cx="3380628" cy="577403"/>
          </a:xfrm>
        </p:spPr>
        <p:txBody>
          <a:bodyPr/>
          <a:lstStyle/>
          <a:p>
            <a:r>
              <a:rPr lang="en-US" dirty="0" smtClean="0"/>
              <a:t>Generic Explanation</a:t>
            </a:r>
          </a:p>
          <a:p>
            <a:pPr marL="0" indent="0">
              <a:buNone/>
            </a:pPr>
            <a:endParaRPr lang="en-US" dirty="0"/>
          </a:p>
        </p:txBody>
      </p:sp>
      <p:sp>
        <p:nvSpPr>
          <p:cNvPr id="3" name="Title 2"/>
          <p:cNvSpPr>
            <a:spLocks noGrp="1"/>
          </p:cNvSpPr>
          <p:nvPr>
            <p:ph type="title"/>
          </p:nvPr>
        </p:nvSpPr>
        <p:spPr>
          <a:xfrm>
            <a:off x="175373" y="570156"/>
            <a:ext cx="3350110" cy="1054250"/>
          </a:xfrm>
        </p:spPr>
        <p:txBody>
          <a:bodyPr/>
          <a:lstStyle/>
          <a:p>
            <a:r>
              <a:rPr lang="en-US" dirty="0" smtClean="0"/>
              <a:t>Curricular Scaffolds</a:t>
            </a:r>
            <a:endParaRPr lang="en-US" dirty="0"/>
          </a:p>
        </p:txBody>
      </p:sp>
      <p:pic>
        <p:nvPicPr>
          <p:cNvPr id="4" name="Picture 3" descr="Screen Shot 2016-07-12 at 2.15.57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25483" y="100406"/>
            <a:ext cx="5348642" cy="6743700"/>
          </a:xfrm>
          <a:prstGeom prst="rect">
            <a:avLst/>
          </a:prstGeom>
        </p:spPr>
      </p:pic>
    </p:spTree>
    <p:extLst>
      <p:ext uri="{BB962C8B-B14F-4D97-AF65-F5344CB8AC3E}">
        <p14:creationId xmlns:p14="http://schemas.microsoft.com/office/powerpoint/2010/main" val="8841332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Screen Shot 2016-07-12 at 2.13.42 PM.png"/>
          <p:cNvPicPr>
            <a:picLocks noGrp="1" noChangeAspect="1"/>
          </p:cNvPicPr>
          <p:nvPr>
            <p:ph idx="1"/>
          </p:nvPr>
        </p:nvPicPr>
        <p:blipFill>
          <a:blip r:embed="rId2">
            <a:extLst>
              <a:ext uri="{28A0092B-C50C-407E-A947-70E740481C1C}">
                <a14:useLocalDpi xmlns:a14="http://schemas.microsoft.com/office/drawing/2010/main" val="0"/>
              </a:ext>
            </a:extLst>
          </a:blip>
          <a:srcRect t="4042" b="4042"/>
          <a:stretch>
            <a:fillRect/>
          </a:stretch>
        </p:blipFill>
        <p:spPr>
          <a:xfrm>
            <a:off x="492872" y="2581275"/>
            <a:ext cx="7745505" cy="3877815"/>
          </a:xfrm>
        </p:spPr>
      </p:pic>
      <p:sp>
        <p:nvSpPr>
          <p:cNvPr id="2" name="Title 1"/>
          <p:cNvSpPr>
            <a:spLocks noGrp="1"/>
          </p:cNvSpPr>
          <p:nvPr>
            <p:ph type="title"/>
          </p:nvPr>
        </p:nvSpPr>
        <p:spPr/>
        <p:txBody>
          <a:bodyPr/>
          <a:lstStyle/>
          <a:p>
            <a:r>
              <a:rPr lang="en-US" dirty="0"/>
              <a:t>Curricular Scaffolds</a:t>
            </a:r>
          </a:p>
        </p:txBody>
      </p:sp>
      <p:sp>
        <p:nvSpPr>
          <p:cNvPr id="3" name="Text Placeholder 2"/>
          <p:cNvSpPr>
            <a:spLocks noGrp="1"/>
          </p:cNvSpPr>
          <p:nvPr>
            <p:ph type="body" idx="4294967295"/>
          </p:nvPr>
        </p:nvSpPr>
        <p:spPr>
          <a:xfrm>
            <a:off x="206375" y="1922463"/>
            <a:ext cx="3443288" cy="658812"/>
          </a:xfrm>
        </p:spPr>
        <p:txBody>
          <a:bodyPr/>
          <a:lstStyle/>
          <a:p>
            <a:r>
              <a:rPr lang="en-US" dirty="0" smtClean="0"/>
              <a:t>Content-Specific	</a:t>
            </a:r>
            <a:endParaRPr lang="en-US" dirty="0"/>
          </a:p>
        </p:txBody>
      </p:sp>
    </p:spTree>
    <p:extLst>
      <p:ext uri="{BB962C8B-B14F-4D97-AF65-F5344CB8AC3E}">
        <p14:creationId xmlns:p14="http://schemas.microsoft.com/office/powerpoint/2010/main" val="3315107616"/>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6-07-12 at 2.22.0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4625" y="0"/>
            <a:ext cx="8969375" cy="6858000"/>
          </a:xfrm>
          <a:prstGeom prst="rect">
            <a:avLst/>
          </a:prstGeom>
        </p:spPr>
      </p:pic>
    </p:spTree>
    <p:extLst>
      <p:ext uri="{BB962C8B-B14F-4D97-AF65-F5344CB8AC3E}">
        <p14:creationId xmlns:p14="http://schemas.microsoft.com/office/powerpoint/2010/main" val="1826279429"/>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b="1" dirty="0" smtClean="0"/>
              <a:t>Connect to Everyday Examples</a:t>
            </a:r>
          </a:p>
          <a:p>
            <a:r>
              <a:rPr lang="en-US" dirty="0" smtClean="0"/>
              <a:t>Use examples to illustrate that in everyday life, individuals use evidence and reasoning to decide on answers to questions as well as to convince other people.</a:t>
            </a:r>
          </a:p>
          <a:p>
            <a:r>
              <a:rPr lang="en-US" dirty="0" smtClean="0"/>
              <a:t>Video</a:t>
            </a:r>
          </a:p>
          <a:p>
            <a:pPr lvl="1"/>
            <a:r>
              <a:rPr lang="en-US" dirty="0" smtClean="0"/>
              <a:t>Mr</a:t>
            </a:r>
            <a:r>
              <a:rPr lang="en-US" dirty="0"/>
              <a:t>. Kaplan discusses connection to everyday life (2.5 min) </a:t>
            </a:r>
            <a:endParaRPr lang="en-US" dirty="0" smtClean="0"/>
          </a:p>
          <a:p>
            <a:pPr lvl="1"/>
            <a:r>
              <a:rPr lang="en-US" dirty="0" smtClean="0"/>
              <a:t>P</a:t>
            </a:r>
            <a:r>
              <a:rPr lang="en-US" dirty="0"/>
              <a:t>. 73 clip </a:t>
            </a:r>
            <a:r>
              <a:rPr lang="en-US" dirty="0" smtClean="0"/>
              <a:t>4.3</a:t>
            </a:r>
            <a:endParaRPr lang="en-US" dirty="0"/>
          </a:p>
        </p:txBody>
      </p:sp>
      <p:sp>
        <p:nvSpPr>
          <p:cNvPr id="3" name="Title 2"/>
          <p:cNvSpPr>
            <a:spLocks noGrp="1"/>
          </p:cNvSpPr>
          <p:nvPr>
            <p:ph type="title"/>
          </p:nvPr>
        </p:nvSpPr>
        <p:spPr/>
        <p:txBody>
          <a:bodyPr/>
          <a:lstStyle/>
          <a:p>
            <a:r>
              <a:rPr lang="en-US" dirty="0"/>
              <a:t>Strategies for Supporting Students</a:t>
            </a:r>
          </a:p>
        </p:txBody>
      </p:sp>
    </p:spTree>
    <p:extLst>
      <p:ext uri="{BB962C8B-B14F-4D97-AF65-F5344CB8AC3E}">
        <p14:creationId xmlns:p14="http://schemas.microsoft.com/office/powerpoint/2010/main" val="7756415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r>
              <a:rPr lang="en-US" b="1" dirty="0" smtClean="0"/>
              <a:t>Provide a rationale</a:t>
            </a:r>
          </a:p>
          <a:p>
            <a:r>
              <a:rPr lang="en-US" dirty="0" smtClean="0"/>
              <a:t>Describe why a student or a scientist would construct a scientific explanation:</a:t>
            </a:r>
          </a:p>
          <a:p>
            <a:pPr lvl="1"/>
            <a:r>
              <a:rPr lang="en-US" dirty="0" smtClean="0"/>
              <a:t>Science is fundamentally about explaining phenomena</a:t>
            </a:r>
          </a:p>
          <a:p>
            <a:pPr lvl="1"/>
            <a:r>
              <a:rPr lang="en-US" dirty="0" smtClean="0"/>
              <a:t>Scientists justify as well as convince others of their claims by using evidence and reasoning</a:t>
            </a:r>
          </a:p>
          <a:p>
            <a:pPr lvl="1"/>
            <a:r>
              <a:rPr lang="en-US" dirty="0" smtClean="0"/>
              <a:t>Scientists use evidence and reasoning in rebuttals to refute claims by other scientists and other lay people in the community</a:t>
            </a:r>
          </a:p>
          <a:p>
            <a:r>
              <a:rPr lang="en-US" dirty="0" smtClean="0"/>
              <a:t>Video</a:t>
            </a:r>
          </a:p>
          <a:p>
            <a:pPr lvl="1"/>
            <a:r>
              <a:rPr lang="en-US" dirty="0" smtClean="0"/>
              <a:t>Mr</a:t>
            </a:r>
            <a:r>
              <a:rPr lang="en-US" dirty="0"/>
              <a:t>. Kaplan </a:t>
            </a:r>
            <a:r>
              <a:rPr lang="en-US" dirty="0" smtClean="0"/>
              <a:t>rationale </a:t>
            </a:r>
            <a:r>
              <a:rPr lang="en-US" dirty="0"/>
              <a:t>for CER (2 min)</a:t>
            </a:r>
          </a:p>
          <a:p>
            <a:pPr lvl="1"/>
            <a:r>
              <a:rPr lang="en-US" dirty="0" smtClean="0"/>
              <a:t>P</a:t>
            </a:r>
            <a:r>
              <a:rPr lang="en-US" dirty="0"/>
              <a:t>. 77 clip 4.5</a:t>
            </a:r>
          </a:p>
          <a:p>
            <a:endParaRPr lang="en-US" dirty="0"/>
          </a:p>
        </p:txBody>
      </p:sp>
      <p:sp>
        <p:nvSpPr>
          <p:cNvPr id="3" name="Title 2"/>
          <p:cNvSpPr>
            <a:spLocks noGrp="1"/>
          </p:cNvSpPr>
          <p:nvPr>
            <p:ph type="title"/>
          </p:nvPr>
        </p:nvSpPr>
        <p:spPr/>
        <p:txBody>
          <a:bodyPr/>
          <a:lstStyle/>
          <a:p>
            <a:r>
              <a:rPr lang="en-US" dirty="0"/>
              <a:t>Strategies for Supporting Students</a:t>
            </a:r>
          </a:p>
        </p:txBody>
      </p:sp>
    </p:spTree>
    <p:extLst>
      <p:ext uri="{BB962C8B-B14F-4D97-AF65-F5344CB8AC3E}">
        <p14:creationId xmlns:p14="http://schemas.microsoft.com/office/powerpoint/2010/main" val="38692375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b="1" dirty="0" smtClean="0"/>
              <a:t>Connect to Other Content Areas</a:t>
            </a:r>
          </a:p>
          <a:p>
            <a:r>
              <a:rPr lang="en-US" dirty="0" smtClean="0"/>
              <a:t>Help students link the CER framework to similar practices they engage in during other classes such as social studies, mathematics, and English Language arts.   	</a:t>
            </a:r>
          </a:p>
          <a:p>
            <a:pPr lvl="1"/>
            <a:r>
              <a:rPr lang="en-US" dirty="0" smtClean="0"/>
              <a:t>Persuasive essays – ELA</a:t>
            </a:r>
          </a:p>
          <a:p>
            <a:pPr lvl="1"/>
            <a:r>
              <a:rPr lang="en-US" dirty="0" smtClean="0"/>
              <a:t>Debate historical events – social studies</a:t>
            </a:r>
          </a:p>
          <a:p>
            <a:pPr lvl="1"/>
            <a:r>
              <a:rPr lang="en-US" dirty="0" smtClean="0"/>
              <a:t>Prove a theorem – math </a:t>
            </a:r>
          </a:p>
          <a:p>
            <a:r>
              <a:rPr lang="en-US" dirty="0" smtClean="0"/>
              <a:t>Important 21</a:t>
            </a:r>
            <a:r>
              <a:rPr lang="en-US" baseline="30000" dirty="0" smtClean="0"/>
              <a:t>st</a:t>
            </a:r>
            <a:r>
              <a:rPr lang="en-US" dirty="0" smtClean="0"/>
              <a:t> century skill that cuts across different disciplines</a:t>
            </a:r>
            <a:endParaRPr lang="en-US" dirty="0"/>
          </a:p>
        </p:txBody>
      </p:sp>
      <p:sp>
        <p:nvSpPr>
          <p:cNvPr id="3" name="Title 2"/>
          <p:cNvSpPr>
            <a:spLocks noGrp="1"/>
          </p:cNvSpPr>
          <p:nvPr>
            <p:ph type="title"/>
          </p:nvPr>
        </p:nvSpPr>
        <p:spPr/>
        <p:txBody>
          <a:bodyPr/>
          <a:lstStyle/>
          <a:p>
            <a:r>
              <a:rPr lang="en-US" dirty="0"/>
              <a:t>Strategies for Supporting Students</a:t>
            </a:r>
          </a:p>
        </p:txBody>
      </p:sp>
    </p:spTree>
    <p:extLst>
      <p:ext uri="{BB962C8B-B14F-4D97-AF65-F5344CB8AC3E}">
        <p14:creationId xmlns:p14="http://schemas.microsoft.com/office/powerpoint/2010/main" val="41737188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r>
              <a:rPr lang="en-US" b="1" dirty="0" smtClean="0"/>
              <a:t>Model &amp; Critique Examples</a:t>
            </a:r>
          </a:p>
          <a:p>
            <a:r>
              <a:rPr lang="en-US" dirty="0" smtClean="0"/>
              <a:t>Provide examples of both strong and weak scientific explanations using a PPT slide, overhead, or handout. Critique the examples in terms of the strengths and weaknesses.</a:t>
            </a:r>
          </a:p>
          <a:p>
            <a:r>
              <a:rPr lang="en-US" b="1" dirty="0" smtClean="0"/>
              <a:t>Provide Students with Feedback</a:t>
            </a:r>
          </a:p>
          <a:p>
            <a:r>
              <a:rPr lang="en-US" dirty="0" smtClean="0"/>
              <a:t>Offer explicit feedback on student writing in either discussion or written feedback, including specific suggestions in terms of the strengths and weaknesses.</a:t>
            </a:r>
          </a:p>
          <a:p>
            <a:r>
              <a:rPr lang="en-US" dirty="0" smtClean="0"/>
              <a:t>Video</a:t>
            </a:r>
          </a:p>
          <a:p>
            <a:pPr lvl="1"/>
            <a:r>
              <a:rPr lang="en-US" dirty="0" smtClean="0"/>
              <a:t>Ms</a:t>
            </a:r>
            <a:r>
              <a:rPr lang="en-US" dirty="0"/>
              <a:t>. Baker explores strong/weak examples (1.5 min)</a:t>
            </a:r>
          </a:p>
          <a:p>
            <a:pPr lvl="1"/>
            <a:r>
              <a:rPr lang="en-US" dirty="0"/>
              <a:t>P. 82 clip 4.8</a:t>
            </a:r>
          </a:p>
          <a:p>
            <a:endParaRPr lang="en-US" dirty="0" smtClean="0"/>
          </a:p>
          <a:p>
            <a:endParaRPr lang="en-US" dirty="0" smtClean="0"/>
          </a:p>
        </p:txBody>
      </p:sp>
      <p:sp>
        <p:nvSpPr>
          <p:cNvPr id="3" name="Title 2"/>
          <p:cNvSpPr>
            <a:spLocks noGrp="1"/>
          </p:cNvSpPr>
          <p:nvPr>
            <p:ph type="title"/>
          </p:nvPr>
        </p:nvSpPr>
        <p:spPr/>
        <p:txBody>
          <a:bodyPr/>
          <a:lstStyle/>
          <a:p>
            <a:r>
              <a:rPr lang="en-US" dirty="0"/>
              <a:t>Strategies for Supporting Students</a:t>
            </a:r>
          </a:p>
        </p:txBody>
      </p:sp>
    </p:spTree>
    <p:extLst>
      <p:ext uri="{BB962C8B-B14F-4D97-AF65-F5344CB8AC3E}">
        <p14:creationId xmlns:p14="http://schemas.microsoft.com/office/powerpoint/2010/main" val="9783012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b="1" dirty="0" smtClean="0"/>
              <a:t>Claim</a:t>
            </a:r>
            <a:r>
              <a:rPr lang="en-US" dirty="0" smtClean="0"/>
              <a:t> – A statement or conclusion that answers the original question/problem</a:t>
            </a:r>
          </a:p>
          <a:p>
            <a:r>
              <a:rPr lang="en-US" b="1" dirty="0" smtClean="0"/>
              <a:t>Evidence</a:t>
            </a:r>
            <a:r>
              <a:rPr lang="en-US" dirty="0" smtClean="0"/>
              <a:t> – Scientific data that supports the claim</a:t>
            </a:r>
          </a:p>
          <a:p>
            <a:r>
              <a:rPr lang="en-US" b="1" dirty="0" smtClean="0"/>
              <a:t>Reasoning</a:t>
            </a:r>
            <a:r>
              <a:rPr lang="en-US" dirty="0" smtClean="0"/>
              <a:t> – A justification that connects the evidence to the claim using scientific principles</a:t>
            </a:r>
          </a:p>
          <a:p>
            <a:r>
              <a:rPr lang="en-US" dirty="0" smtClean="0"/>
              <a:t>CER</a:t>
            </a:r>
            <a:r>
              <a:rPr lang="en-US" b="1" dirty="0" smtClean="0"/>
              <a:t>R</a:t>
            </a:r>
            <a:endParaRPr lang="en-US" b="1" dirty="0"/>
          </a:p>
          <a:p>
            <a:r>
              <a:rPr lang="en-US" b="1" dirty="0" smtClean="0"/>
              <a:t>Rebuttal</a:t>
            </a:r>
            <a:r>
              <a:rPr lang="en-US" dirty="0" smtClean="0"/>
              <a:t> – Recognizes and describes alternative explanations, and provides counter evidence and reasoning for why the alternative explanation is not appropriate</a:t>
            </a:r>
            <a:endParaRPr lang="en-US" dirty="0"/>
          </a:p>
        </p:txBody>
      </p:sp>
      <p:sp>
        <p:nvSpPr>
          <p:cNvPr id="3" name="Title 2"/>
          <p:cNvSpPr>
            <a:spLocks noGrp="1"/>
          </p:cNvSpPr>
          <p:nvPr>
            <p:ph type="title"/>
          </p:nvPr>
        </p:nvSpPr>
        <p:spPr/>
        <p:txBody>
          <a:bodyPr/>
          <a:lstStyle/>
          <a:p>
            <a:r>
              <a:rPr lang="en-US" dirty="0" smtClean="0"/>
              <a:t>CER Statements</a:t>
            </a:r>
            <a:endParaRPr lang="en-US" dirty="0"/>
          </a:p>
        </p:txBody>
      </p:sp>
    </p:spTree>
    <p:extLst>
      <p:ext uri="{BB962C8B-B14F-4D97-AF65-F5344CB8AC3E}">
        <p14:creationId xmlns:p14="http://schemas.microsoft.com/office/powerpoint/2010/main" val="2987086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b="1" dirty="0" smtClean="0"/>
              <a:t>Have Students Engage in Peer Critique</a:t>
            </a:r>
          </a:p>
          <a:p>
            <a:r>
              <a:rPr lang="en-US" dirty="0" smtClean="0"/>
              <a:t>Have students trade scientific explanations with partners in class and provide each other with feedback on the strengths and weaknesses</a:t>
            </a:r>
          </a:p>
          <a:p>
            <a:r>
              <a:rPr lang="en-US" b="1" dirty="0" smtClean="0"/>
              <a:t>Video</a:t>
            </a:r>
          </a:p>
          <a:p>
            <a:pPr lvl="1"/>
            <a:r>
              <a:rPr lang="en-US" dirty="0" smtClean="0"/>
              <a:t>Ms</a:t>
            </a:r>
            <a:r>
              <a:rPr lang="en-US" dirty="0"/>
              <a:t>. Nelson engages students in peer critique (3 min)</a:t>
            </a:r>
          </a:p>
          <a:p>
            <a:pPr lvl="1"/>
            <a:r>
              <a:rPr lang="en-US" dirty="0"/>
              <a:t>P. 86-87 clip </a:t>
            </a:r>
            <a:r>
              <a:rPr lang="en-US" dirty="0" smtClean="0"/>
              <a:t>4.10</a:t>
            </a:r>
          </a:p>
          <a:p>
            <a:pPr marL="0" indent="0">
              <a:buNone/>
            </a:pPr>
            <a:endParaRPr lang="en-US" dirty="0"/>
          </a:p>
          <a:p>
            <a:endParaRPr lang="en-US" dirty="0"/>
          </a:p>
        </p:txBody>
      </p:sp>
      <p:sp>
        <p:nvSpPr>
          <p:cNvPr id="3" name="Title 2"/>
          <p:cNvSpPr>
            <a:spLocks noGrp="1"/>
          </p:cNvSpPr>
          <p:nvPr>
            <p:ph type="title"/>
          </p:nvPr>
        </p:nvSpPr>
        <p:spPr/>
        <p:txBody>
          <a:bodyPr/>
          <a:lstStyle/>
          <a:p>
            <a:r>
              <a:rPr lang="en-US" dirty="0"/>
              <a:t>Strategies for Supporting Students</a:t>
            </a:r>
          </a:p>
        </p:txBody>
      </p:sp>
    </p:spTree>
    <p:extLst>
      <p:ext uri="{BB962C8B-B14F-4D97-AF65-F5344CB8AC3E}">
        <p14:creationId xmlns:p14="http://schemas.microsoft.com/office/powerpoint/2010/main" val="25423820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b="1" dirty="0" smtClean="0"/>
              <a:t>Debate Student Examples</a:t>
            </a:r>
          </a:p>
          <a:p>
            <a:r>
              <a:rPr lang="en-US" dirty="0" smtClean="0"/>
              <a:t>As a whole class, have students debate the appropriateness and strength of different claims, evidence, and reasoning.</a:t>
            </a:r>
          </a:p>
          <a:p>
            <a:r>
              <a:rPr lang="en-US" b="1" dirty="0" smtClean="0"/>
              <a:t>Video</a:t>
            </a:r>
          </a:p>
          <a:p>
            <a:pPr lvl="1"/>
            <a:r>
              <a:rPr lang="en-US" dirty="0" smtClean="0"/>
              <a:t>Ms. Nelson develops a Classroom Culture (1 min)</a:t>
            </a:r>
          </a:p>
          <a:p>
            <a:pPr lvl="1"/>
            <a:r>
              <a:rPr lang="en-US" dirty="0" smtClean="0"/>
              <a:t>P. 149 clip 7.1</a:t>
            </a:r>
          </a:p>
          <a:p>
            <a:pPr lvl="1"/>
            <a:endParaRPr lang="en-US" dirty="0" smtClean="0"/>
          </a:p>
          <a:p>
            <a:endParaRPr lang="en-US" dirty="0"/>
          </a:p>
        </p:txBody>
      </p:sp>
      <p:sp>
        <p:nvSpPr>
          <p:cNvPr id="3" name="Title 2"/>
          <p:cNvSpPr>
            <a:spLocks noGrp="1"/>
          </p:cNvSpPr>
          <p:nvPr>
            <p:ph type="title"/>
          </p:nvPr>
        </p:nvSpPr>
        <p:spPr/>
        <p:txBody>
          <a:bodyPr/>
          <a:lstStyle/>
          <a:p>
            <a:r>
              <a:rPr lang="en-US" dirty="0"/>
              <a:t>Strategies for Supporting Students</a:t>
            </a:r>
          </a:p>
        </p:txBody>
      </p:sp>
    </p:spTree>
    <p:extLst>
      <p:ext uri="{BB962C8B-B14F-4D97-AF65-F5344CB8AC3E}">
        <p14:creationId xmlns:p14="http://schemas.microsoft.com/office/powerpoint/2010/main" val="17110971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This may be a learning task you have students engage in once a week or once a month when they </a:t>
            </a:r>
            <a:r>
              <a:rPr lang="en-US" u="sng" dirty="0" smtClean="0"/>
              <a:t>are trying to make sense of data using scientific principles</a:t>
            </a:r>
            <a:r>
              <a:rPr lang="en-US" dirty="0" smtClean="0"/>
              <a:t>.</a:t>
            </a:r>
            <a:endParaRPr lang="en-US" dirty="0"/>
          </a:p>
        </p:txBody>
      </p:sp>
      <p:sp>
        <p:nvSpPr>
          <p:cNvPr id="3" name="Title 2"/>
          <p:cNvSpPr>
            <a:spLocks noGrp="1"/>
          </p:cNvSpPr>
          <p:nvPr>
            <p:ph type="title"/>
          </p:nvPr>
        </p:nvSpPr>
        <p:spPr/>
        <p:txBody>
          <a:bodyPr/>
          <a:lstStyle/>
          <a:p>
            <a:r>
              <a:rPr lang="en-US" dirty="0" smtClean="0"/>
              <a:t>How Often?</a:t>
            </a:r>
            <a:endParaRPr lang="en-US" dirty="0"/>
          </a:p>
        </p:txBody>
      </p:sp>
    </p:spTree>
    <p:extLst>
      <p:ext uri="{BB962C8B-B14F-4D97-AF65-F5344CB8AC3E}">
        <p14:creationId xmlns:p14="http://schemas.microsoft.com/office/powerpoint/2010/main" val="3488881832"/>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99248" y="2248347"/>
            <a:ext cx="4337258" cy="4187567"/>
          </a:xfrm>
        </p:spPr>
        <p:txBody>
          <a:bodyPr/>
          <a:lstStyle/>
          <a:p>
            <a:r>
              <a:rPr lang="en-US" i="1" dirty="0" smtClean="0"/>
              <a:t>Supporting Grade 5-8 Students in Constructing Explanations in Science: The Claim, Evidence, and Reasoning Framework for Talk and Writing </a:t>
            </a:r>
            <a:r>
              <a:rPr lang="en-US" dirty="0" smtClean="0"/>
              <a:t>by Katherine L. McNeill &amp; Joseph S. </a:t>
            </a:r>
            <a:r>
              <a:rPr lang="en-US" dirty="0" err="1" smtClean="0"/>
              <a:t>Krajcik</a:t>
            </a:r>
            <a:endParaRPr lang="en-US" dirty="0" smtClean="0"/>
          </a:p>
          <a:p>
            <a:r>
              <a:rPr lang="en-US" dirty="0" smtClean="0"/>
              <a:t>Pearson Education, 2012</a:t>
            </a:r>
            <a:endParaRPr lang="en-US" dirty="0"/>
          </a:p>
        </p:txBody>
      </p:sp>
      <p:sp>
        <p:nvSpPr>
          <p:cNvPr id="3" name="Title 2"/>
          <p:cNvSpPr>
            <a:spLocks noGrp="1"/>
          </p:cNvSpPr>
          <p:nvPr>
            <p:ph type="title"/>
          </p:nvPr>
        </p:nvSpPr>
        <p:spPr/>
        <p:txBody>
          <a:bodyPr/>
          <a:lstStyle/>
          <a:p>
            <a:r>
              <a:rPr lang="en-US" dirty="0" smtClean="0"/>
              <a:t>Source</a:t>
            </a:r>
            <a:endParaRPr lang="en-US" dirty="0"/>
          </a:p>
        </p:txBody>
      </p:sp>
      <p:pic>
        <p:nvPicPr>
          <p:cNvPr id="4" name="Picture 3" descr="517oaeLnrCL._SX402_BO1,204,203,200_.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95250" y="1970934"/>
            <a:ext cx="3948749" cy="4887066"/>
          </a:xfrm>
          <a:prstGeom prst="rect">
            <a:avLst/>
          </a:prstGeom>
        </p:spPr>
      </p:pic>
    </p:spTree>
    <p:extLst>
      <p:ext uri="{BB962C8B-B14F-4D97-AF65-F5344CB8AC3E}">
        <p14:creationId xmlns:p14="http://schemas.microsoft.com/office/powerpoint/2010/main" val="14224488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8 Week Chemistry Unit</a:t>
            </a:r>
          </a:p>
          <a:p>
            <a:pPr lvl="1"/>
            <a:r>
              <a:rPr lang="en-US" dirty="0" smtClean="0"/>
              <a:t>Introduction </a:t>
            </a:r>
            <a:r>
              <a:rPr lang="en-US" dirty="0"/>
              <a:t>to Chemistry </a:t>
            </a:r>
            <a:r>
              <a:rPr lang="en-US" dirty="0">
                <a:hlinkClick r:id="rId2"/>
              </a:rPr>
              <a:t>http://www.activatelearning.com/</a:t>
            </a:r>
            <a:r>
              <a:rPr lang="en-US" dirty="0" smtClean="0">
                <a:hlinkClick r:id="rId2"/>
              </a:rPr>
              <a:t>iqwst</a:t>
            </a:r>
            <a:r>
              <a:rPr lang="en-US" dirty="0" smtClean="0"/>
              <a:t> </a:t>
            </a:r>
          </a:p>
          <a:p>
            <a:r>
              <a:rPr lang="en-US" dirty="0" smtClean="0"/>
              <a:t>How Can I Make New Stuff from Old Stuff?</a:t>
            </a:r>
          </a:p>
          <a:p>
            <a:r>
              <a:rPr lang="en-US" dirty="0" smtClean="0"/>
              <a:t>3 Key Concepts</a:t>
            </a:r>
          </a:p>
          <a:p>
            <a:pPr lvl="1"/>
            <a:r>
              <a:rPr lang="en-US" dirty="0" smtClean="0"/>
              <a:t>Substances and Properties</a:t>
            </a:r>
          </a:p>
          <a:p>
            <a:pPr lvl="1"/>
            <a:r>
              <a:rPr lang="en-US" dirty="0" smtClean="0"/>
              <a:t>Chemical Reactions</a:t>
            </a:r>
          </a:p>
          <a:p>
            <a:pPr lvl="1"/>
            <a:r>
              <a:rPr lang="en-US" dirty="0" smtClean="0"/>
              <a:t>Conservation of Mass</a:t>
            </a:r>
          </a:p>
        </p:txBody>
      </p:sp>
      <p:sp>
        <p:nvSpPr>
          <p:cNvPr id="3" name="Title 2"/>
          <p:cNvSpPr>
            <a:spLocks noGrp="1"/>
          </p:cNvSpPr>
          <p:nvPr>
            <p:ph type="title"/>
          </p:nvPr>
        </p:nvSpPr>
        <p:spPr/>
        <p:txBody>
          <a:bodyPr/>
          <a:lstStyle/>
          <a:p>
            <a:r>
              <a:rPr lang="en-US" dirty="0" smtClean="0"/>
              <a:t>7</a:t>
            </a:r>
            <a:r>
              <a:rPr lang="en-US" baseline="30000" dirty="0" smtClean="0"/>
              <a:t>th</a:t>
            </a:r>
            <a:r>
              <a:rPr lang="en-US" dirty="0" smtClean="0"/>
              <a:t> Grade Chemistry</a:t>
            </a:r>
            <a:endParaRPr lang="en-US" dirty="0"/>
          </a:p>
        </p:txBody>
      </p:sp>
    </p:spTree>
    <p:extLst>
      <p:ext uri="{BB962C8B-B14F-4D97-AF65-F5344CB8AC3E}">
        <p14:creationId xmlns:p14="http://schemas.microsoft.com/office/powerpoint/2010/main" val="39979124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Write a scientific explanation stating whether fat and soap are the same or different substances.</a:t>
            </a:r>
          </a:p>
          <a:p>
            <a:r>
              <a:rPr lang="en-US" dirty="0" smtClean="0"/>
              <a:t>Use the CER Model to include a claim, evidence, and reasoning for your explanation.</a:t>
            </a:r>
            <a:endParaRPr lang="en-US" dirty="0"/>
          </a:p>
        </p:txBody>
      </p:sp>
      <p:sp>
        <p:nvSpPr>
          <p:cNvPr id="3" name="Title 2"/>
          <p:cNvSpPr>
            <a:spLocks noGrp="1"/>
          </p:cNvSpPr>
          <p:nvPr>
            <p:ph type="title"/>
          </p:nvPr>
        </p:nvSpPr>
        <p:spPr/>
        <p:txBody>
          <a:bodyPr/>
          <a:lstStyle/>
          <a:p>
            <a:r>
              <a:rPr lang="en-US" dirty="0" smtClean="0"/>
              <a:t>Scientific Explanation</a:t>
            </a:r>
            <a:endParaRPr lang="en-US" dirty="0"/>
          </a:p>
        </p:txBody>
      </p:sp>
    </p:spTree>
    <p:extLst>
      <p:ext uri="{BB962C8B-B14F-4D97-AF65-F5344CB8AC3E}">
        <p14:creationId xmlns:p14="http://schemas.microsoft.com/office/powerpoint/2010/main" val="36804996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Circle the claim</a:t>
            </a:r>
          </a:p>
          <a:p>
            <a:r>
              <a:rPr lang="en-US" dirty="0" smtClean="0"/>
              <a:t>Number the pieces of evidence</a:t>
            </a:r>
          </a:p>
          <a:p>
            <a:r>
              <a:rPr lang="en-US" dirty="0" smtClean="0"/>
              <a:t>Underline the reasoning </a:t>
            </a:r>
          </a:p>
          <a:p>
            <a:endParaRPr lang="en-US" dirty="0"/>
          </a:p>
          <a:p>
            <a:r>
              <a:rPr lang="en-US" dirty="0" smtClean="0"/>
              <a:t>How would you improve your explanation?</a:t>
            </a:r>
          </a:p>
        </p:txBody>
      </p:sp>
      <p:sp>
        <p:nvSpPr>
          <p:cNvPr id="3" name="Title 2"/>
          <p:cNvSpPr>
            <a:spLocks noGrp="1"/>
          </p:cNvSpPr>
          <p:nvPr>
            <p:ph type="title"/>
          </p:nvPr>
        </p:nvSpPr>
        <p:spPr/>
        <p:txBody>
          <a:bodyPr/>
          <a:lstStyle/>
          <a:p>
            <a:r>
              <a:rPr lang="en-US" dirty="0" smtClean="0"/>
              <a:t>Trade Papers</a:t>
            </a:r>
            <a:endParaRPr lang="en-US" dirty="0"/>
          </a:p>
        </p:txBody>
      </p:sp>
    </p:spTree>
    <p:extLst>
      <p:ext uri="{BB962C8B-B14F-4D97-AF65-F5344CB8AC3E}">
        <p14:creationId xmlns:p14="http://schemas.microsoft.com/office/powerpoint/2010/main" val="28466247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i="1" dirty="0"/>
              <a:t>When provided with a specific structure for peer review students are able to successfully engage in peer critique around their scientific explanations</a:t>
            </a:r>
            <a:r>
              <a:rPr lang="en-US" dirty="0"/>
              <a:t>.</a:t>
            </a:r>
          </a:p>
          <a:p>
            <a:pPr lvl="1"/>
            <a:r>
              <a:rPr lang="en-US" dirty="0"/>
              <a:t>Every student receives constructive suggestions</a:t>
            </a:r>
          </a:p>
          <a:p>
            <a:pPr lvl="1"/>
            <a:r>
              <a:rPr lang="en-US" dirty="0"/>
              <a:t>Expose students to other examples of scientific explanations and opportunity to think critically about what it means to construct a strong explanation.</a:t>
            </a:r>
          </a:p>
          <a:p>
            <a:endParaRPr lang="en-US" dirty="0"/>
          </a:p>
        </p:txBody>
      </p:sp>
      <p:sp>
        <p:nvSpPr>
          <p:cNvPr id="3" name="Title 2"/>
          <p:cNvSpPr>
            <a:spLocks noGrp="1"/>
          </p:cNvSpPr>
          <p:nvPr>
            <p:ph type="title"/>
          </p:nvPr>
        </p:nvSpPr>
        <p:spPr/>
        <p:txBody>
          <a:bodyPr/>
          <a:lstStyle/>
          <a:p>
            <a:r>
              <a:rPr lang="en-US" dirty="0" smtClean="0"/>
              <a:t>Why Peer Review?</a:t>
            </a:r>
            <a:endParaRPr lang="en-US" dirty="0"/>
          </a:p>
        </p:txBody>
      </p:sp>
    </p:spTree>
    <p:extLst>
      <p:ext uri="{BB962C8B-B14F-4D97-AF65-F5344CB8AC3E}">
        <p14:creationId xmlns:p14="http://schemas.microsoft.com/office/powerpoint/2010/main" val="41401969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Challenge that these students had was the ability to make sense of data and construct explanations in which they justified claims.</a:t>
            </a:r>
          </a:p>
          <a:p>
            <a:r>
              <a:rPr lang="en-US" dirty="0" smtClean="0"/>
              <a:t>Did you have the same challenge?</a:t>
            </a:r>
            <a:endParaRPr lang="en-US" dirty="0"/>
          </a:p>
        </p:txBody>
      </p:sp>
      <p:sp>
        <p:nvSpPr>
          <p:cNvPr id="3" name="Title 2"/>
          <p:cNvSpPr>
            <a:spLocks noGrp="1"/>
          </p:cNvSpPr>
          <p:nvPr>
            <p:ph type="title"/>
          </p:nvPr>
        </p:nvSpPr>
        <p:spPr/>
        <p:txBody>
          <a:bodyPr/>
          <a:lstStyle/>
          <a:p>
            <a:r>
              <a:rPr lang="en-US" dirty="0" smtClean="0"/>
              <a:t>7</a:t>
            </a:r>
            <a:r>
              <a:rPr lang="en-US" baseline="30000" dirty="0" smtClean="0"/>
              <a:t>th</a:t>
            </a:r>
            <a:r>
              <a:rPr lang="en-US" dirty="0" smtClean="0"/>
              <a:t> Grade Students</a:t>
            </a:r>
            <a:endParaRPr lang="en-US" dirty="0"/>
          </a:p>
        </p:txBody>
      </p:sp>
    </p:spTree>
    <p:extLst>
      <p:ext uri="{BB962C8B-B14F-4D97-AF65-F5344CB8AC3E}">
        <p14:creationId xmlns:p14="http://schemas.microsoft.com/office/powerpoint/2010/main" val="25708022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3200" dirty="0" smtClean="0"/>
              <a:t>Fat &amp; soap are different substances because they have completely different results based on their properties.</a:t>
            </a:r>
          </a:p>
          <a:p>
            <a:endParaRPr lang="en-US" sz="3200" dirty="0"/>
          </a:p>
          <a:p>
            <a:r>
              <a:rPr lang="en-US" sz="3200" dirty="0" smtClean="0"/>
              <a:t>What feedback would you provide to this student?</a:t>
            </a:r>
            <a:endParaRPr lang="en-US" sz="3200" dirty="0"/>
          </a:p>
        </p:txBody>
      </p:sp>
      <p:sp>
        <p:nvSpPr>
          <p:cNvPr id="3" name="Title 2"/>
          <p:cNvSpPr>
            <a:spLocks noGrp="1"/>
          </p:cNvSpPr>
          <p:nvPr>
            <p:ph type="title"/>
          </p:nvPr>
        </p:nvSpPr>
        <p:spPr/>
        <p:txBody>
          <a:bodyPr/>
          <a:lstStyle/>
          <a:p>
            <a:r>
              <a:rPr lang="en-US" dirty="0" smtClean="0"/>
              <a:t>Example response</a:t>
            </a:r>
            <a:endParaRPr lang="en-US" dirty="0"/>
          </a:p>
        </p:txBody>
      </p:sp>
    </p:spTree>
    <p:extLst>
      <p:ext uri="{BB962C8B-B14F-4D97-AF65-F5344CB8AC3E}">
        <p14:creationId xmlns:p14="http://schemas.microsoft.com/office/powerpoint/2010/main" val="8275136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131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07880277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Hardcover.thmx</Template>
  <TotalTime>579</TotalTime>
  <Words>774</Words>
  <Application>Microsoft Macintosh PowerPoint</Application>
  <PresentationFormat>On-screen Show (4:3)</PresentationFormat>
  <Paragraphs>96</Paragraphs>
  <Slides>23</Slides>
  <Notes>1</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Hardcover</vt:lpstr>
      <vt:lpstr>Constructing Explanations</vt:lpstr>
      <vt:lpstr>CER Statements</vt:lpstr>
      <vt:lpstr>7th Grade Chemistry</vt:lpstr>
      <vt:lpstr>Scientific Explanation</vt:lpstr>
      <vt:lpstr>Trade Papers</vt:lpstr>
      <vt:lpstr>Why Peer Review?</vt:lpstr>
      <vt:lpstr>7th Grade Students</vt:lpstr>
      <vt:lpstr>Example response</vt:lpstr>
      <vt:lpstr>PowerPoint Presentation</vt:lpstr>
      <vt:lpstr>PowerPoint Presentation</vt:lpstr>
      <vt:lpstr>PowerPoint Presentation</vt:lpstr>
      <vt:lpstr>Strategies for Supporting Students</vt:lpstr>
      <vt:lpstr>Curricular Scaffolds</vt:lpstr>
      <vt:lpstr>Curricular Scaffolds</vt:lpstr>
      <vt:lpstr>PowerPoint Presentation</vt:lpstr>
      <vt:lpstr>Strategies for Supporting Students</vt:lpstr>
      <vt:lpstr>Strategies for Supporting Students</vt:lpstr>
      <vt:lpstr>Strategies for Supporting Students</vt:lpstr>
      <vt:lpstr>Strategies for Supporting Students</vt:lpstr>
      <vt:lpstr>Strategies for Supporting Students</vt:lpstr>
      <vt:lpstr>Strategies for Supporting Students</vt:lpstr>
      <vt:lpstr>How Often?</vt:lpstr>
      <vt:lpstr>Source</vt:lpstr>
    </vt:vector>
  </TitlesOfParts>
  <Company>TTU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Chemistry &amp; CER Statements</dc:title>
  <dc:creator>Leslie Suters</dc:creator>
  <cp:lastModifiedBy>Leslie Suters</cp:lastModifiedBy>
  <cp:revision>17</cp:revision>
  <dcterms:created xsi:type="dcterms:W3CDTF">2016-07-12T09:59:55Z</dcterms:created>
  <dcterms:modified xsi:type="dcterms:W3CDTF">2016-07-12T19:39:43Z</dcterms:modified>
</cp:coreProperties>
</file>