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4" r:id="rId1"/>
  </p:sldMasterIdLst>
  <p:notesMasterIdLst>
    <p:notesMasterId r:id="rId34"/>
  </p:notesMasterIdLst>
  <p:handoutMasterIdLst>
    <p:handoutMasterId r:id="rId35"/>
  </p:handoutMasterIdLst>
  <p:sldIdLst>
    <p:sldId id="256" r:id="rId2"/>
    <p:sldId id="510" r:id="rId3"/>
    <p:sldId id="511" r:id="rId4"/>
    <p:sldId id="588" r:id="rId5"/>
    <p:sldId id="258" r:id="rId6"/>
    <p:sldId id="290" r:id="rId7"/>
    <p:sldId id="259" r:id="rId8"/>
    <p:sldId id="260" r:id="rId9"/>
    <p:sldId id="261" r:id="rId10"/>
    <p:sldId id="293" r:id="rId11"/>
    <p:sldId id="295" r:id="rId12"/>
    <p:sldId id="264" r:id="rId13"/>
    <p:sldId id="589" r:id="rId14"/>
    <p:sldId id="281" r:id="rId15"/>
    <p:sldId id="291" r:id="rId16"/>
    <p:sldId id="267" r:id="rId17"/>
    <p:sldId id="287" r:id="rId18"/>
    <p:sldId id="268" r:id="rId19"/>
    <p:sldId id="292" r:id="rId20"/>
    <p:sldId id="270" r:id="rId21"/>
    <p:sldId id="509" r:id="rId22"/>
    <p:sldId id="482" r:id="rId23"/>
    <p:sldId id="499" r:id="rId24"/>
    <p:sldId id="501" r:id="rId25"/>
    <p:sldId id="500" r:id="rId26"/>
    <p:sldId id="502" r:id="rId27"/>
    <p:sldId id="503" r:id="rId28"/>
    <p:sldId id="504" r:id="rId29"/>
    <p:sldId id="505" r:id="rId30"/>
    <p:sldId id="506" r:id="rId31"/>
    <p:sldId id="507" r:id="rId32"/>
    <p:sldId id="508"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ule, Sarah" initials="SS" lastIdx="1" clrIdx="0">
    <p:extLst>
      <p:ext uri="{19B8F6BF-5375-455C-9EA6-DF929625EA0E}">
        <p15:presenceInfo xmlns:p15="http://schemas.microsoft.com/office/powerpoint/2012/main" userId="S-1-5-21-1659004503-583907252-725345543-899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5D3"/>
    <a:srgbClr val="4D7634"/>
    <a:srgbClr val="FF8000"/>
    <a:srgbClr val="0000FF"/>
    <a:srgbClr val="B3B3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5299" autoAdjust="0"/>
    <p:restoredTop sz="34852" autoAdjust="0"/>
  </p:normalViewPr>
  <p:slideViewPr>
    <p:cSldViewPr>
      <p:cViewPr varScale="1">
        <p:scale>
          <a:sx n="30" d="100"/>
          <a:sy n="30" d="100"/>
        </p:scale>
        <p:origin x="826" y="34"/>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3906773-8DBC-874C-BD77-030CF2524D1D}" type="datetimeFigureOut">
              <a:rPr lang="en-US" smtClean="0"/>
              <a:t>6/3/2018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F7AB41E-1E5D-B542-8134-4442DE93FEFC}" type="slidenum">
              <a:rPr lang="en-US" smtClean="0"/>
              <a:t>‹#›</a:t>
            </a:fld>
            <a:endParaRPr lang="en-US" dirty="0"/>
          </a:p>
        </p:txBody>
      </p:sp>
    </p:spTree>
    <p:extLst>
      <p:ext uri="{BB962C8B-B14F-4D97-AF65-F5344CB8AC3E}">
        <p14:creationId xmlns:p14="http://schemas.microsoft.com/office/powerpoint/2010/main" val="18578473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5588C9-001E-4887-A554-011AC8C5BF7E}" type="datetimeFigureOut">
              <a:rPr lang="en-US" smtClean="0"/>
              <a:pPr/>
              <a:t>6/3/2018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C144E64-065E-433D-8158-367D221FE3DD}" type="slidenum">
              <a:rPr lang="en-US" smtClean="0"/>
              <a:pPr/>
              <a:t>‹#›</a:t>
            </a:fld>
            <a:endParaRPr lang="en-US" dirty="0"/>
          </a:p>
        </p:txBody>
      </p:sp>
    </p:spTree>
    <p:extLst>
      <p:ext uri="{BB962C8B-B14F-4D97-AF65-F5344CB8AC3E}">
        <p14:creationId xmlns:p14="http://schemas.microsoft.com/office/powerpoint/2010/main" val="2241833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(&lt;1</a:t>
            </a:r>
            <a:r>
              <a:rPr lang="en-US" baseline="0" dirty="0" smtClean="0"/>
              <a:t> min)</a:t>
            </a:r>
            <a:endParaRPr lang="en-US" dirty="0"/>
          </a:p>
        </p:txBody>
      </p:sp>
      <p:sp>
        <p:nvSpPr>
          <p:cNvPr id="4" name="Slide Number Placeholder 3"/>
          <p:cNvSpPr>
            <a:spLocks noGrp="1"/>
          </p:cNvSpPr>
          <p:nvPr>
            <p:ph type="sldNum" sz="quarter" idx="10"/>
          </p:nvPr>
        </p:nvSpPr>
        <p:spPr/>
        <p:txBody>
          <a:bodyPr/>
          <a:lstStyle/>
          <a:p>
            <a:fld id="{7C144E64-065E-433D-8158-367D221FE3DD}" type="slidenum">
              <a:rPr lang="en-US" smtClean="0"/>
              <a:pPr/>
              <a:t>1</a:t>
            </a:fld>
            <a:endParaRPr lang="en-US" dirty="0"/>
          </a:p>
        </p:txBody>
      </p:sp>
    </p:spTree>
    <p:extLst>
      <p:ext uri="{BB962C8B-B14F-4D97-AF65-F5344CB8AC3E}">
        <p14:creationId xmlns:p14="http://schemas.microsoft.com/office/powerpoint/2010/main" val="13989889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E89B58-13C5-4405-B83F-A7F70294F074}" type="slidenum">
              <a:rPr lang="en-US"/>
              <a:pPr/>
              <a:t>10</a:t>
            </a:fld>
            <a:endParaRPr lang="en-US" dirty="0"/>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xfrm>
            <a:off x="1143000" y="4343400"/>
            <a:ext cx="4572000" cy="4114800"/>
          </a:xfrm>
        </p:spPr>
        <p:txBody>
          <a:bodyPr/>
          <a:lstStyle/>
          <a:p>
            <a:r>
              <a:rPr lang="en-US" dirty="0" smtClean="0"/>
              <a:t>(&lt;1 min</a:t>
            </a:r>
            <a:r>
              <a:rPr lang="en-US" baseline="0" dirty="0" smtClean="0"/>
              <a:t>) Science Identity</a:t>
            </a:r>
          </a:p>
          <a:p>
            <a:pPr marL="171450" indent="-171450">
              <a:buFont typeface="Arial" panose="020B0604020202020204" pitchFamily="34" charset="0"/>
              <a:buChar char="•"/>
            </a:pPr>
            <a:r>
              <a:rPr lang="en-US" dirty="0" smtClean="0"/>
              <a:t>These pictures are by 4th graders when asked to draw a scientist. What do you notice about these pictures? </a:t>
            </a:r>
          </a:p>
          <a:p>
            <a:pPr marL="171450" indent="-171450">
              <a:buFont typeface="Arial" panose="020B0604020202020204" pitchFamily="34" charset="0"/>
              <a:buChar char="•"/>
            </a:pPr>
            <a:r>
              <a:rPr lang="en-US" dirty="0" smtClean="0"/>
              <a:t>[Listen to observations from your participants.] </a:t>
            </a:r>
          </a:p>
          <a:p>
            <a:pPr marL="171450" indent="-171450">
              <a:buFont typeface="Arial" panose="020B0604020202020204" pitchFamily="34" charset="0"/>
              <a:buChar char="•"/>
            </a:pPr>
            <a:r>
              <a:rPr lang="en-US" dirty="0" smtClean="0"/>
              <a:t>These pictures show white male chemists. Some scientists definitely look like this; however, many more do not. </a:t>
            </a:r>
          </a:p>
          <a:p>
            <a:pPr marL="171450" indent="-171450">
              <a:buFont typeface="Arial" panose="020B0604020202020204" pitchFamily="34" charset="0"/>
              <a:buChar char="•"/>
            </a:pPr>
            <a:r>
              <a:rPr lang="en-US" dirty="0" smtClean="0"/>
              <a:t>Most students drew something similar, which for most of them meant drawing someone very different from themselves. </a:t>
            </a:r>
          </a:p>
          <a:p>
            <a:pPr marL="171450" indent="-171450">
              <a:buFont typeface="Arial" panose="020B0604020202020204" pitchFamily="34" charset="0"/>
              <a:buChar char="•"/>
            </a:pPr>
            <a:r>
              <a:rPr lang="en-US" dirty="0" smtClean="0"/>
              <a:t>If students get to </a:t>
            </a:r>
            <a:r>
              <a:rPr lang="en-US" b="1" dirty="0" smtClean="0"/>
              <a:t>DO</a:t>
            </a:r>
            <a:r>
              <a:rPr lang="en-US" dirty="0" smtClean="0"/>
              <a:t> science, they are more likely to be able to see themselves as someone who could be a scientist. </a:t>
            </a:r>
            <a:endParaRPr lang="en-US" dirty="0"/>
          </a:p>
        </p:txBody>
      </p:sp>
    </p:spTree>
    <p:extLst>
      <p:ext uri="{BB962C8B-B14F-4D97-AF65-F5344CB8AC3E}">
        <p14:creationId xmlns:p14="http://schemas.microsoft.com/office/powerpoint/2010/main" val="26709688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E89B58-13C5-4405-B83F-A7F70294F074}" type="slidenum">
              <a:rPr lang="en-US"/>
              <a:pPr/>
              <a:t>11</a:t>
            </a:fld>
            <a:endParaRPr lang="en-US" dirty="0"/>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xfrm>
            <a:off x="1143000" y="4343400"/>
            <a:ext cx="4572000" cy="41148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(&lt;1 min.) Informed Citizens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Even if students don’t pursue science careers, understanding how it works is still important.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We hear a lot in the media about topics based in science, like climate change or public health issues.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Knowing how scientists think about things like evidence and uncertainty makes it easier to understand what’s going on in these debates and to recognize when media could be misrepresenting the issue.</a:t>
            </a:r>
            <a:endParaRPr lang="en-US" dirty="0" smtClean="0"/>
          </a:p>
          <a:p>
            <a:endParaRPr lang="en-US" dirty="0"/>
          </a:p>
        </p:txBody>
      </p:sp>
    </p:spTree>
    <p:extLst>
      <p:ext uri="{BB962C8B-B14F-4D97-AF65-F5344CB8AC3E}">
        <p14:creationId xmlns:p14="http://schemas.microsoft.com/office/powerpoint/2010/main" val="8404147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a:t>
            </a:r>
            <a:r>
              <a:rPr lang="en-US" baseline="0" dirty="0" smtClean="0"/>
              <a:t> min.) </a:t>
            </a:r>
          </a:p>
          <a:p>
            <a:pPr marL="171450" indent="-171450">
              <a:buFont typeface="Arial" panose="020B0604020202020204" pitchFamily="34" charset="0"/>
              <a:buChar char="•"/>
            </a:pPr>
            <a:r>
              <a:rPr lang="en-US" dirty="0" smtClean="0"/>
              <a:t>Educators have known for a long time how important it is for students to DO science. </a:t>
            </a:r>
          </a:p>
          <a:p>
            <a:pPr marL="171450" indent="-171450">
              <a:buFont typeface="Arial" panose="020B0604020202020204" pitchFamily="34" charset="0"/>
              <a:buChar char="•"/>
            </a:pPr>
            <a:r>
              <a:rPr lang="en-US" dirty="0" smtClean="0"/>
              <a:t>AND YET, this is not reflected in many classrooms. Why? </a:t>
            </a:r>
          </a:p>
          <a:p>
            <a:pPr marL="171450" indent="-171450">
              <a:buFont typeface="Arial" panose="020B0604020202020204" pitchFamily="34" charset="0"/>
              <a:buChar char="•"/>
            </a:pPr>
            <a:r>
              <a:rPr lang="en-US" dirty="0" smtClean="0"/>
              <a:t>One driving factor is testing: if students are being measured solely on their ability to spit out facts, then that’s what they’ll be taught. </a:t>
            </a:r>
          </a:p>
          <a:p>
            <a:pPr marL="171450" indent="-171450">
              <a:buFont typeface="Arial" panose="020B0604020202020204" pitchFamily="34" charset="0"/>
              <a:buChar char="•"/>
            </a:pPr>
            <a:r>
              <a:rPr lang="en-US" dirty="0" smtClean="0"/>
              <a:t>Another key factor (and the one we’re focusing on today) is the standards.</a:t>
            </a:r>
          </a:p>
          <a:p>
            <a:pPr marL="171450" indent="-171450">
              <a:buFont typeface="Arial" panose="020B0604020202020204" pitchFamily="34" charset="0"/>
              <a:buChar char="•"/>
            </a:pPr>
            <a:r>
              <a:rPr lang="en-US" dirty="0" smtClean="0"/>
              <a:t>The old science standards read like a list of things that students should know. Every sentence starts the same way: students know this, students know that, etc. </a:t>
            </a:r>
          </a:p>
          <a:p>
            <a:pPr marL="171450" indent="-171450">
              <a:buFont typeface="Arial" panose="020B0604020202020204" pitchFamily="34" charset="0"/>
              <a:buChar char="•"/>
            </a:pPr>
            <a:r>
              <a:rPr lang="en-US" dirty="0" smtClean="0"/>
              <a:t>The standards tend to shape the curriculum (and influence the tests too). If your standards are basically a list of facts, then that is what will be taught. </a:t>
            </a:r>
            <a:endParaRPr lang="en-US" dirty="0"/>
          </a:p>
        </p:txBody>
      </p:sp>
      <p:sp>
        <p:nvSpPr>
          <p:cNvPr id="4" name="Slide Number Placeholder 3"/>
          <p:cNvSpPr>
            <a:spLocks noGrp="1"/>
          </p:cNvSpPr>
          <p:nvPr>
            <p:ph type="sldNum" sz="quarter" idx="10"/>
          </p:nvPr>
        </p:nvSpPr>
        <p:spPr/>
        <p:txBody>
          <a:bodyPr/>
          <a:lstStyle/>
          <a:p>
            <a:fld id="{7C144E64-065E-433D-8158-367D221FE3DD}" type="slidenum">
              <a:rPr lang="en-US" smtClean="0"/>
              <a:pPr/>
              <a:t>12</a:t>
            </a:fld>
            <a:endParaRPr lang="en-US" dirty="0"/>
          </a:p>
        </p:txBody>
      </p:sp>
    </p:spTree>
    <p:extLst>
      <p:ext uri="{BB962C8B-B14F-4D97-AF65-F5344CB8AC3E}">
        <p14:creationId xmlns:p14="http://schemas.microsoft.com/office/powerpoint/2010/main" val="4288700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(10 minutes: 5 to sort and 5 </a:t>
            </a:r>
            <a:r>
              <a:rPr lang="en-US" smtClean="0"/>
              <a:t>to debrief)</a:t>
            </a:r>
            <a:endParaRPr lang="en-US" dirty="0"/>
          </a:p>
        </p:txBody>
      </p:sp>
      <p:sp>
        <p:nvSpPr>
          <p:cNvPr id="4" name="Slide Number Placeholder 3"/>
          <p:cNvSpPr>
            <a:spLocks noGrp="1"/>
          </p:cNvSpPr>
          <p:nvPr>
            <p:ph type="sldNum" sz="quarter" idx="10"/>
          </p:nvPr>
        </p:nvSpPr>
        <p:spPr/>
        <p:txBody>
          <a:bodyPr/>
          <a:lstStyle/>
          <a:p>
            <a:fld id="{7C144E64-065E-433D-8158-367D221FE3DD}" type="slidenum">
              <a:rPr lang="en-US" smtClean="0"/>
              <a:pPr/>
              <a:t>13</a:t>
            </a:fld>
            <a:endParaRPr lang="en-US" dirty="0"/>
          </a:p>
        </p:txBody>
      </p:sp>
    </p:spTree>
    <p:extLst>
      <p:ext uri="{BB962C8B-B14F-4D97-AF65-F5344CB8AC3E}">
        <p14:creationId xmlns:p14="http://schemas.microsoft.com/office/powerpoint/2010/main" val="13774238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E89B58-13C5-4405-B83F-A7F70294F074}" type="slidenum">
              <a:rPr lang="en-US"/>
              <a:pPr/>
              <a:t>14</a:t>
            </a:fld>
            <a:endParaRPr lang="en-US" dirty="0"/>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xfrm>
            <a:off x="1143000" y="4343400"/>
            <a:ext cx="4572000" cy="4114800"/>
          </a:xfrm>
        </p:spPr>
        <p:txBody>
          <a:bodyPr/>
          <a:lstStyle/>
          <a:p>
            <a:r>
              <a:rPr lang="en-US" dirty="0" smtClean="0"/>
              <a:t>(1 min)</a:t>
            </a:r>
          </a:p>
          <a:p>
            <a:pPr marL="171450" indent="-171450">
              <a:buFont typeface="Arial" panose="020B0604020202020204" pitchFamily="34" charset="0"/>
              <a:buChar char="•"/>
            </a:pPr>
            <a:r>
              <a:rPr lang="en-US" dirty="0" smtClean="0"/>
              <a:t>The new TNSS fundamentally changes this balance. </a:t>
            </a:r>
          </a:p>
          <a:p>
            <a:pPr marL="171450" indent="-171450">
              <a:buFont typeface="Arial" panose="020B0604020202020204" pitchFamily="34" charset="0"/>
              <a:buChar char="•"/>
            </a:pPr>
            <a:r>
              <a:rPr lang="en-US" dirty="0" smtClean="0"/>
              <a:t>The facts about science are still there (knowledge is important, after all), but it’s now on equal footing with doing science, as well as with connecting ideas across science. </a:t>
            </a:r>
          </a:p>
          <a:p>
            <a:pPr marL="171450" indent="-171450">
              <a:buFont typeface="Arial" panose="020B0604020202020204" pitchFamily="34" charset="0"/>
              <a:buChar char="•"/>
            </a:pPr>
            <a:r>
              <a:rPr lang="en-US" dirty="0" smtClean="0"/>
              <a:t>These three components are called the three dimensions</a:t>
            </a:r>
            <a:r>
              <a:rPr lang="en-US" baseline="0" dirty="0" smtClean="0"/>
              <a:t> and are based on the NGSS.  </a:t>
            </a:r>
            <a:r>
              <a:rPr lang="en-US" dirty="0" smtClean="0"/>
              <a:t> </a:t>
            </a:r>
            <a:endParaRPr lang="en-US" dirty="0"/>
          </a:p>
        </p:txBody>
      </p:sp>
    </p:spTree>
    <p:extLst>
      <p:ext uri="{BB962C8B-B14F-4D97-AF65-F5344CB8AC3E}">
        <p14:creationId xmlns:p14="http://schemas.microsoft.com/office/powerpoint/2010/main" val="39933700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dirty="0" smtClean="0"/>
              <a:t>(&lt;30 sec)</a:t>
            </a:r>
            <a:endParaRPr lang="en-US" dirty="0"/>
          </a:p>
        </p:txBody>
      </p:sp>
      <p:sp>
        <p:nvSpPr>
          <p:cNvPr id="4" name="Slide Number Placeholder 3"/>
          <p:cNvSpPr>
            <a:spLocks noGrp="1"/>
          </p:cNvSpPr>
          <p:nvPr>
            <p:ph type="sldNum" sz="quarter" idx="10"/>
          </p:nvPr>
        </p:nvSpPr>
        <p:spPr/>
        <p:txBody>
          <a:bodyPr/>
          <a:lstStyle/>
          <a:p>
            <a:fld id="{7C144E64-065E-433D-8158-367D221FE3DD}" type="slidenum">
              <a:rPr lang="en-US" smtClean="0"/>
              <a:pPr/>
              <a:t>15</a:t>
            </a:fld>
            <a:endParaRPr lang="en-US" dirty="0"/>
          </a:p>
        </p:txBody>
      </p:sp>
    </p:spTree>
    <p:extLst>
      <p:ext uri="{BB962C8B-B14F-4D97-AF65-F5344CB8AC3E}">
        <p14:creationId xmlns:p14="http://schemas.microsoft.com/office/powerpoint/2010/main" val="13614881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 min)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Did you know the NGSS logo actually means something? The three colored bands on represent the three dimensions and their equal balance in the NGSS.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These components weave together to form Performance Expectations, which are statements of what students should be able to do.</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65C287D5-933E-44FC-BCE7-28C8095A2C37}" type="slidenum">
              <a:rPr lang="en-US" smtClean="0"/>
              <a:pPr/>
              <a:t>16</a:t>
            </a:fld>
            <a:endParaRPr lang="en-US" dirty="0"/>
          </a:p>
        </p:txBody>
      </p:sp>
    </p:spTree>
    <p:extLst>
      <p:ext uri="{BB962C8B-B14F-4D97-AF65-F5344CB8AC3E}">
        <p14:creationId xmlns:p14="http://schemas.microsoft.com/office/powerpoint/2010/main" val="2757166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 min) Cake Analogy</a:t>
            </a:r>
          </a:p>
          <a:p>
            <a:pPr marL="171450" indent="-171450">
              <a:buFont typeface="Arial" panose="020B0604020202020204" pitchFamily="34" charset="0"/>
              <a:buChar char="•"/>
            </a:pPr>
            <a:r>
              <a:rPr lang="en-US" dirty="0" smtClean="0"/>
              <a:t>This analogy from NSTA illustrates the NGSS as ‘‘a piece of cake.’’ </a:t>
            </a:r>
          </a:p>
          <a:p>
            <a:pPr marL="171450" indent="-171450">
              <a:buFont typeface="Arial" panose="020B0604020202020204" pitchFamily="34" charset="0"/>
              <a:buChar char="•"/>
            </a:pPr>
            <a:r>
              <a:rPr lang="en-US" dirty="0" smtClean="0"/>
              <a:t>The completed cake represents the performance expectation. The three dimensions are components of the cake. </a:t>
            </a:r>
          </a:p>
          <a:p>
            <a:pPr marL="171450" indent="-171450">
              <a:buFont typeface="Arial" panose="020B0604020202020204" pitchFamily="34" charset="0"/>
              <a:buChar char="•"/>
            </a:pPr>
            <a:r>
              <a:rPr lang="en-US" dirty="0" smtClean="0"/>
              <a:t>The processes that go into making the cake (the baking tools and techniques) represent the Science and Engineering Practices (SEPs). </a:t>
            </a:r>
          </a:p>
          <a:p>
            <a:pPr marL="171450" indent="-171450">
              <a:buFont typeface="Arial" panose="020B0604020202020204" pitchFamily="34" charset="0"/>
              <a:buChar char="•"/>
            </a:pPr>
            <a:r>
              <a:rPr lang="en-US" dirty="0" smtClean="0"/>
              <a:t>The content of the cake itself represents the Disciplinary Core Ideas (DCIs).</a:t>
            </a:r>
          </a:p>
          <a:p>
            <a:pPr marL="171450" indent="-171450">
              <a:buFont typeface="Arial" panose="020B0604020202020204" pitchFamily="34" charset="0"/>
              <a:buChar char="•"/>
            </a:pPr>
            <a:r>
              <a:rPr lang="en-US" dirty="0" smtClean="0"/>
              <a:t>The frosting represents the Crosscutting Concepts (CCCs), a layer that enhances the cake as well as many other desserts (like cupcakes or donuts).</a:t>
            </a:r>
          </a:p>
          <a:p>
            <a:endParaRPr lang="en-US" dirty="0"/>
          </a:p>
        </p:txBody>
      </p:sp>
      <p:sp>
        <p:nvSpPr>
          <p:cNvPr id="4" name="Slide Number Placeholder 3"/>
          <p:cNvSpPr>
            <a:spLocks noGrp="1"/>
          </p:cNvSpPr>
          <p:nvPr>
            <p:ph type="sldNum" sz="quarter" idx="10"/>
          </p:nvPr>
        </p:nvSpPr>
        <p:spPr/>
        <p:txBody>
          <a:bodyPr/>
          <a:lstStyle/>
          <a:p>
            <a:fld id="{7C144E64-065E-433D-8158-367D221FE3DD}" type="slidenum">
              <a:rPr lang="en-US" smtClean="0"/>
              <a:pPr/>
              <a:t>17</a:t>
            </a:fld>
            <a:endParaRPr lang="en-US" dirty="0"/>
          </a:p>
        </p:txBody>
      </p:sp>
    </p:spTree>
    <p:extLst>
      <p:ext uri="{BB962C8B-B14F-4D97-AF65-F5344CB8AC3E}">
        <p14:creationId xmlns:p14="http://schemas.microsoft.com/office/powerpoint/2010/main" val="20153779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a:t>
            </a:r>
            <a:r>
              <a:rPr lang="en-US" baseline="0" dirty="0" smtClean="0"/>
              <a:t> min)</a:t>
            </a:r>
            <a:r>
              <a:rPr lang="en-US" dirty="0" smtClean="0"/>
              <a:t> Integration</a:t>
            </a:r>
          </a:p>
          <a:p>
            <a:pPr marL="171450" indent="-171450">
              <a:buFont typeface="Arial" panose="020B0604020202020204" pitchFamily="34" charset="0"/>
              <a:buChar char="•"/>
            </a:pPr>
            <a:r>
              <a:rPr lang="en-US" dirty="0" smtClean="0"/>
              <a:t>There is intentional overlap and synergy between the NGSS practices and practices students are already learning in Common Core Math and ELA. </a:t>
            </a:r>
          </a:p>
          <a:p>
            <a:pPr marL="171450" indent="-171450">
              <a:buFont typeface="Arial" panose="020B0604020202020204" pitchFamily="34" charset="0"/>
              <a:buChar char="•"/>
            </a:pPr>
            <a:r>
              <a:rPr lang="en-US" dirty="0" smtClean="0"/>
              <a:t>This creates opportunities for integration across subject areas, and shows that ways of thinking are not isolated to one discipline. </a:t>
            </a:r>
            <a:endParaRPr lang="en-US" dirty="0"/>
          </a:p>
        </p:txBody>
      </p:sp>
      <p:sp>
        <p:nvSpPr>
          <p:cNvPr id="4" name="Slide Number Placeholder 3"/>
          <p:cNvSpPr>
            <a:spLocks noGrp="1"/>
          </p:cNvSpPr>
          <p:nvPr>
            <p:ph type="sldNum" sz="quarter" idx="10"/>
          </p:nvPr>
        </p:nvSpPr>
        <p:spPr/>
        <p:txBody>
          <a:bodyPr/>
          <a:lstStyle/>
          <a:p>
            <a:fld id="{2160E92A-9400-4A04-9CEC-DFC204B640C9}" type="slidenum">
              <a:rPr lang="en-US" smtClean="0"/>
              <a:pPr/>
              <a:t>18</a:t>
            </a:fld>
            <a:endParaRPr lang="en-US" dirty="0"/>
          </a:p>
        </p:txBody>
      </p:sp>
    </p:spTree>
    <p:extLst>
      <p:ext uri="{BB962C8B-B14F-4D97-AF65-F5344CB8AC3E}">
        <p14:creationId xmlns:p14="http://schemas.microsoft.com/office/powerpoint/2010/main" val="42222777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(&gt;30</a:t>
            </a:r>
            <a:r>
              <a:rPr lang="en-US" baseline="0" dirty="0" smtClean="0"/>
              <a:t> sec)</a:t>
            </a:r>
            <a:endParaRPr lang="en-US" dirty="0"/>
          </a:p>
        </p:txBody>
      </p:sp>
      <p:sp>
        <p:nvSpPr>
          <p:cNvPr id="4" name="Slide Number Placeholder 3"/>
          <p:cNvSpPr>
            <a:spLocks noGrp="1"/>
          </p:cNvSpPr>
          <p:nvPr>
            <p:ph type="sldNum" sz="quarter" idx="10"/>
          </p:nvPr>
        </p:nvSpPr>
        <p:spPr/>
        <p:txBody>
          <a:bodyPr/>
          <a:lstStyle/>
          <a:p>
            <a:fld id="{7C144E64-065E-433D-8158-367D221FE3DD}" type="slidenum">
              <a:rPr lang="en-US" smtClean="0"/>
              <a:pPr/>
              <a:t>19</a:t>
            </a:fld>
            <a:endParaRPr lang="en-US" dirty="0"/>
          </a:p>
        </p:txBody>
      </p:sp>
    </p:spTree>
    <p:extLst>
      <p:ext uri="{BB962C8B-B14F-4D97-AF65-F5344CB8AC3E}">
        <p14:creationId xmlns:p14="http://schemas.microsoft.com/office/powerpoint/2010/main" val="2214892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(&lt;2</a:t>
            </a:r>
            <a:r>
              <a:rPr lang="en-US" baseline="0" dirty="0" smtClean="0"/>
              <a:t> min to explain)</a:t>
            </a:r>
            <a:endParaRPr lang="en-US" dirty="0"/>
          </a:p>
        </p:txBody>
      </p:sp>
      <p:sp>
        <p:nvSpPr>
          <p:cNvPr id="4" name="Slide Number Placeholder 3"/>
          <p:cNvSpPr>
            <a:spLocks noGrp="1"/>
          </p:cNvSpPr>
          <p:nvPr>
            <p:ph type="sldNum" sz="quarter" idx="10"/>
          </p:nvPr>
        </p:nvSpPr>
        <p:spPr/>
        <p:txBody>
          <a:bodyPr/>
          <a:lstStyle/>
          <a:p>
            <a:fld id="{7C144E64-065E-433D-8158-367D221FE3DD}" type="slidenum">
              <a:rPr lang="en-US" smtClean="0"/>
              <a:pPr/>
              <a:t>2</a:t>
            </a:fld>
            <a:endParaRPr lang="en-US" dirty="0"/>
          </a:p>
        </p:txBody>
      </p:sp>
    </p:spTree>
    <p:extLst>
      <p:ext uri="{BB962C8B-B14F-4D97-AF65-F5344CB8AC3E}">
        <p14:creationId xmlns:p14="http://schemas.microsoft.com/office/powerpoint/2010/main" val="37124720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(30</a:t>
            </a:r>
            <a:r>
              <a:rPr lang="en-US" baseline="0" dirty="0" smtClean="0"/>
              <a:t> sec)</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a:t>
            </a:r>
            <a:r>
              <a:rPr lang="en-US" dirty="0"/>
              <a:t>NGSS and TN State standards are sister documents formed from the same parent - A Framework for K-12 Science Education</a:t>
            </a:r>
          </a:p>
          <a:p>
            <a:endParaRPr lang="en-US" dirty="0"/>
          </a:p>
        </p:txBody>
      </p:sp>
      <p:sp>
        <p:nvSpPr>
          <p:cNvPr id="4" name="Slide Number Placeholder 3"/>
          <p:cNvSpPr>
            <a:spLocks noGrp="1"/>
          </p:cNvSpPr>
          <p:nvPr>
            <p:ph type="sldNum" sz="quarter" idx="10"/>
          </p:nvPr>
        </p:nvSpPr>
        <p:spPr/>
        <p:txBody>
          <a:bodyPr/>
          <a:lstStyle/>
          <a:p>
            <a:fld id="{65C287D5-933E-44FC-BCE7-28C8095A2C37}" type="slidenum">
              <a:rPr lang="en-US" smtClean="0"/>
              <a:pPr/>
              <a:t>20</a:t>
            </a:fld>
            <a:endParaRPr lang="en-US" dirty="0"/>
          </a:p>
        </p:txBody>
      </p:sp>
    </p:spTree>
    <p:extLst>
      <p:ext uri="{BB962C8B-B14F-4D97-AF65-F5344CB8AC3E}">
        <p14:creationId xmlns:p14="http://schemas.microsoft.com/office/powerpoint/2010/main" val="13987203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C144E64-065E-433D-8158-367D221FE3DD}" type="slidenum">
              <a:rPr lang="en-US" smtClean="0"/>
              <a:pPr/>
              <a:t>21</a:t>
            </a:fld>
            <a:endParaRPr lang="en-US" dirty="0"/>
          </a:p>
        </p:txBody>
      </p:sp>
    </p:spTree>
    <p:extLst>
      <p:ext uri="{BB962C8B-B14F-4D97-AF65-F5344CB8AC3E}">
        <p14:creationId xmlns:p14="http://schemas.microsoft.com/office/powerpoint/2010/main" val="20408450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
          <p:cNvSpPr>
            <a:spLocks noGrp="1" noRot="1" noChangeAspect="1" noChangeArrowheads="1" noTextEdit="1"/>
          </p:cNvSpPr>
          <p:nvPr>
            <p:ph type="sldImg"/>
          </p:nvPr>
        </p:nvSpPr>
        <p:spPr/>
      </p:sp>
      <p:sp>
        <p:nvSpPr>
          <p:cNvPr id="45059" name="Rectangle 2"/>
          <p:cNvSpPr>
            <a:spLocks noGrp="1" noChangeArrowheads="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rnd">
                <a:solidFill>
                  <a:srgbClr val="000000"/>
                </a:solidFill>
                <a:round/>
                <a:headEnd/>
                <a:tailEnd/>
              </a14:hiddenLine>
            </a:ext>
          </a:extLst>
        </p:spPr>
        <p:txBody>
          <a:bodyPr/>
          <a:lstStyle/>
          <a:p>
            <a:pPr eaLnBrk="1"/>
            <a:r>
              <a:rPr lang="en-US" dirty="0" smtClean="0"/>
              <a:t>(&gt;30 sec)</a:t>
            </a:r>
            <a:endParaRPr lang="en-US" dirty="0"/>
          </a:p>
        </p:txBody>
      </p:sp>
    </p:spTree>
    <p:extLst>
      <p:ext uri="{BB962C8B-B14F-4D97-AF65-F5344CB8AC3E}">
        <p14:creationId xmlns:p14="http://schemas.microsoft.com/office/powerpoint/2010/main" val="39534964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(&gt;3</a:t>
            </a:r>
            <a:r>
              <a:rPr lang="en-US" baseline="0" dirty="0" smtClean="0"/>
              <a:t> min)</a:t>
            </a:r>
            <a:endParaRPr lang="en-US" dirty="0"/>
          </a:p>
        </p:txBody>
      </p:sp>
    </p:spTree>
    <p:extLst>
      <p:ext uri="{BB962C8B-B14F-4D97-AF65-F5344CB8AC3E}">
        <p14:creationId xmlns:p14="http://schemas.microsoft.com/office/powerpoint/2010/main" val="12923693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(&gt;3</a:t>
            </a:r>
            <a:r>
              <a:rPr lang="en-US" baseline="0" dirty="0" smtClean="0"/>
              <a:t> min)</a:t>
            </a:r>
            <a:endParaRPr lang="en-US" dirty="0" smtClean="0"/>
          </a:p>
          <a:p>
            <a:endParaRPr lang="en-US" dirty="0"/>
          </a:p>
        </p:txBody>
      </p:sp>
    </p:spTree>
    <p:extLst>
      <p:ext uri="{BB962C8B-B14F-4D97-AF65-F5344CB8AC3E}">
        <p14:creationId xmlns:p14="http://schemas.microsoft.com/office/powerpoint/2010/main" val="9243310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(&gt;3</a:t>
            </a:r>
            <a:r>
              <a:rPr lang="en-US" baseline="0" dirty="0" smtClean="0"/>
              <a:t> min)</a:t>
            </a:r>
            <a:endParaRPr lang="en-US" dirty="0" smtClean="0"/>
          </a:p>
          <a:p>
            <a:endParaRPr lang="en-US" dirty="0"/>
          </a:p>
        </p:txBody>
      </p:sp>
    </p:spTree>
    <p:extLst>
      <p:ext uri="{BB962C8B-B14F-4D97-AF65-F5344CB8AC3E}">
        <p14:creationId xmlns:p14="http://schemas.microsoft.com/office/powerpoint/2010/main" val="26152327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(&gt;3</a:t>
            </a:r>
            <a:r>
              <a:rPr lang="en-US" baseline="0" dirty="0" smtClean="0"/>
              <a:t> min)</a:t>
            </a:r>
            <a:endParaRPr lang="en-US" dirty="0" smtClean="0"/>
          </a:p>
          <a:p>
            <a:endParaRPr lang="en-US" dirty="0"/>
          </a:p>
        </p:txBody>
      </p:sp>
    </p:spTree>
    <p:extLst>
      <p:ext uri="{BB962C8B-B14F-4D97-AF65-F5344CB8AC3E}">
        <p14:creationId xmlns:p14="http://schemas.microsoft.com/office/powerpoint/2010/main" val="6729120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(&gt;3</a:t>
            </a:r>
            <a:r>
              <a:rPr lang="en-US" baseline="0" dirty="0" smtClean="0"/>
              <a:t> min)</a:t>
            </a:r>
            <a:endParaRPr lang="en-US" dirty="0" smtClean="0"/>
          </a:p>
          <a:p>
            <a:endParaRPr lang="en-US" dirty="0"/>
          </a:p>
        </p:txBody>
      </p:sp>
    </p:spTree>
    <p:extLst>
      <p:ext uri="{BB962C8B-B14F-4D97-AF65-F5344CB8AC3E}">
        <p14:creationId xmlns:p14="http://schemas.microsoft.com/office/powerpoint/2010/main" val="23759764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(&gt;3</a:t>
            </a:r>
            <a:r>
              <a:rPr lang="en-US" baseline="0" dirty="0" smtClean="0"/>
              <a:t> min)</a:t>
            </a:r>
            <a:endParaRPr lang="en-US" dirty="0" smtClean="0"/>
          </a:p>
          <a:p>
            <a:endParaRPr lang="en-US" dirty="0"/>
          </a:p>
        </p:txBody>
      </p:sp>
    </p:spTree>
    <p:extLst>
      <p:ext uri="{BB962C8B-B14F-4D97-AF65-F5344CB8AC3E}">
        <p14:creationId xmlns:p14="http://schemas.microsoft.com/office/powerpoint/2010/main" val="36535677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(&gt;3</a:t>
            </a:r>
            <a:r>
              <a:rPr lang="en-US" baseline="0" dirty="0" smtClean="0"/>
              <a:t> min)</a:t>
            </a:r>
            <a:endParaRPr lang="en-US" dirty="0" smtClean="0"/>
          </a:p>
          <a:p>
            <a:endParaRPr lang="en-US" dirty="0"/>
          </a:p>
        </p:txBody>
      </p:sp>
    </p:spTree>
    <p:extLst>
      <p:ext uri="{BB962C8B-B14F-4D97-AF65-F5344CB8AC3E}">
        <p14:creationId xmlns:p14="http://schemas.microsoft.com/office/powerpoint/2010/main" val="2030329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 minutes total)</a:t>
            </a:r>
            <a:endParaRPr lang="en-US" dirty="0"/>
          </a:p>
        </p:txBody>
      </p:sp>
      <p:sp>
        <p:nvSpPr>
          <p:cNvPr id="4" name="Slide Number Placeholder 3"/>
          <p:cNvSpPr>
            <a:spLocks noGrp="1"/>
          </p:cNvSpPr>
          <p:nvPr>
            <p:ph type="sldNum" sz="quarter" idx="10"/>
          </p:nvPr>
        </p:nvSpPr>
        <p:spPr/>
        <p:txBody>
          <a:bodyPr/>
          <a:lstStyle/>
          <a:p>
            <a:fld id="{7C144E64-065E-433D-8158-367D221FE3DD}" type="slidenum">
              <a:rPr lang="en-US" smtClean="0"/>
              <a:pPr/>
              <a:t>3</a:t>
            </a:fld>
            <a:endParaRPr lang="en-US" dirty="0"/>
          </a:p>
        </p:txBody>
      </p:sp>
    </p:spTree>
    <p:extLst>
      <p:ext uri="{BB962C8B-B14F-4D97-AF65-F5344CB8AC3E}">
        <p14:creationId xmlns:p14="http://schemas.microsoft.com/office/powerpoint/2010/main" val="12749293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(&gt;3</a:t>
            </a:r>
            <a:r>
              <a:rPr lang="en-US" baseline="0" dirty="0" smtClean="0"/>
              <a:t> min)</a:t>
            </a:r>
            <a:endParaRPr lang="en-US" dirty="0" smtClean="0"/>
          </a:p>
          <a:p>
            <a:endParaRPr lang="en-US" dirty="0"/>
          </a:p>
        </p:txBody>
      </p:sp>
      <p:sp>
        <p:nvSpPr>
          <p:cNvPr id="4" name="Slide Number Placeholder 3"/>
          <p:cNvSpPr>
            <a:spLocks noGrp="1"/>
          </p:cNvSpPr>
          <p:nvPr>
            <p:ph type="sldNum" sz="quarter" idx="10"/>
          </p:nvPr>
        </p:nvSpPr>
        <p:spPr/>
        <p:txBody>
          <a:bodyPr/>
          <a:lstStyle/>
          <a:p>
            <a:fld id="{7C144E64-065E-433D-8158-367D221FE3DD}" type="slidenum">
              <a:rPr lang="en-US" smtClean="0"/>
              <a:pPr/>
              <a:t>30</a:t>
            </a:fld>
            <a:endParaRPr lang="en-US" dirty="0"/>
          </a:p>
        </p:txBody>
      </p:sp>
    </p:spTree>
    <p:extLst>
      <p:ext uri="{BB962C8B-B14F-4D97-AF65-F5344CB8AC3E}">
        <p14:creationId xmlns:p14="http://schemas.microsoft.com/office/powerpoint/2010/main" val="10852460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(&gt;3</a:t>
            </a:r>
            <a:r>
              <a:rPr lang="en-US" baseline="0" dirty="0" smtClean="0"/>
              <a:t> min)</a:t>
            </a:r>
            <a:endParaRPr lang="en-US" dirty="0" smtClean="0"/>
          </a:p>
          <a:p>
            <a:endParaRPr lang="en-US" dirty="0"/>
          </a:p>
        </p:txBody>
      </p:sp>
    </p:spTree>
    <p:extLst>
      <p:ext uri="{BB962C8B-B14F-4D97-AF65-F5344CB8AC3E}">
        <p14:creationId xmlns:p14="http://schemas.microsoft.com/office/powerpoint/2010/main" val="16467166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(&gt;3</a:t>
            </a:r>
            <a:r>
              <a:rPr lang="en-US" baseline="0" dirty="0" smtClean="0"/>
              <a:t> min)</a:t>
            </a:r>
            <a:endParaRPr lang="en-US" dirty="0" smtClean="0"/>
          </a:p>
          <a:p>
            <a:r>
              <a:rPr lang="en-US" dirty="0" smtClean="0"/>
              <a:t>*If you finish early, please move</a:t>
            </a:r>
            <a:r>
              <a:rPr lang="en-US" baseline="0" dirty="0" smtClean="0"/>
              <a:t> to the next segment.</a:t>
            </a:r>
            <a:endParaRPr lang="en-US" dirty="0"/>
          </a:p>
        </p:txBody>
      </p:sp>
    </p:spTree>
    <p:extLst>
      <p:ext uri="{BB962C8B-B14F-4D97-AF65-F5344CB8AC3E}">
        <p14:creationId xmlns:p14="http://schemas.microsoft.com/office/powerpoint/2010/main" val="3143591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(&lt;1 min.)</a:t>
            </a:r>
          </a:p>
          <a:p>
            <a:r>
              <a:rPr lang="en-US" dirty="0" smtClean="0"/>
              <a:t>Don’t </a:t>
            </a:r>
            <a:r>
              <a:rPr lang="en-US" dirty="0"/>
              <a:t>use this if you don’t feel comfortable!!</a:t>
            </a:r>
          </a:p>
        </p:txBody>
      </p:sp>
      <p:sp>
        <p:nvSpPr>
          <p:cNvPr id="4" name="Slide Number Placeholder 3"/>
          <p:cNvSpPr>
            <a:spLocks noGrp="1"/>
          </p:cNvSpPr>
          <p:nvPr>
            <p:ph type="sldNum" sz="quarter" idx="10"/>
          </p:nvPr>
        </p:nvSpPr>
        <p:spPr/>
        <p:txBody>
          <a:bodyPr/>
          <a:lstStyle/>
          <a:p>
            <a:fld id="{7C144E64-065E-433D-8158-367D221FE3DD}" type="slidenum">
              <a:rPr lang="en-US" smtClean="0"/>
              <a:pPr/>
              <a:t>4</a:t>
            </a:fld>
            <a:endParaRPr lang="en-US" dirty="0"/>
          </a:p>
        </p:txBody>
      </p:sp>
    </p:spTree>
    <p:extLst>
      <p:ext uri="{BB962C8B-B14F-4D97-AF65-F5344CB8AC3E}">
        <p14:creationId xmlns:p14="http://schemas.microsoft.com/office/powerpoint/2010/main" val="21868487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(&lt;1 min)</a:t>
            </a:r>
          </a:p>
          <a:p>
            <a:r>
              <a:rPr lang="en-US" dirty="0" smtClean="0"/>
              <a:t>We</a:t>
            </a:r>
            <a:r>
              <a:rPr lang="en-US" baseline="0" dirty="0" smtClean="0"/>
              <a:t> will e</a:t>
            </a:r>
            <a:r>
              <a:rPr lang="en-US" dirty="0" smtClean="0"/>
              <a:t>xplore</a:t>
            </a:r>
            <a:r>
              <a:rPr lang="en-US" baseline="0" dirty="0" smtClean="0"/>
              <a:t> each of these ideas in this presentation.</a:t>
            </a:r>
            <a:endParaRPr lang="en-US" dirty="0"/>
          </a:p>
        </p:txBody>
      </p:sp>
      <p:sp>
        <p:nvSpPr>
          <p:cNvPr id="4" name="Slide Number Placeholder 3"/>
          <p:cNvSpPr>
            <a:spLocks noGrp="1"/>
          </p:cNvSpPr>
          <p:nvPr>
            <p:ph type="sldNum" sz="quarter" idx="10"/>
          </p:nvPr>
        </p:nvSpPr>
        <p:spPr/>
        <p:txBody>
          <a:bodyPr/>
          <a:lstStyle/>
          <a:p>
            <a:fld id="{7C144E64-065E-433D-8158-367D221FE3DD}" type="slidenum">
              <a:rPr lang="en-US" smtClean="0"/>
              <a:pPr/>
              <a:t>5</a:t>
            </a:fld>
            <a:endParaRPr lang="en-US" dirty="0"/>
          </a:p>
        </p:txBody>
      </p:sp>
    </p:spTree>
    <p:extLst>
      <p:ext uri="{BB962C8B-B14F-4D97-AF65-F5344CB8AC3E}">
        <p14:creationId xmlns:p14="http://schemas.microsoft.com/office/powerpoint/2010/main" val="31241305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(&lt;1 min)</a:t>
            </a:r>
            <a:endParaRPr lang="en-US" dirty="0"/>
          </a:p>
        </p:txBody>
      </p:sp>
      <p:sp>
        <p:nvSpPr>
          <p:cNvPr id="4" name="Slide Number Placeholder 3"/>
          <p:cNvSpPr>
            <a:spLocks noGrp="1"/>
          </p:cNvSpPr>
          <p:nvPr>
            <p:ph type="sldNum" sz="quarter" idx="10"/>
          </p:nvPr>
        </p:nvSpPr>
        <p:spPr/>
        <p:txBody>
          <a:bodyPr/>
          <a:lstStyle/>
          <a:p>
            <a:fld id="{7C144E64-065E-433D-8158-367D221FE3DD}" type="slidenum">
              <a:rPr lang="en-US" smtClean="0"/>
              <a:pPr/>
              <a:t>6</a:t>
            </a:fld>
            <a:endParaRPr lang="en-US" dirty="0"/>
          </a:p>
        </p:txBody>
      </p:sp>
    </p:spTree>
    <p:extLst>
      <p:ext uri="{BB962C8B-B14F-4D97-AF65-F5344CB8AC3E}">
        <p14:creationId xmlns:p14="http://schemas.microsoft.com/office/powerpoint/2010/main" val="8877377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(&lt;2 min)</a:t>
            </a:r>
          </a:p>
          <a:p>
            <a:pPr marL="171450" indent="-171450">
              <a:buFont typeface="Arial" panose="020B0604020202020204" pitchFamily="34" charset="0"/>
              <a:buChar char="•"/>
            </a:pPr>
            <a:r>
              <a:rPr lang="en-US" dirty="0" smtClean="0"/>
              <a:t>Pop Quiz! Read each statement aloud and have participants call out if</a:t>
            </a:r>
            <a:r>
              <a:rPr lang="en-US" baseline="0" dirty="0" smtClean="0"/>
              <a:t> true or false.  </a:t>
            </a:r>
          </a:p>
          <a:p>
            <a:pPr marL="171450" indent="-171450">
              <a:buFont typeface="Arial" panose="020B0604020202020204" pitchFamily="34" charset="0"/>
              <a:buChar char="•"/>
            </a:pPr>
            <a:r>
              <a:rPr lang="en-US" baseline="0" dirty="0" smtClean="0"/>
              <a:t>Most scientists would say all these are false.</a:t>
            </a:r>
          </a:p>
          <a:p>
            <a:pPr marL="171450" indent="-171450">
              <a:buFont typeface="Arial" panose="020B0604020202020204" pitchFamily="34" charset="0"/>
              <a:buChar char="•"/>
            </a:pPr>
            <a:r>
              <a:rPr lang="en-US" baseline="0" dirty="0" smtClean="0"/>
              <a:t>And YET, these are common misconceptions that many students (and adults!) have about science.</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65C287D5-933E-44FC-BCE7-28C8095A2C37}" type="slidenum">
              <a:rPr lang="en-US" smtClean="0"/>
              <a:pPr/>
              <a:t>7</a:t>
            </a:fld>
            <a:endParaRPr lang="en-US" dirty="0"/>
          </a:p>
        </p:txBody>
      </p:sp>
    </p:spTree>
    <p:extLst>
      <p:ext uri="{BB962C8B-B14F-4D97-AF65-F5344CB8AC3E}">
        <p14:creationId xmlns:p14="http://schemas.microsoft.com/office/powerpoint/2010/main" val="22288484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(&lt;2 min)</a:t>
            </a:r>
          </a:p>
          <a:p>
            <a:pPr marL="171450" indent="-171450">
              <a:buFont typeface="Arial" panose="020B0604020202020204" pitchFamily="34" charset="0"/>
              <a:buChar char="•"/>
            </a:pPr>
            <a:r>
              <a:rPr lang="en-US" dirty="0" smtClean="0"/>
              <a:t>These ideas are influenced by many factors</a:t>
            </a:r>
            <a:r>
              <a:rPr lang="en-US" baseline="0" dirty="0" smtClean="0"/>
              <a:t> such as the media, life experiences, and even educational experiences.</a:t>
            </a:r>
          </a:p>
          <a:p>
            <a:pPr marL="171450" indent="-171450">
              <a:buFont typeface="Arial" panose="020B0604020202020204" pitchFamily="34" charset="0"/>
              <a:buChar char="•"/>
            </a:pPr>
            <a:r>
              <a:rPr lang="en-US" baseline="0" dirty="0" smtClean="0"/>
              <a:t>We’re focusing on this last misconception, the idea that science is just a collection of facts (rather than an active process). </a:t>
            </a:r>
          </a:p>
          <a:p>
            <a:pPr marL="171450" indent="-171450">
              <a:buFont typeface="Arial" panose="020B0604020202020204" pitchFamily="34" charset="0"/>
              <a:buChar char="•"/>
            </a:pPr>
            <a:r>
              <a:rPr lang="en-US" baseline="0" dirty="0" smtClean="0"/>
              <a:t>The next slides discuss ways this misconception can be harmful. </a:t>
            </a:r>
            <a:endParaRPr lang="en-US" dirty="0"/>
          </a:p>
        </p:txBody>
      </p:sp>
      <p:sp>
        <p:nvSpPr>
          <p:cNvPr id="4" name="Slide Number Placeholder 3"/>
          <p:cNvSpPr>
            <a:spLocks noGrp="1"/>
          </p:cNvSpPr>
          <p:nvPr>
            <p:ph type="sldNum" sz="quarter" idx="10"/>
          </p:nvPr>
        </p:nvSpPr>
        <p:spPr/>
        <p:txBody>
          <a:bodyPr/>
          <a:lstStyle/>
          <a:p>
            <a:fld id="{7C144E64-065E-433D-8158-367D221FE3DD}" type="slidenum">
              <a:rPr lang="en-US" smtClean="0"/>
              <a:pPr/>
              <a:t>8</a:t>
            </a:fld>
            <a:endParaRPr lang="en-US" dirty="0"/>
          </a:p>
        </p:txBody>
      </p:sp>
    </p:spTree>
    <p:extLst>
      <p:ext uri="{BB962C8B-B14F-4D97-AF65-F5344CB8AC3E}">
        <p14:creationId xmlns:p14="http://schemas.microsoft.com/office/powerpoint/2010/main" val="2587082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E89B58-13C5-4405-B83F-A7F70294F074}" type="slidenum">
              <a:rPr lang="en-US"/>
              <a:pPr/>
              <a:t>9</a:t>
            </a:fld>
            <a:endParaRPr lang="en-US" dirty="0"/>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xfrm>
            <a:off x="1143000" y="4343400"/>
            <a:ext cx="4572000" cy="4114800"/>
          </a:xfrm>
        </p:spPr>
        <p:txBody>
          <a:bodyPr/>
          <a:lstStyle/>
          <a:p>
            <a:r>
              <a:rPr lang="en-US" dirty="0" smtClean="0"/>
              <a:t>(&lt;1 min) Building Science Skills</a:t>
            </a:r>
          </a:p>
          <a:p>
            <a:pPr marL="171450" indent="-171450">
              <a:buFont typeface="Arial" panose="020B0604020202020204" pitchFamily="34" charset="0"/>
              <a:buChar char="•"/>
            </a:pPr>
            <a:r>
              <a:rPr lang="en-US" dirty="0" smtClean="0"/>
              <a:t>If students experience science as something to memorize rather than as a process, they won’t develop the skills to succeed in science careers or even in college science courses. </a:t>
            </a:r>
          </a:p>
          <a:p>
            <a:pPr marL="171450" indent="-171450">
              <a:buFont typeface="Arial" panose="020B0604020202020204" pitchFamily="34" charset="0"/>
              <a:buChar char="•"/>
            </a:pPr>
            <a:r>
              <a:rPr lang="en-US" dirty="0" smtClean="0"/>
              <a:t>What if we taught </a:t>
            </a:r>
            <a:r>
              <a:rPr lang="en-US" b="1" dirty="0" smtClean="0"/>
              <a:t>soccer</a:t>
            </a:r>
            <a:r>
              <a:rPr lang="en-US" dirty="0" smtClean="0"/>
              <a:t> the way science is often taught? Students would read about famous soccer matches, memorize rules and statistics, and learn about famous players. Then when they get to college, they would finally be handed a ball for the first time and be expected to play. It’s easy to predict that they would not be successful.</a:t>
            </a:r>
          </a:p>
          <a:p>
            <a:pPr marL="171450" indent="-171450">
              <a:buFont typeface="Arial" panose="020B0604020202020204" pitchFamily="34" charset="0"/>
              <a:buChar char="•"/>
            </a:pPr>
            <a:r>
              <a:rPr lang="en-US" dirty="0" smtClean="0"/>
              <a:t>Science is the same; if we expect students to be able to DO science in college or career, they need many opportunities to practice before then.</a:t>
            </a:r>
            <a:endParaRPr lang="en-US" dirty="0"/>
          </a:p>
        </p:txBody>
      </p:sp>
    </p:spTree>
    <p:extLst>
      <p:ext uri="{BB962C8B-B14F-4D97-AF65-F5344CB8AC3E}">
        <p14:creationId xmlns:p14="http://schemas.microsoft.com/office/powerpoint/2010/main" val="26709688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396319" y="802299"/>
            <a:ext cx="5618515" cy="2541431"/>
          </a:xfrm>
        </p:spPr>
        <p:txBody>
          <a:bodyPr bIns="0" anchor="b">
            <a:normAutofit/>
          </a:bodyPr>
          <a:lstStyle>
            <a:lvl1pPr algn="l">
              <a:defRPr sz="5400"/>
            </a:lvl1pPr>
          </a:lstStyle>
          <a:p>
            <a:r>
              <a:rPr lang="en-US"/>
              <a:t>Click to edit Master title style</a:t>
            </a:r>
            <a:endParaRPr lang="en-US" dirty="0"/>
          </a:p>
        </p:txBody>
      </p:sp>
      <p:sp>
        <p:nvSpPr>
          <p:cNvPr id="3" name="Subtitle 2"/>
          <p:cNvSpPr>
            <a:spLocks noGrp="1"/>
          </p:cNvSpPr>
          <p:nvPr>
            <p:ph type="subTitle" idx="1"/>
          </p:nvPr>
        </p:nvSpPr>
        <p:spPr>
          <a:xfrm>
            <a:off x="2396319" y="3531205"/>
            <a:ext cx="5618515" cy="977621"/>
          </a:xfrm>
        </p:spPr>
        <p:txBody>
          <a:bodyPr tIns="91440" bIns="91440">
            <a:normAutofit/>
          </a:bodyPr>
          <a:lstStyle>
            <a:lvl1pPr marL="0" indent="0" algn="l">
              <a:buNone/>
              <a:defRPr sz="1600" b="0" cap="all"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6/3/2018</a:t>
            </a:fld>
            <a:endParaRPr lang="en-US" dirty="0"/>
          </a:p>
        </p:txBody>
      </p:sp>
      <p:sp>
        <p:nvSpPr>
          <p:cNvPr id="5" name="Footer Placeholder 4"/>
          <p:cNvSpPr>
            <a:spLocks noGrp="1"/>
          </p:cNvSpPr>
          <p:nvPr>
            <p:ph type="ftr" sz="quarter" idx="11"/>
          </p:nvPr>
        </p:nvSpPr>
        <p:spPr>
          <a:xfrm>
            <a:off x="2396319" y="329308"/>
            <a:ext cx="3086292" cy="309201"/>
          </a:xfrm>
        </p:spPr>
        <p:txBody>
          <a:bodyPr/>
          <a:lstStyle/>
          <a:p>
            <a:pPr algn="r"/>
            <a:r>
              <a:rPr lang="en-US"/>
              <a:t>California Academy of Sciences</a:t>
            </a:r>
            <a:endParaRPr lang="en-US" dirty="0"/>
          </a:p>
        </p:txBody>
      </p:sp>
      <p:sp>
        <p:nvSpPr>
          <p:cNvPr id="6" name="Slide Number Placeholder 5"/>
          <p:cNvSpPr>
            <a:spLocks noGrp="1"/>
          </p:cNvSpPr>
          <p:nvPr>
            <p:ph type="sldNum" sz="quarter" idx="12"/>
          </p:nvPr>
        </p:nvSpPr>
        <p:spPr>
          <a:xfrm>
            <a:off x="1434703" y="798973"/>
            <a:ext cx="802005" cy="503578"/>
          </a:xfrm>
        </p:spPr>
        <p:txBody>
          <a:bodyPr/>
          <a:lstStyle/>
          <a:p>
            <a:fld id="{3D8BBA88-AA4F-6540-84A9-8C35AF827E80}" type="slidenum">
              <a:rPr lang="en-US" smtClean="0"/>
              <a:t>‹#›</a:t>
            </a:fld>
            <a:endParaRPr lang="en-US" dirty="0"/>
          </a:p>
        </p:txBody>
      </p:sp>
      <p:cxnSp>
        <p:nvCxnSpPr>
          <p:cNvPr id="15" name="Straight Connector 14"/>
          <p:cNvCxnSpPr/>
          <p:nvPr/>
        </p:nvCxnSpPr>
        <p:spPr>
          <a:xfrm>
            <a:off x="2396319" y="3528542"/>
            <a:ext cx="5618515"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68120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73659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8028" y="798974"/>
            <a:ext cx="1103027"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3491" y="798974"/>
            <a:ext cx="5301095"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6918028" y="798974"/>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808131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p:spTree>
      <p:nvGrpSpPr>
        <p:cNvPr id="1" name=""/>
        <p:cNvGrpSpPr/>
        <p:nvPr/>
      </p:nvGrpSpPr>
      <p:grpSpPr>
        <a:xfrm>
          <a:off x="0" y="0"/>
          <a:ext cx="0" cy="0"/>
          <a:chOff x="0" y="0"/>
          <a:chExt cx="0" cy="0"/>
        </a:xfrm>
      </p:grpSpPr>
      <p:sp>
        <p:nvSpPr>
          <p:cNvPr id="6" name="Title 1"/>
          <p:cNvSpPr>
            <a:spLocks noGrp="1"/>
          </p:cNvSpPr>
          <p:nvPr>
            <p:ph type="title"/>
          </p:nvPr>
        </p:nvSpPr>
        <p:spPr>
          <a:xfrm>
            <a:off x="1144984" y="2808518"/>
            <a:ext cx="7156350" cy="1091982"/>
          </a:xfrm>
          <a:prstGeom prst="rect">
            <a:avLst/>
          </a:prstGeom>
        </p:spPr>
        <p:txBody>
          <a:bodyPr>
            <a:noAutofit/>
          </a:bodyPr>
          <a:lstStyle>
            <a:lvl1pPr>
              <a:lnSpc>
                <a:spcPct val="90000"/>
              </a:lnSpc>
              <a:defRPr sz="4600" baseline="0">
                <a:solidFill>
                  <a:schemeClr val="bg1"/>
                </a:solidFill>
              </a:defRPr>
            </a:lvl1pPr>
          </a:lstStyle>
          <a:p>
            <a:r>
              <a:rPr lang="en-US"/>
              <a:t>Click to edit Master title style</a:t>
            </a:r>
            <a:endParaRPr lang="en-US" dirty="0"/>
          </a:p>
        </p:txBody>
      </p:sp>
      <p:sp>
        <p:nvSpPr>
          <p:cNvPr id="8" name="Subtitle 2"/>
          <p:cNvSpPr>
            <a:spLocks noGrp="1"/>
          </p:cNvSpPr>
          <p:nvPr>
            <p:ph type="subTitle" idx="1" hasCustomPrompt="1"/>
          </p:nvPr>
        </p:nvSpPr>
        <p:spPr>
          <a:xfrm>
            <a:off x="1144984" y="5954134"/>
            <a:ext cx="8229600" cy="280071"/>
          </a:xfrm>
          <a:prstGeom prst="rect">
            <a:avLst/>
          </a:prstGeom>
        </p:spPr>
        <p:txBody>
          <a:bodyPr/>
          <a:lstStyle>
            <a:lvl1pPr marL="0" indent="0" algn="l">
              <a:buNone/>
              <a:defRPr sz="1400" b="0" i="0" spc="56" baseline="0">
                <a:solidFill>
                  <a:schemeClr val="tx1"/>
                </a:solidFill>
                <a:latin typeface="Arial"/>
                <a:cs typeface="Arial"/>
              </a:defRPr>
            </a:lvl1pPr>
            <a:lvl2pPr marL="512012" indent="0" algn="ctr">
              <a:buNone/>
              <a:defRPr>
                <a:solidFill>
                  <a:schemeClr val="tx1">
                    <a:tint val="75000"/>
                  </a:schemeClr>
                </a:solidFill>
              </a:defRPr>
            </a:lvl2pPr>
            <a:lvl3pPr marL="1024026" indent="0" algn="ctr">
              <a:buNone/>
              <a:defRPr>
                <a:solidFill>
                  <a:schemeClr val="tx1">
                    <a:tint val="75000"/>
                  </a:schemeClr>
                </a:solidFill>
              </a:defRPr>
            </a:lvl3pPr>
            <a:lvl4pPr marL="1536038" indent="0" algn="ctr">
              <a:buNone/>
              <a:defRPr>
                <a:solidFill>
                  <a:schemeClr val="tx1">
                    <a:tint val="75000"/>
                  </a:schemeClr>
                </a:solidFill>
              </a:defRPr>
            </a:lvl4pPr>
            <a:lvl5pPr marL="2048052" indent="0" algn="ctr">
              <a:buNone/>
              <a:defRPr>
                <a:solidFill>
                  <a:schemeClr val="tx1">
                    <a:tint val="75000"/>
                  </a:schemeClr>
                </a:solidFill>
              </a:defRPr>
            </a:lvl5pPr>
            <a:lvl6pPr marL="2560064" indent="0" algn="ctr">
              <a:buNone/>
              <a:defRPr>
                <a:solidFill>
                  <a:schemeClr val="tx1">
                    <a:tint val="75000"/>
                  </a:schemeClr>
                </a:solidFill>
              </a:defRPr>
            </a:lvl6pPr>
            <a:lvl7pPr marL="3072077" indent="0" algn="ctr">
              <a:buNone/>
              <a:defRPr>
                <a:solidFill>
                  <a:schemeClr val="tx1">
                    <a:tint val="75000"/>
                  </a:schemeClr>
                </a:solidFill>
              </a:defRPr>
            </a:lvl7pPr>
            <a:lvl8pPr marL="3584090" indent="0" algn="ctr">
              <a:buNone/>
              <a:defRPr>
                <a:solidFill>
                  <a:schemeClr val="tx1">
                    <a:tint val="75000"/>
                  </a:schemeClr>
                </a:solidFill>
              </a:defRPr>
            </a:lvl8pPr>
            <a:lvl9pPr marL="4096103" indent="0" algn="ctr">
              <a:buNone/>
              <a:defRPr>
                <a:solidFill>
                  <a:schemeClr val="tx1">
                    <a:tint val="75000"/>
                  </a:schemeClr>
                </a:solidFill>
              </a:defRPr>
            </a:lvl9pPr>
          </a:lstStyle>
          <a:p>
            <a:r>
              <a:rPr lang="en-US" dirty="0"/>
              <a:t>Day, Date #, Year</a:t>
            </a:r>
          </a:p>
        </p:txBody>
      </p:sp>
      <p:sp>
        <p:nvSpPr>
          <p:cNvPr id="10" name="Text Placeholder 3"/>
          <p:cNvSpPr>
            <a:spLocks noGrp="1"/>
          </p:cNvSpPr>
          <p:nvPr>
            <p:ph type="body" sz="half" idx="2" hasCustomPrompt="1"/>
          </p:nvPr>
        </p:nvSpPr>
        <p:spPr>
          <a:xfrm>
            <a:off x="1158350" y="5440116"/>
            <a:ext cx="6553200" cy="347719"/>
          </a:xfrm>
          <a:prstGeom prst="rect">
            <a:avLst/>
          </a:prstGeom>
        </p:spPr>
        <p:txBody>
          <a:bodyPr>
            <a:normAutofit/>
          </a:bodyPr>
          <a:lstStyle>
            <a:lvl1pPr marL="0" indent="0">
              <a:buNone/>
              <a:defRPr sz="1700" b="0" i="0">
                <a:solidFill>
                  <a:schemeClr val="tx1"/>
                </a:solidFill>
                <a:latin typeface="Arial"/>
                <a:cs typeface="Arial"/>
              </a:defRPr>
            </a:lvl1pPr>
            <a:lvl2pPr marL="512012" indent="0">
              <a:buNone/>
              <a:defRPr sz="1300"/>
            </a:lvl2pPr>
            <a:lvl3pPr marL="1024026" indent="0">
              <a:buNone/>
              <a:defRPr sz="1100"/>
            </a:lvl3pPr>
            <a:lvl4pPr marL="1536038" indent="0">
              <a:buNone/>
              <a:defRPr sz="1000"/>
            </a:lvl4pPr>
            <a:lvl5pPr marL="2048052" indent="0">
              <a:buNone/>
              <a:defRPr sz="1000"/>
            </a:lvl5pPr>
            <a:lvl6pPr marL="2560064" indent="0">
              <a:buNone/>
              <a:defRPr sz="1000"/>
            </a:lvl6pPr>
            <a:lvl7pPr marL="3072077" indent="0">
              <a:buNone/>
              <a:defRPr sz="1000"/>
            </a:lvl7pPr>
            <a:lvl8pPr marL="3584090" indent="0">
              <a:buNone/>
              <a:defRPr sz="1000"/>
            </a:lvl8pPr>
            <a:lvl9pPr marL="4096103" indent="0">
              <a:buNone/>
              <a:defRPr sz="1000"/>
            </a:lvl9pPr>
          </a:lstStyle>
          <a:p>
            <a:pPr lvl="0"/>
            <a:r>
              <a:rPr lang="en-US" dirty="0"/>
              <a:t>Name Name</a:t>
            </a:r>
          </a:p>
        </p:txBody>
      </p:sp>
    </p:spTree>
    <p:extLst>
      <p:ext uri="{BB962C8B-B14F-4D97-AF65-F5344CB8AC3E}">
        <p14:creationId xmlns:p14="http://schemas.microsoft.com/office/powerpoint/2010/main" val="16151952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ntentAndPicWsubtitle">
    <p:spTree>
      <p:nvGrpSpPr>
        <p:cNvPr id="1" name=""/>
        <p:cNvGrpSpPr/>
        <p:nvPr/>
      </p:nvGrpSpPr>
      <p:grpSpPr>
        <a:xfrm>
          <a:off x="0" y="0"/>
          <a:ext cx="0" cy="0"/>
          <a:chOff x="0" y="0"/>
          <a:chExt cx="0" cy="0"/>
        </a:xfrm>
      </p:grpSpPr>
      <p:sp>
        <p:nvSpPr>
          <p:cNvPr id="10" name="Picture Placeholder 8"/>
          <p:cNvSpPr>
            <a:spLocks noGrp="1"/>
          </p:cNvSpPr>
          <p:nvPr>
            <p:ph type="pic" sz="quarter" idx="12"/>
          </p:nvPr>
        </p:nvSpPr>
        <p:spPr>
          <a:xfrm>
            <a:off x="5704387" y="1542525"/>
            <a:ext cx="2880020" cy="4235975"/>
          </a:xfrm>
          <a:prstGeom prst="rect">
            <a:avLst/>
          </a:prstGeom>
        </p:spPr>
        <p:txBody>
          <a:bodyPr/>
          <a:lstStyle/>
          <a:p>
            <a:pPr lvl="0"/>
            <a:r>
              <a:rPr lang="en-US" noProof="0" dirty="0"/>
              <a:t>Click icon to add picture</a:t>
            </a:r>
          </a:p>
        </p:txBody>
      </p:sp>
      <p:sp>
        <p:nvSpPr>
          <p:cNvPr id="6" name="Title Placeholder 1"/>
          <p:cNvSpPr>
            <a:spLocks noGrp="1"/>
          </p:cNvSpPr>
          <p:nvPr>
            <p:ph type="title"/>
          </p:nvPr>
        </p:nvSpPr>
        <p:spPr>
          <a:xfrm>
            <a:off x="566543" y="239017"/>
            <a:ext cx="8229203" cy="702780"/>
          </a:xfrm>
          <a:prstGeom prst="rect">
            <a:avLst/>
          </a:prstGeom>
        </p:spPr>
        <p:txBody>
          <a:bodyPr vert="horz" lIns="64002" tIns="32001" rIns="64002" bIns="32001" rtlCol="0" anchor="ctr">
            <a:normAutofit/>
          </a:bodyPr>
          <a:lstStyle>
            <a:lvl1pPr algn="l">
              <a:defRPr sz="3200">
                <a:latin typeface="Arial" panose="020B0604020202020204" pitchFamily="34" charset="0"/>
                <a:cs typeface="Arial" panose="020B0604020202020204" pitchFamily="34" charset="0"/>
              </a:defRPr>
            </a:lvl1pPr>
          </a:lstStyle>
          <a:p>
            <a:r>
              <a:rPr lang="en-US" dirty="0"/>
              <a:t>Click to edit Master title style</a:t>
            </a:r>
          </a:p>
        </p:txBody>
      </p:sp>
      <p:sp>
        <p:nvSpPr>
          <p:cNvPr id="8" name="Text Placeholder 7"/>
          <p:cNvSpPr>
            <a:spLocks noGrp="1"/>
          </p:cNvSpPr>
          <p:nvPr>
            <p:ph idx="1"/>
          </p:nvPr>
        </p:nvSpPr>
        <p:spPr>
          <a:xfrm>
            <a:off x="566543" y="920747"/>
            <a:ext cx="8229203" cy="295459"/>
          </a:xfrm>
          <a:prstGeom prst="rect">
            <a:avLst/>
          </a:prstGeom>
        </p:spPr>
        <p:txBody>
          <a:bodyPr vert="horz" lIns="64002" tIns="32001" rIns="64002" bIns="32001" rtlCol="0">
            <a:spAutoFit/>
          </a:bodyPr>
          <a:lstStyle>
            <a:lvl1pPr>
              <a:defRPr sz="1500">
                <a:solidFill>
                  <a:srgbClr val="B3B3A7"/>
                </a:solidFill>
              </a:defRPr>
            </a:lvl1pPr>
          </a:lstStyle>
          <a:p>
            <a:pPr lvl="0"/>
            <a:r>
              <a:rPr lang="en-US" dirty="0"/>
              <a:t>Click to edit Master text styles</a:t>
            </a:r>
          </a:p>
        </p:txBody>
      </p:sp>
      <p:sp>
        <p:nvSpPr>
          <p:cNvPr id="5" name="Content Placeholder 4"/>
          <p:cNvSpPr>
            <a:spLocks noGrp="1"/>
          </p:cNvSpPr>
          <p:nvPr>
            <p:ph sz="quarter" idx="14"/>
          </p:nvPr>
        </p:nvSpPr>
        <p:spPr>
          <a:xfrm>
            <a:off x="1143000" y="1542525"/>
            <a:ext cx="4343400" cy="423597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2129159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Four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chorCtr="0">
            <a:normAutofit/>
          </a:bodyPr>
          <a:lstStyle>
            <a:lvl1pPr algn="l">
              <a:defRPr sz="32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Date Placeholder 2"/>
          <p:cNvSpPr>
            <a:spLocks noGrp="1"/>
          </p:cNvSpPr>
          <p:nvPr>
            <p:ph type="dt" sz="half" idx="10"/>
          </p:nvPr>
        </p:nvSpPr>
        <p:spPr>
          <a:xfrm>
            <a:off x="457200" y="6356350"/>
            <a:ext cx="2133600" cy="365125"/>
          </a:xfrm>
          <a:prstGeom prst="rect">
            <a:avLst/>
          </a:prstGeom>
        </p:spPr>
        <p:txBody>
          <a:bodyPr/>
          <a:lstStyle/>
          <a:p>
            <a:endParaRPr lang="en-US" dirty="0"/>
          </a:p>
        </p:txBody>
      </p:sp>
      <p:sp>
        <p:nvSpPr>
          <p:cNvPr id="4" name="Footer Placeholder 3"/>
          <p:cNvSpPr>
            <a:spLocks noGrp="1"/>
          </p:cNvSpPr>
          <p:nvPr>
            <p:ph type="ftr" sz="quarter" idx="11"/>
          </p:nvPr>
        </p:nvSpPr>
        <p:spPr>
          <a:xfrm>
            <a:off x="457200" y="6356350"/>
            <a:ext cx="2895600" cy="365125"/>
          </a:xfrm>
          <a:prstGeom prst="rect">
            <a:avLst/>
          </a:prstGeom>
        </p:spPr>
        <p:txBody>
          <a:bodyPr/>
          <a:lstStyle>
            <a:lvl1pPr algn="l">
              <a:defRPr sz="800">
                <a:solidFill>
                  <a:schemeClr val="bg1"/>
                </a:solidFill>
                <a:latin typeface="Arial" panose="020B0604020202020204" pitchFamily="34" charset="0"/>
                <a:cs typeface="Arial" panose="020B0604020202020204" pitchFamily="34" charset="0"/>
              </a:defRPr>
            </a:lvl1pPr>
          </a:lstStyle>
          <a:p>
            <a:pPr algn="r"/>
            <a:r>
              <a:rPr lang="en-US" dirty="0"/>
              <a:t>California Academy of Sciences</a:t>
            </a:r>
          </a:p>
        </p:txBody>
      </p:sp>
      <p:sp>
        <p:nvSpPr>
          <p:cNvPr id="5" name="Slide Number Placeholder 4"/>
          <p:cNvSpPr>
            <a:spLocks noGrp="1"/>
          </p:cNvSpPr>
          <p:nvPr>
            <p:ph type="sldNum" sz="quarter" idx="12"/>
          </p:nvPr>
        </p:nvSpPr>
        <p:spPr/>
        <p:txBody>
          <a:bodyPr/>
          <a:lstStyle/>
          <a:p>
            <a:fld id="{3D8BBA88-AA4F-6540-84A9-8C35AF827E80}" type="slidenum">
              <a:rPr lang="en-US" smtClean="0"/>
              <a:t>‹#›</a:t>
            </a:fld>
            <a:endParaRPr lang="en-US" dirty="0"/>
          </a:p>
        </p:txBody>
      </p:sp>
      <p:sp>
        <p:nvSpPr>
          <p:cNvPr id="6" name="Picture Placeholder 4"/>
          <p:cNvSpPr>
            <a:spLocks noGrp="1"/>
          </p:cNvSpPr>
          <p:nvPr>
            <p:ph type="pic" sz="quarter" idx="13"/>
          </p:nvPr>
        </p:nvSpPr>
        <p:spPr>
          <a:xfrm>
            <a:off x="3537520" y="949606"/>
            <a:ext cx="2297478" cy="1730829"/>
          </a:xfrm>
        </p:spPr>
        <p:txBody>
          <a:bodyPr/>
          <a:lstStyle/>
          <a:p>
            <a:r>
              <a:rPr lang="en-US" dirty="0"/>
              <a:t>Click icon to add picture</a:t>
            </a:r>
          </a:p>
        </p:txBody>
      </p:sp>
      <p:sp>
        <p:nvSpPr>
          <p:cNvPr id="7" name="Picture Placeholder 8"/>
          <p:cNvSpPr>
            <a:spLocks noGrp="1"/>
          </p:cNvSpPr>
          <p:nvPr>
            <p:ph type="pic" sz="quarter" idx="14"/>
          </p:nvPr>
        </p:nvSpPr>
        <p:spPr>
          <a:xfrm>
            <a:off x="565919" y="3403999"/>
            <a:ext cx="2286000" cy="2318657"/>
          </a:xfrm>
          <a:prstGeom prst="rect">
            <a:avLst/>
          </a:prstGeom>
        </p:spPr>
        <p:txBody>
          <a:bodyPr/>
          <a:lstStyle/>
          <a:p>
            <a:pPr lvl="0"/>
            <a:r>
              <a:rPr lang="en-US" noProof="0" dirty="0"/>
              <a:t>Click icon to add picture</a:t>
            </a:r>
          </a:p>
        </p:txBody>
      </p:sp>
      <p:sp>
        <p:nvSpPr>
          <p:cNvPr id="8" name="Picture Placeholder 8"/>
          <p:cNvSpPr>
            <a:spLocks noGrp="1"/>
          </p:cNvSpPr>
          <p:nvPr>
            <p:ph type="pic" sz="quarter" idx="15"/>
          </p:nvPr>
        </p:nvSpPr>
        <p:spPr>
          <a:xfrm>
            <a:off x="3537520" y="3403999"/>
            <a:ext cx="2286000" cy="2318657"/>
          </a:xfrm>
          <a:prstGeom prst="rect">
            <a:avLst/>
          </a:prstGeom>
        </p:spPr>
        <p:txBody>
          <a:bodyPr/>
          <a:lstStyle/>
          <a:p>
            <a:pPr lvl="0"/>
            <a:r>
              <a:rPr lang="en-US" noProof="0" dirty="0"/>
              <a:t>Click icon to add picture</a:t>
            </a:r>
          </a:p>
        </p:txBody>
      </p:sp>
      <p:sp>
        <p:nvSpPr>
          <p:cNvPr id="9" name="Picture Placeholder 8"/>
          <p:cNvSpPr>
            <a:spLocks noGrp="1"/>
          </p:cNvSpPr>
          <p:nvPr>
            <p:ph type="pic" sz="quarter" idx="16"/>
          </p:nvPr>
        </p:nvSpPr>
        <p:spPr>
          <a:xfrm>
            <a:off x="6509122" y="3403999"/>
            <a:ext cx="2286000" cy="2318658"/>
          </a:xfrm>
          <a:prstGeom prst="rect">
            <a:avLst/>
          </a:prstGeom>
        </p:spPr>
        <p:txBody>
          <a:bodyPr/>
          <a:lstStyle/>
          <a:p>
            <a:pPr lvl="0"/>
            <a:r>
              <a:rPr lang="en-US" noProof="0" dirty="0"/>
              <a:t>Click icon to add picture</a:t>
            </a:r>
          </a:p>
        </p:txBody>
      </p:sp>
      <p:sp>
        <p:nvSpPr>
          <p:cNvPr id="10" name="Text Placeholder 7"/>
          <p:cNvSpPr>
            <a:spLocks noGrp="1"/>
          </p:cNvSpPr>
          <p:nvPr>
            <p:ph type="body" sz="quarter" idx="17" hasCustomPrompt="1"/>
          </p:nvPr>
        </p:nvSpPr>
        <p:spPr>
          <a:xfrm>
            <a:off x="565919" y="2997399"/>
            <a:ext cx="2286000" cy="334228"/>
          </a:xfrm>
        </p:spPr>
        <p:txBody>
          <a:bodyPr>
            <a:noAutofit/>
          </a:bodyPr>
          <a:lstStyle>
            <a:lvl5pPr marL="1828800" indent="0" algn="ctr">
              <a:buNone/>
              <a:defRPr sz="1500">
                <a:latin typeface="Arial" panose="020B0604020202020204" pitchFamily="34" charset="0"/>
                <a:cs typeface="Arial" panose="020B0604020202020204" pitchFamily="34" charset="0"/>
              </a:defRPr>
            </a:lvl5pPr>
          </a:lstStyle>
          <a:p>
            <a:pPr lvl="4"/>
            <a:r>
              <a:rPr lang="en-US" dirty="0"/>
              <a:t>click</a:t>
            </a:r>
          </a:p>
        </p:txBody>
      </p:sp>
      <p:sp>
        <p:nvSpPr>
          <p:cNvPr id="11" name="Text Placeholder 7"/>
          <p:cNvSpPr>
            <a:spLocks noGrp="1"/>
          </p:cNvSpPr>
          <p:nvPr>
            <p:ph type="body" sz="quarter" idx="18" hasCustomPrompt="1"/>
          </p:nvPr>
        </p:nvSpPr>
        <p:spPr>
          <a:xfrm>
            <a:off x="573857" y="5795028"/>
            <a:ext cx="2286000" cy="304800"/>
          </a:xfrm>
        </p:spPr>
        <p:txBody>
          <a:bodyPr>
            <a:noAutofit/>
          </a:bodyPr>
          <a:lstStyle>
            <a:lvl5pPr marL="1828800" indent="0" algn="ctr">
              <a:buNone/>
              <a:defRPr sz="1500">
                <a:latin typeface="Arial" panose="020B0604020202020204" pitchFamily="34" charset="0"/>
                <a:cs typeface="Arial" panose="020B0604020202020204" pitchFamily="34" charset="0"/>
              </a:defRPr>
            </a:lvl5pPr>
          </a:lstStyle>
          <a:p>
            <a:pPr lvl="4"/>
            <a:r>
              <a:rPr lang="en-US" dirty="0"/>
              <a:t>click</a:t>
            </a:r>
          </a:p>
        </p:txBody>
      </p:sp>
      <p:sp>
        <p:nvSpPr>
          <p:cNvPr id="12" name="Text Placeholder 7"/>
          <p:cNvSpPr>
            <a:spLocks noGrp="1"/>
          </p:cNvSpPr>
          <p:nvPr>
            <p:ph type="body" sz="quarter" idx="19" hasCustomPrompt="1"/>
          </p:nvPr>
        </p:nvSpPr>
        <p:spPr>
          <a:xfrm>
            <a:off x="3545458" y="5793590"/>
            <a:ext cx="2264260" cy="306238"/>
          </a:xfrm>
        </p:spPr>
        <p:txBody>
          <a:bodyPr>
            <a:noAutofit/>
          </a:bodyPr>
          <a:lstStyle>
            <a:lvl5pPr marL="1828800" indent="0" algn="ctr">
              <a:buNone/>
              <a:defRPr sz="1500">
                <a:latin typeface="Arial" panose="020B0604020202020204" pitchFamily="34" charset="0"/>
                <a:cs typeface="Arial" panose="020B0604020202020204" pitchFamily="34" charset="0"/>
              </a:defRPr>
            </a:lvl5pPr>
          </a:lstStyle>
          <a:p>
            <a:pPr lvl="4"/>
            <a:r>
              <a:rPr lang="en-US" dirty="0"/>
              <a:t>click</a:t>
            </a:r>
          </a:p>
        </p:txBody>
      </p:sp>
      <p:sp>
        <p:nvSpPr>
          <p:cNvPr id="13" name="Text Placeholder 11"/>
          <p:cNvSpPr>
            <a:spLocks noGrp="1"/>
          </p:cNvSpPr>
          <p:nvPr>
            <p:ph type="body" sz="quarter" idx="20" hasCustomPrompt="1"/>
          </p:nvPr>
        </p:nvSpPr>
        <p:spPr>
          <a:xfrm>
            <a:off x="3552771" y="2220889"/>
            <a:ext cx="2274888" cy="350837"/>
          </a:xfrm>
        </p:spPr>
        <p:txBody>
          <a:bodyPr>
            <a:noAutofit/>
          </a:bodyPr>
          <a:lstStyle>
            <a:lvl1pPr marL="0" indent="0" algn="ctr">
              <a:buNone/>
              <a:defRPr sz="1500">
                <a:latin typeface="Arial" panose="020B0604020202020204" pitchFamily="34" charset="0"/>
                <a:cs typeface="Arial" panose="020B0604020202020204" pitchFamily="34" charset="0"/>
              </a:defRPr>
            </a:lvl1pPr>
            <a:lvl2pPr>
              <a:defRPr sz="1500"/>
            </a:lvl2pPr>
          </a:lstStyle>
          <a:p>
            <a:pPr lvl="0"/>
            <a:r>
              <a:rPr lang="en-US" dirty="0"/>
              <a:t>click</a:t>
            </a:r>
          </a:p>
        </p:txBody>
      </p:sp>
      <p:sp>
        <p:nvSpPr>
          <p:cNvPr id="14" name="Text Placeholder 7"/>
          <p:cNvSpPr>
            <a:spLocks noGrp="1"/>
          </p:cNvSpPr>
          <p:nvPr>
            <p:ph type="body" sz="quarter" idx="21" hasCustomPrompt="1"/>
          </p:nvPr>
        </p:nvSpPr>
        <p:spPr>
          <a:xfrm>
            <a:off x="6517059" y="5795028"/>
            <a:ext cx="2279501" cy="304800"/>
          </a:xfrm>
        </p:spPr>
        <p:txBody>
          <a:bodyPr>
            <a:noAutofit/>
          </a:bodyPr>
          <a:lstStyle>
            <a:lvl5pPr marL="1828800" indent="0" algn="ctr">
              <a:buNone/>
              <a:defRPr sz="1500">
                <a:latin typeface="Arial" panose="020B0604020202020204" pitchFamily="34" charset="0"/>
                <a:cs typeface="Arial" panose="020B0604020202020204" pitchFamily="34" charset="0"/>
              </a:defRPr>
            </a:lvl5pPr>
          </a:lstStyle>
          <a:p>
            <a:pPr lvl="4"/>
            <a:r>
              <a:rPr lang="en-US" dirty="0"/>
              <a:t>click</a:t>
            </a:r>
          </a:p>
        </p:txBody>
      </p:sp>
      <p:sp>
        <p:nvSpPr>
          <p:cNvPr id="15" name="Text Placeholder 7"/>
          <p:cNvSpPr>
            <a:spLocks noGrp="1"/>
          </p:cNvSpPr>
          <p:nvPr>
            <p:ph type="body" sz="quarter" idx="22"/>
          </p:nvPr>
        </p:nvSpPr>
        <p:spPr>
          <a:xfrm>
            <a:off x="3537552" y="2997399"/>
            <a:ext cx="2286000" cy="334228"/>
          </a:xfrm>
        </p:spPr>
        <p:txBody>
          <a:bodyPr>
            <a:noAutofit/>
          </a:bodyPr>
          <a:lstStyle>
            <a:lvl5pPr marL="1828800" indent="0" algn="ctr">
              <a:buNone/>
              <a:defRPr sz="1500" baseline="0">
                <a:latin typeface="Arial" panose="020B0604020202020204" pitchFamily="34" charset="0"/>
                <a:cs typeface="Arial" panose="020B0604020202020204" pitchFamily="34" charset="0"/>
              </a:defRPr>
            </a:lvl5pPr>
          </a:lstStyle>
          <a:p>
            <a:pPr lvl="0"/>
            <a:r>
              <a:rPr lang="en-US"/>
              <a:t>Click to edit Master text styles</a:t>
            </a:r>
          </a:p>
        </p:txBody>
      </p:sp>
      <p:sp>
        <p:nvSpPr>
          <p:cNvPr id="16" name="Text Placeholder 7"/>
          <p:cNvSpPr>
            <a:spLocks noGrp="1"/>
          </p:cNvSpPr>
          <p:nvPr>
            <p:ph type="body" sz="quarter" idx="23" hasCustomPrompt="1"/>
          </p:nvPr>
        </p:nvSpPr>
        <p:spPr>
          <a:xfrm>
            <a:off x="6498857" y="2997399"/>
            <a:ext cx="2286000" cy="334228"/>
          </a:xfrm>
        </p:spPr>
        <p:txBody>
          <a:bodyPr>
            <a:noAutofit/>
          </a:bodyPr>
          <a:lstStyle>
            <a:lvl5pPr marL="1828800" indent="0">
              <a:buNone/>
              <a:defRPr sz="1500">
                <a:latin typeface="Arial" panose="020B0604020202020204" pitchFamily="34" charset="0"/>
                <a:cs typeface="Arial" panose="020B0604020202020204" pitchFamily="34" charset="0"/>
              </a:defRPr>
            </a:lvl5pPr>
          </a:lstStyle>
          <a:p>
            <a:pPr lvl="4"/>
            <a:r>
              <a:rPr lang="en-US" dirty="0"/>
              <a:t>click</a:t>
            </a:r>
          </a:p>
        </p:txBody>
      </p:sp>
    </p:spTree>
    <p:extLst>
      <p:ext uri="{BB962C8B-B14F-4D97-AF65-F5344CB8AC3E}">
        <p14:creationId xmlns:p14="http://schemas.microsoft.com/office/powerpoint/2010/main" val="41088019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Long text">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81000" y="304801"/>
            <a:ext cx="7772400" cy="609599"/>
          </a:xfrm>
        </p:spPr>
        <p:txBody>
          <a:bodyPr/>
          <a:lstStyle>
            <a:lvl1pPr>
              <a:defRPr baseline="0">
                <a:solidFill>
                  <a:srgbClr val="0095D3"/>
                </a:solidFill>
              </a:defRPr>
            </a:lvl1pPr>
          </a:lstStyle>
          <a:p>
            <a:r>
              <a:rPr lang="en-US" dirty="0"/>
              <a:t>Slide title goes here</a:t>
            </a:r>
          </a:p>
        </p:txBody>
      </p:sp>
      <p:sp>
        <p:nvSpPr>
          <p:cNvPr id="3" name="Subtitle 2"/>
          <p:cNvSpPr>
            <a:spLocks noGrp="1"/>
          </p:cNvSpPr>
          <p:nvPr>
            <p:ph type="subTitle" idx="1" hasCustomPrompt="1"/>
          </p:nvPr>
        </p:nvSpPr>
        <p:spPr>
          <a:xfrm>
            <a:off x="381000" y="838200"/>
            <a:ext cx="6934200" cy="457200"/>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This is a subhead, which is not required, but may be useful</a:t>
            </a:r>
          </a:p>
        </p:txBody>
      </p:sp>
      <p:sp>
        <p:nvSpPr>
          <p:cNvPr id="14" name="Text Placeholder 3"/>
          <p:cNvSpPr>
            <a:spLocks noGrp="1"/>
          </p:cNvSpPr>
          <p:nvPr>
            <p:ph type="body" sz="half" idx="2" hasCustomPrompt="1"/>
          </p:nvPr>
        </p:nvSpPr>
        <p:spPr>
          <a:xfrm>
            <a:off x="381000" y="1752600"/>
            <a:ext cx="8229600" cy="1600200"/>
          </a:xfrm>
        </p:spPr>
        <p:txBody>
          <a:bodyPr numCol="2" spcCol="228600"/>
          <a:lstStyle>
            <a:lvl1pPr marL="0" marR="0" indent="0" algn="l" defTabSz="457200" rtl="0" eaLnBrk="1" fontAlgn="auto" latinLnBrk="0" hangingPunct="1">
              <a:lnSpc>
                <a:spcPct val="110000"/>
              </a:lnSpc>
              <a:spcBef>
                <a:spcPts val="1000"/>
              </a:spcBef>
              <a:spcAft>
                <a:spcPts val="0"/>
              </a:spcAft>
              <a:buClrTx/>
              <a:buSzTx/>
              <a:buFont typeface="Lucida Grande"/>
              <a:buNone/>
              <a:tabLst/>
              <a:defRPr sz="140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457200" rtl="0" eaLnBrk="1" fontAlgn="auto" latinLnBrk="0" hangingPunct="1">
              <a:lnSpc>
                <a:spcPct val="110000"/>
              </a:lnSpc>
              <a:spcBef>
                <a:spcPts val="1000"/>
              </a:spcBef>
              <a:spcAft>
                <a:spcPts val="0"/>
              </a:spcAft>
              <a:buClrTx/>
              <a:buSzTx/>
              <a:buFont typeface="Lucida Grande"/>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Here is some body copy. Excessive text on your slides can detract from your presentation, but sometimes it’s necessary to put a significant amount of information on one slide. Divide your long text into two columns to make reading easier. Long lines are difficult to follow. Short lines are easy to scan quickly. Also, leave sufficient white space on your slide to relieve the impression of “a slide filled with text.” The last thing you want is to frighten away your audience with a wall of information.</a:t>
            </a:r>
          </a:p>
        </p:txBody>
      </p:sp>
      <p:sp>
        <p:nvSpPr>
          <p:cNvPr id="9" name="TextBox 8"/>
          <p:cNvSpPr txBox="1"/>
          <p:nvPr userDrawn="1"/>
        </p:nvSpPr>
        <p:spPr>
          <a:xfrm>
            <a:off x="6096000" y="6386899"/>
            <a:ext cx="2667000" cy="461665"/>
          </a:xfrm>
          <a:prstGeom prst="rect">
            <a:avLst/>
          </a:prstGeom>
          <a:noFill/>
        </p:spPr>
        <p:txBody>
          <a:bodyPr wrap="square" rtlCol="0">
            <a:spAutoFit/>
          </a:bodyPr>
          <a:lstStyle/>
          <a:p>
            <a:pPr algn="r"/>
            <a:endParaRPr lang="en-US" sz="1200" dirty="0">
              <a:solidFill>
                <a:schemeClr val="accent2"/>
              </a:solidFill>
            </a:endParaRPr>
          </a:p>
          <a:p>
            <a:pPr algn="r"/>
            <a:endParaRPr lang="en-US" sz="1200" dirty="0">
              <a:solidFill>
                <a:schemeClr val="accent2"/>
              </a:solidFill>
            </a:endParaRPr>
          </a:p>
        </p:txBody>
      </p:sp>
    </p:spTree>
    <p:extLst>
      <p:ext uri="{BB962C8B-B14F-4D97-AF65-F5344CB8AC3E}">
        <p14:creationId xmlns:p14="http://schemas.microsoft.com/office/powerpoint/2010/main" val="24224945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Bullets">
    <p:spTree>
      <p:nvGrpSpPr>
        <p:cNvPr id="1" name=""/>
        <p:cNvGrpSpPr/>
        <p:nvPr/>
      </p:nvGrpSpPr>
      <p:grpSpPr>
        <a:xfrm>
          <a:off x="0" y="0"/>
          <a:ext cx="0" cy="0"/>
          <a:chOff x="0" y="0"/>
          <a:chExt cx="0" cy="0"/>
        </a:xfrm>
      </p:grpSpPr>
      <p:sp>
        <p:nvSpPr>
          <p:cNvPr id="5" name="Content Placeholder 2"/>
          <p:cNvSpPr>
            <a:spLocks noGrp="1"/>
          </p:cNvSpPr>
          <p:nvPr>
            <p:ph idx="1" hasCustomPrompt="1"/>
          </p:nvPr>
        </p:nvSpPr>
        <p:spPr>
          <a:xfrm>
            <a:off x="381000" y="1752600"/>
            <a:ext cx="8382000" cy="4419600"/>
          </a:xfrm>
        </p:spPr>
        <p:txBody>
          <a:bodyPr/>
          <a:lstStyle>
            <a:lvl1pPr>
              <a:defRPr baseline="0"/>
            </a:lvl1pPr>
            <a:lvl2pPr>
              <a:defRPr baseline="0"/>
            </a:lvl2pPr>
          </a:lstStyle>
          <a:p>
            <a:pPr lvl="0"/>
            <a:r>
              <a:rPr lang="en-US" dirty="0"/>
              <a:t>Bullets are often required for listing information.</a:t>
            </a:r>
          </a:p>
          <a:p>
            <a:pPr lvl="0"/>
            <a:r>
              <a:rPr lang="en-US" dirty="0"/>
              <a:t>Use bullets sparingly to keep your presentation focused.</a:t>
            </a:r>
          </a:p>
          <a:p>
            <a:pPr lvl="1"/>
            <a:r>
              <a:rPr lang="en-US" dirty="0"/>
              <a:t>Second level bullets are occasionally needed.</a:t>
            </a:r>
          </a:p>
          <a:p>
            <a:pPr lvl="1"/>
            <a:r>
              <a:rPr lang="en-US" dirty="0"/>
              <a:t>Do not use bullets beyond the second level unless absolutely necessary, as your slide will start looking too busy.</a:t>
            </a:r>
          </a:p>
        </p:txBody>
      </p:sp>
      <p:sp>
        <p:nvSpPr>
          <p:cNvPr id="13" name="Title 1"/>
          <p:cNvSpPr>
            <a:spLocks noGrp="1"/>
          </p:cNvSpPr>
          <p:nvPr>
            <p:ph type="ctrTitle" hasCustomPrompt="1"/>
          </p:nvPr>
        </p:nvSpPr>
        <p:spPr>
          <a:xfrm>
            <a:off x="381000" y="304801"/>
            <a:ext cx="7772400" cy="609599"/>
          </a:xfrm>
        </p:spPr>
        <p:txBody>
          <a:bodyPr/>
          <a:lstStyle>
            <a:lvl1pPr>
              <a:defRPr baseline="0">
                <a:solidFill>
                  <a:schemeClr val="accent1"/>
                </a:solidFill>
              </a:defRPr>
            </a:lvl1pPr>
          </a:lstStyle>
          <a:p>
            <a:r>
              <a:rPr lang="en-US" dirty="0"/>
              <a:t>Slide title goes here</a:t>
            </a:r>
          </a:p>
        </p:txBody>
      </p:sp>
      <p:sp>
        <p:nvSpPr>
          <p:cNvPr id="14" name="Subtitle 2"/>
          <p:cNvSpPr>
            <a:spLocks noGrp="1"/>
          </p:cNvSpPr>
          <p:nvPr>
            <p:ph type="subTitle" idx="10" hasCustomPrompt="1"/>
          </p:nvPr>
        </p:nvSpPr>
        <p:spPr>
          <a:xfrm>
            <a:off x="381000" y="838200"/>
            <a:ext cx="6934200" cy="457200"/>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This is a subhead, which is not required, but may be useful</a:t>
            </a:r>
          </a:p>
        </p:txBody>
      </p:sp>
      <p:sp>
        <p:nvSpPr>
          <p:cNvPr id="15" name="TextBox 14"/>
          <p:cNvSpPr txBox="1"/>
          <p:nvPr userDrawn="1"/>
        </p:nvSpPr>
        <p:spPr>
          <a:xfrm>
            <a:off x="6096000" y="6386899"/>
            <a:ext cx="2667000" cy="276999"/>
          </a:xfrm>
          <a:prstGeom prst="rect">
            <a:avLst/>
          </a:prstGeom>
          <a:noFill/>
        </p:spPr>
        <p:txBody>
          <a:bodyPr wrap="square" rtlCol="0">
            <a:spAutoFit/>
          </a:bodyPr>
          <a:lstStyle/>
          <a:p>
            <a:pPr algn="r"/>
            <a:r>
              <a:rPr lang="en-US" sz="1200" dirty="0">
                <a:solidFill>
                  <a:schemeClr val="accent2"/>
                </a:solidFill>
              </a:rPr>
              <a:t>California Academy</a:t>
            </a:r>
            <a:r>
              <a:rPr lang="en-US" sz="1200" baseline="0" dirty="0">
                <a:solidFill>
                  <a:schemeClr val="accent2"/>
                </a:solidFill>
              </a:rPr>
              <a:t> of Sciences</a:t>
            </a:r>
            <a:endParaRPr lang="en-US" sz="1200" dirty="0">
              <a:solidFill>
                <a:schemeClr val="accent2"/>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5" name="Text Placeholder 3"/>
          <p:cNvSpPr>
            <a:spLocks noGrp="1"/>
          </p:cNvSpPr>
          <p:nvPr>
            <p:ph type="body" sz="half" idx="2" hasCustomPrompt="1"/>
          </p:nvPr>
        </p:nvSpPr>
        <p:spPr>
          <a:xfrm>
            <a:off x="381000" y="1745118"/>
            <a:ext cx="3657600" cy="4979443"/>
          </a:xfrm>
        </p:spPr>
        <p:txBody>
          <a:bodyPr numCol="1" spcCol="228600"/>
          <a:lstStyle>
            <a:lvl1pPr marL="0" marR="0" indent="0" algn="l" defTabSz="457200" rtl="0" eaLnBrk="1" fontAlgn="auto" latinLnBrk="0" hangingPunct="1">
              <a:lnSpc>
                <a:spcPct val="110000"/>
              </a:lnSpc>
              <a:spcBef>
                <a:spcPts val="1000"/>
              </a:spcBef>
              <a:spcAft>
                <a:spcPts val="0"/>
              </a:spcAft>
              <a:buClrTx/>
              <a:buSzTx/>
              <a:buFont typeface="Lucida Grande"/>
              <a:buNone/>
              <a:tabLst/>
              <a:defRPr sz="140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457200" rtl="0" eaLnBrk="1" fontAlgn="auto" latinLnBrk="0" hangingPunct="1">
              <a:lnSpc>
                <a:spcPct val="110000"/>
              </a:lnSpc>
              <a:spcBef>
                <a:spcPts val="1000"/>
              </a:spcBef>
              <a:spcAft>
                <a:spcPts val="0"/>
              </a:spcAft>
              <a:buClrTx/>
              <a:buSzTx/>
              <a:buFont typeface="Lucida Grande"/>
              <a:buNone/>
              <a:tabLst/>
              <a:defRPr/>
            </a:pPr>
            <a:r>
              <a:rPr kumimoji="0" lang="en-US" sz="1400" b="0" i="0" u="none" strike="noStrike" kern="1200" cap="none" spc="0" normalizeH="0" baseline="0" noProof="0" dirty="0">
                <a:ln>
                  <a:noFill/>
                </a:ln>
                <a:solidFill>
                  <a:schemeClr val="tx1"/>
                </a:solidFill>
                <a:effectLst/>
                <a:uLnTx/>
                <a:uFillTx/>
                <a:latin typeface="+mn-lt"/>
                <a:ea typeface="+mn-ea"/>
                <a:cs typeface="+mn-cs"/>
              </a:rPr>
              <a:t>Here is some body copy. Excessive text on your slides can detract from your presentation, but sometimes it’s necessary to put a significant amount of information on one slide. Divide your long text into two columns to make reading easier. Long lines are difficult to follow. Short lines are easy to scan quickly. Also, leave sufficient white space on your slide to relieve the impression of “a slide filled with text.” The last thing you want is to frighten away your audience with a wall of information.</a:t>
            </a:r>
          </a:p>
        </p:txBody>
      </p:sp>
      <p:sp>
        <p:nvSpPr>
          <p:cNvPr id="6" name="Title 1"/>
          <p:cNvSpPr>
            <a:spLocks noGrp="1"/>
          </p:cNvSpPr>
          <p:nvPr>
            <p:ph type="ctrTitle" hasCustomPrompt="1"/>
          </p:nvPr>
        </p:nvSpPr>
        <p:spPr>
          <a:xfrm>
            <a:off x="381000" y="304801"/>
            <a:ext cx="7772400" cy="609599"/>
          </a:xfrm>
        </p:spPr>
        <p:txBody>
          <a:bodyPr/>
          <a:lstStyle>
            <a:lvl1pPr>
              <a:defRPr baseline="0">
                <a:solidFill>
                  <a:schemeClr val="accent1"/>
                </a:solidFill>
              </a:defRPr>
            </a:lvl1pPr>
          </a:lstStyle>
          <a:p>
            <a:r>
              <a:rPr lang="en-US" dirty="0"/>
              <a:t>Slide title goes here</a:t>
            </a:r>
          </a:p>
        </p:txBody>
      </p:sp>
      <p:sp>
        <p:nvSpPr>
          <p:cNvPr id="7" name="Subtitle 2"/>
          <p:cNvSpPr>
            <a:spLocks noGrp="1"/>
          </p:cNvSpPr>
          <p:nvPr>
            <p:ph type="subTitle" idx="1" hasCustomPrompt="1"/>
          </p:nvPr>
        </p:nvSpPr>
        <p:spPr>
          <a:xfrm>
            <a:off x="381000" y="838200"/>
            <a:ext cx="6934200" cy="457200"/>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This is a subhead, which is not required, but may be useful</a:t>
            </a:r>
          </a:p>
        </p:txBody>
      </p:sp>
      <p:sp>
        <p:nvSpPr>
          <p:cNvPr id="11" name="Picture Placeholder 10"/>
          <p:cNvSpPr>
            <a:spLocks noGrp="1"/>
          </p:cNvSpPr>
          <p:nvPr>
            <p:ph type="pic" sz="quarter" idx="11"/>
          </p:nvPr>
        </p:nvSpPr>
        <p:spPr>
          <a:xfrm>
            <a:off x="4324350" y="1807346"/>
            <a:ext cx="4362450" cy="4394200"/>
          </a:xfrm>
        </p:spPr>
        <p:txBody>
          <a:bodyPr/>
          <a:lstStyle/>
          <a:p>
            <a:r>
              <a:rPr lang="en-US" dirty="0"/>
              <a:t>Click icon to add picture</a:t>
            </a:r>
          </a:p>
        </p:txBody>
      </p:sp>
      <p:sp>
        <p:nvSpPr>
          <p:cNvPr id="12" name="TextBox 11"/>
          <p:cNvSpPr txBox="1"/>
          <p:nvPr userDrawn="1"/>
        </p:nvSpPr>
        <p:spPr>
          <a:xfrm>
            <a:off x="6096000" y="6386899"/>
            <a:ext cx="2667000" cy="276999"/>
          </a:xfrm>
          <a:prstGeom prst="rect">
            <a:avLst/>
          </a:prstGeom>
          <a:noFill/>
        </p:spPr>
        <p:txBody>
          <a:bodyPr wrap="square" rtlCol="0">
            <a:spAutoFit/>
          </a:bodyPr>
          <a:lstStyle/>
          <a:p>
            <a:pPr algn="r"/>
            <a:r>
              <a:rPr lang="en-US" sz="1200" dirty="0">
                <a:solidFill>
                  <a:schemeClr val="accent2"/>
                </a:solidFill>
              </a:rPr>
              <a:t>California Academy</a:t>
            </a:r>
            <a:r>
              <a:rPr lang="en-US" sz="1200" baseline="0" dirty="0">
                <a:solidFill>
                  <a:schemeClr val="accent2"/>
                </a:solidFill>
              </a:rPr>
              <a:t> of Sciences</a:t>
            </a:r>
            <a:endParaRPr lang="en-US" sz="1200" dirty="0">
              <a:solidFill>
                <a:schemeClr val="accent2"/>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381000" y="304801"/>
            <a:ext cx="7772400" cy="609599"/>
          </a:xfrm>
        </p:spPr>
        <p:txBody>
          <a:bodyPr/>
          <a:lstStyle>
            <a:lvl1pPr>
              <a:defRPr baseline="0">
                <a:solidFill>
                  <a:schemeClr val="accent1"/>
                </a:solidFill>
              </a:defRPr>
            </a:lvl1pPr>
          </a:lstStyle>
          <a:p>
            <a:r>
              <a:rPr lang="en-US" dirty="0"/>
              <a:t>Slide title goes here</a:t>
            </a:r>
          </a:p>
        </p:txBody>
      </p:sp>
      <p:sp>
        <p:nvSpPr>
          <p:cNvPr id="7" name="Picture Placeholder 6"/>
          <p:cNvSpPr>
            <a:spLocks noGrp="1"/>
          </p:cNvSpPr>
          <p:nvPr>
            <p:ph type="pic" sz="quarter" idx="11"/>
          </p:nvPr>
        </p:nvSpPr>
        <p:spPr>
          <a:xfrm>
            <a:off x="381000" y="990059"/>
            <a:ext cx="8345488" cy="5213350"/>
          </a:xfrm>
        </p:spPr>
        <p:txBody>
          <a:bodyPr/>
          <a:lstStyle/>
          <a:p>
            <a:r>
              <a:rPr lang="en-US" dirty="0"/>
              <a:t>Click icon to add picture</a:t>
            </a:r>
          </a:p>
        </p:txBody>
      </p:sp>
      <p:sp>
        <p:nvSpPr>
          <p:cNvPr id="8" name="TextBox 7"/>
          <p:cNvSpPr txBox="1"/>
          <p:nvPr userDrawn="1"/>
        </p:nvSpPr>
        <p:spPr>
          <a:xfrm>
            <a:off x="6096000" y="6386899"/>
            <a:ext cx="2667000" cy="276999"/>
          </a:xfrm>
          <a:prstGeom prst="rect">
            <a:avLst/>
          </a:prstGeom>
          <a:noFill/>
        </p:spPr>
        <p:txBody>
          <a:bodyPr wrap="square" rtlCol="0">
            <a:spAutoFit/>
          </a:bodyPr>
          <a:lstStyle/>
          <a:p>
            <a:pPr algn="r"/>
            <a:r>
              <a:rPr lang="en-US" sz="1200" dirty="0">
                <a:solidFill>
                  <a:schemeClr val="accent2"/>
                </a:solidFill>
              </a:rPr>
              <a:t>California Academy</a:t>
            </a:r>
            <a:r>
              <a:rPr lang="en-US" sz="1200" baseline="0" dirty="0">
                <a:solidFill>
                  <a:schemeClr val="accent2"/>
                </a:solidFill>
              </a:rPr>
              <a:t> of Sciences</a:t>
            </a:r>
            <a:endParaRPr lang="en-US" sz="1200" dirty="0">
              <a:solidFill>
                <a:schemeClr val="accent2"/>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381000" y="381000"/>
            <a:ext cx="8345488" cy="5822409"/>
          </a:xfrm>
        </p:spPr>
        <p:txBody>
          <a:bodyPr/>
          <a:lstStyle/>
          <a:p>
            <a:r>
              <a:rPr lang="en-US" dirty="0"/>
              <a:t>Click icon to add picture</a:t>
            </a:r>
          </a:p>
        </p:txBody>
      </p:sp>
      <p:sp>
        <p:nvSpPr>
          <p:cNvPr id="8" name="TextBox 7"/>
          <p:cNvSpPr txBox="1"/>
          <p:nvPr userDrawn="1"/>
        </p:nvSpPr>
        <p:spPr>
          <a:xfrm>
            <a:off x="6096000" y="6386899"/>
            <a:ext cx="2667000" cy="276999"/>
          </a:xfrm>
          <a:prstGeom prst="rect">
            <a:avLst/>
          </a:prstGeom>
          <a:noFill/>
        </p:spPr>
        <p:txBody>
          <a:bodyPr wrap="square" rtlCol="0">
            <a:spAutoFit/>
          </a:bodyPr>
          <a:lstStyle/>
          <a:p>
            <a:pPr algn="r"/>
            <a:r>
              <a:rPr lang="en-US" sz="1200" dirty="0">
                <a:solidFill>
                  <a:schemeClr val="accent2"/>
                </a:solidFill>
              </a:rPr>
              <a:t>California Academy</a:t>
            </a:r>
            <a:r>
              <a:rPr lang="en-US" sz="1200" baseline="0" dirty="0">
                <a:solidFill>
                  <a:schemeClr val="accent2"/>
                </a:solidFill>
              </a:rPr>
              <a:t> of Sciences</a:t>
            </a:r>
            <a:endParaRPr lang="en-US" sz="1200" dirty="0">
              <a:solidFill>
                <a:schemeClr val="accent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79CE70-DDCD-489E-9692-3462340CBB83}" type="slidenum">
              <a:rPr lang="en-US" smtClean="0"/>
              <a:pPr/>
              <a:t>‹#›</a:t>
            </a:fld>
            <a:endParaRPr lang="en-US" dirty="0"/>
          </a:p>
        </p:txBody>
      </p:sp>
    </p:spTree>
    <p:extLst>
      <p:ext uri="{BB962C8B-B14F-4D97-AF65-F5344CB8AC3E}">
        <p14:creationId xmlns:p14="http://schemas.microsoft.com/office/powerpoint/2010/main" val="1837877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3491" y="1756130"/>
            <a:ext cx="5617002" cy="1887950"/>
          </a:xfrm>
        </p:spPr>
        <p:txBody>
          <a:bodyPr anchor="b">
            <a:normAutofit/>
          </a:bodyPr>
          <a:lstStyle>
            <a:lvl1pPr algn="l">
              <a:defRPr sz="3200"/>
            </a:lvl1pPr>
          </a:lstStyle>
          <a:p>
            <a:r>
              <a:rPr lang="en-US"/>
              <a:t>Click to edit Master title style</a:t>
            </a:r>
            <a:endParaRPr lang="en-US" dirty="0"/>
          </a:p>
        </p:txBody>
      </p:sp>
      <p:sp>
        <p:nvSpPr>
          <p:cNvPr id="3" name="Text Placeholder 2"/>
          <p:cNvSpPr>
            <a:spLocks noGrp="1"/>
          </p:cNvSpPr>
          <p:nvPr>
            <p:ph type="body" idx="1"/>
          </p:nvPr>
        </p:nvSpPr>
        <p:spPr>
          <a:xfrm>
            <a:off x="1443492" y="3806196"/>
            <a:ext cx="5617002" cy="1012929"/>
          </a:xfrm>
        </p:spPr>
        <p:txBody>
          <a:bodyPr tIns="91440">
            <a:normAutofit/>
          </a:bodyPr>
          <a:lstStyle>
            <a:lvl1pPr marL="0" indent="0" algn="l">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pPr algn="r"/>
            <a:r>
              <a:rPr lang="en-US"/>
              <a:t>California Academy of Sciences</a:t>
            </a:r>
            <a:endParaRPr lang="en-US" dirty="0"/>
          </a:p>
        </p:txBody>
      </p:sp>
      <p:sp>
        <p:nvSpPr>
          <p:cNvPr id="6" name="Slide Number Placeholder 5"/>
          <p:cNvSpPr>
            <a:spLocks noGrp="1"/>
          </p:cNvSpPr>
          <p:nvPr>
            <p:ph type="sldNum" sz="quarter" idx="12"/>
          </p:nvPr>
        </p:nvSpPr>
        <p:spPr/>
        <p:txBody>
          <a:bodyPr/>
          <a:lstStyle/>
          <a:p>
            <a:fld id="{3D8BBA88-AA4F-6540-84A9-8C35AF827E80}" type="slidenum">
              <a:rPr lang="en-US" smtClean="0"/>
              <a:t>‹#›</a:t>
            </a:fld>
            <a:endParaRPr lang="en-US" dirty="0"/>
          </a:p>
        </p:txBody>
      </p:sp>
      <p:cxnSp>
        <p:nvCxnSpPr>
          <p:cNvPr id="15" name="Straight Connector 14"/>
          <p:cNvCxnSpPr/>
          <p:nvPr/>
        </p:nvCxnSpPr>
        <p:spPr>
          <a:xfrm>
            <a:off x="1443491" y="3804985"/>
            <a:ext cx="561700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28862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3491" y="804890"/>
            <a:ext cx="6571343"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3490" y="2013936"/>
            <a:ext cx="3125871" cy="34375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89182" y="2013936"/>
            <a:ext cx="3125652" cy="34375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6/3/2018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22013FB-225B-476E-ACFD-8A6C24E8CEFC}" type="slidenum">
              <a:rPr lang="en-US" smtClean="0"/>
              <a:pPr/>
              <a:t>‹#›</a:t>
            </a:fld>
            <a:endParaRPr lang="en-US" dirty="0"/>
          </a:p>
        </p:txBody>
      </p:sp>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0591417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36" name="Straight Connector 35"/>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43491" y="804164"/>
            <a:ext cx="6571344"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3491" y="2019550"/>
            <a:ext cx="3125766" cy="801943"/>
          </a:xfrm>
        </p:spPr>
        <p:txBody>
          <a:bodyPr anchor="b">
            <a:normAutofit/>
          </a:bodyPr>
          <a:lstStyle>
            <a:lvl1pPr marL="0" indent="0">
              <a:lnSpc>
                <a:spcPct val="100000"/>
              </a:lnSpc>
              <a:buNone/>
              <a:defRPr sz="22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1443491" y="2824270"/>
            <a:ext cx="3125766"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89182" y="2023004"/>
            <a:ext cx="3125652" cy="802237"/>
          </a:xfrm>
        </p:spPr>
        <p:txBody>
          <a:bodyPr anchor="b">
            <a:normAutofit/>
          </a:bodyPr>
          <a:lstStyle>
            <a:lvl1pPr marL="0" indent="0">
              <a:lnSpc>
                <a:spcPct val="100000"/>
              </a:lnSpc>
              <a:buNone/>
              <a:defRPr sz="22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889182" y="2821491"/>
            <a:ext cx="31256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pPr algn="r"/>
            <a:r>
              <a:rPr lang="en-US"/>
              <a:t>California Academy of Sciences</a:t>
            </a:r>
            <a:endParaRPr lang="en-US" dirty="0"/>
          </a:p>
        </p:txBody>
      </p:sp>
      <p:sp>
        <p:nvSpPr>
          <p:cNvPr id="9" name="Slide Number Placeholder 8"/>
          <p:cNvSpPr>
            <a:spLocks noGrp="1"/>
          </p:cNvSpPr>
          <p:nvPr>
            <p:ph type="sldNum" sz="quarter" idx="12"/>
          </p:nvPr>
        </p:nvSpPr>
        <p:spPr/>
        <p:txBody>
          <a:bodyPr/>
          <a:lstStyle/>
          <a:p>
            <a:fld id="{3D8BBA88-AA4F-6540-84A9-8C35AF827E80}" type="slidenum">
              <a:rPr lang="en-US" smtClean="0"/>
              <a:t>‹#›</a:t>
            </a:fld>
            <a:endParaRPr lang="en-US" dirty="0"/>
          </a:p>
        </p:txBody>
      </p:sp>
    </p:spTree>
    <p:extLst>
      <p:ext uri="{BB962C8B-B14F-4D97-AF65-F5344CB8AC3E}">
        <p14:creationId xmlns:p14="http://schemas.microsoft.com/office/powerpoint/2010/main" val="42024897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2" name="Straight Connector 31"/>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pPr algn="r"/>
            <a:r>
              <a:rPr lang="en-US"/>
              <a:t>California Academy of Sciences</a:t>
            </a:r>
            <a:endParaRPr lang="en-US" dirty="0"/>
          </a:p>
        </p:txBody>
      </p:sp>
      <p:sp>
        <p:nvSpPr>
          <p:cNvPr id="5" name="Slide Number Placeholder 4"/>
          <p:cNvSpPr>
            <a:spLocks noGrp="1"/>
          </p:cNvSpPr>
          <p:nvPr>
            <p:ph type="sldNum" sz="quarter" idx="12"/>
          </p:nvPr>
        </p:nvSpPr>
        <p:spPr/>
        <p:txBody>
          <a:bodyPr/>
          <a:lstStyle/>
          <a:p>
            <a:fld id="{3D8BBA88-AA4F-6540-84A9-8C35AF827E80}" type="slidenum">
              <a:rPr lang="en-US" smtClean="0"/>
              <a:t>‹#›</a:t>
            </a:fld>
            <a:endParaRPr lang="en-US" dirty="0"/>
          </a:p>
        </p:txBody>
      </p:sp>
    </p:spTree>
    <p:extLst>
      <p:ext uri="{BB962C8B-B14F-4D97-AF65-F5344CB8AC3E}">
        <p14:creationId xmlns:p14="http://schemas.microsoft.com/office/powerpoint/2010/main" val="1593382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pPr algn="r"/>
            <a:endParaRPr lang="en-US" dirty="0"/>
          </a:p>
        </p:txBody>
      </p:sp>
      <p:sp>
        <p:nvSpPr>
          <p:cNvPr id="4" name="Slide Number Placeholder 3"/>
          <p:cNvSpPr>
            <a:spLocks noGrp="1"/>
          </p:cNvSpPr>
          <p:nvPr>
            <p:ph type="sldNum" sz="quarter" idx="12"/>
          </p:nvPr>
        </p:nvSpPr>
        <p:spPr/>
        <p:txBody>
          <a:bodyPr/>
          <a:lstStyle/>
          <a:p>
            <a:fld id="{9E3A64FD-B392-46E0-A43E-9BF89E12FDB3}" type="slidenum">
              <a:rPr lang="en-US" smtClean="0"/>
              <a:pPr/>
              <a:t>‹#›</a:t>
            </a:fld>
            <a:endParaRPr lang="en-US" dirty="0"/>
          </a:p>
        </p:txBody>
      </p:sp>
    </p:spTree>
    <p:extLst>
      <p:ext uri="{BB962C8B-B14F-4D97-AF65-F5344CB8AC3E}">
        <p14:creationId xmlns:p14="http://schemas.microsoft.com/office/powerpoint/2010/main" val="1314884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39042" y="798973"/>
            <a:ext cx="2425950"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4186656" y="798974"/>
            <a:ext cx="3828178"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39042" y="3205492"/>
            <a:ext cx="2427369" cy="2248181"/>
          </a:xfrm>
        </p:spPr>
        <p:txBody>
          <a:bodyPr>
            <a:normAutofit/>
          </a:bodyPr>
          <a:lstStyle>
            <a:lvl1pPr marL="0" indent="0" algn="l">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pPr algn="r"/>
            <a:r>
              <a:rPr lang="en-US"/>
              <a:t>California Academy of Sciences</a:t>
            </a:r>
            <a:endParaRPr lang="en-US" dirty="0"/>
          </a:p>
        </p:txBody>
      </p:sp>
      <p:sp>
        <p:nvSpPr>
          <p:cNvPr id="7" name="Slide Number Placeholder 6"/>
          <p:cNvSpPr>
            <a:spLocks noGrp="1"/>
          </p:cNvSpPr>
          <p:nvPr>
            <p:ph type="sldNum" sz="quarter" idx="12"/>
          </p:nvPr>
        </p:nvSpPr>
        <p:spPr/>
        <p:txBody>
          <a:bodyPr/>
          <a:lstStyle/>
          <a:p>
            <a:fld id="{3D8BBA88-AA4F-6540-84A9-8C35AF827E80}" type="slidenum">
              <a:rPr lang="en-US" smtClean="0"/>
              <a:t>‹#›</a:t>
            </a:fld>
            <a:endParaRPr lang="en-US" dirty="0"/>
          </a:p>
        </p:txBody>
      </p:sp>
      <p:cxnSp>
        <p:nvCxnSpPr>
          <p:cNvPr id="17" name="Straight Connector 16"/>
          <p:cNvCxnSpPr/>
          <p:nvPr/>
        </p:nvCxnSpPr>
        <p:spPr>
          <a:xfrm>
            <a:off x="1441748" y="3205491"/>
            <a:ext cx="242327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334545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3" name="Group 12"/>
          <p:cNvGrpSpPr/>
          <p:nvPr/>
        </p:nvGrpSpPr>
        <p:grpSpPr>
          <a:xfrm>
            <a:off x="4996501" y="482171"/>
            <a:ext cx="3511387" cy="5149101"/>
            <a:chOff x="6852919" y="583365"/>
            <a:chExt cx="4681849" cy="5181928"/>
          </a:xfrm>
        </p:grpSpPr>
        <p:sp>
          <p:nvSpPr>
            <p:cNvPr id="14" name="Rectangle 13"/>
            <p:cNvSpPr/>
            <p:nvPr/>
          </p:nvSpPr>
          <p:spPr>
            <a:xfrm>
              <a:off x="6852919" y="583365"/>
              <a:ext cx="4681849"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5" name="Rectangle 14"/>
            <p:cNvSpPr/>
            <p:nvPr/>
          </p:nvSpPr>
          <p:spPr>
            <a:xfrm>
              <a:off x="7273787" y="915806"/>
              <a:ext cx="3844017" cy="4507918"/>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44148" y="1129513"/>
            <a:ext cx="3244935"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640128" y="1122543"/>
            <a:ext cx="2234998" cy="3866327"/>
          </a:xfrm>
          <a:solidFill>
            <a:schemeClr val="bg1">
              <a:lumMod val="85000"/>
            </a:schemeClr>
          </a:solidFill>
          <a:ln w="9525" cap="sq">
            <a:noFill/>
            <a:miter lim="800000"/>
          </a:ln>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1443492" y="3145992"/>
            <a:ext cx="3240286" cy="2003742"/>
          </a:xfrm>
        </p:spPr>
        <p:txBody>
          <a:bodyPr>
            <a:normAutofit/>
          </a:bodyPr>
          <a:lstStyle>
            <a:lvl1pPr marL="0" indent="0" algn="l">
              <a:buNone/>
              <a:defRPr sz="18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a:xfrm>
            <a:off x="1436664" y="5469857"/>
            <a:ext cx="3252420" cy="320123"/>
          </a:xfrm>
        </p:spPr>
        <p:txBody>
          <a:bodyPr/>
          <a:lstStyle>
            <a:lvl1pPr algn="l">
              <a:defRPr/>
            </a:lvl1pPr>
          </a:lstStyle>
          <a:p>
            <a:endParaRPr lang="en-US" dirty="0"/>
          </a:p>
        </p:txBody>
      </p:sp>
      <p:sp>
        <p:nvSpPr>
          <p:cNvPr id="6" name="Footer Placeholder 5"/>
          <p:cNvSpPr>
            <a:spLocks noGrp="1"/>
          </p:cNvSpPr>
          <p:nvPr>
            <p:ph type="ftr" sz="quarter" idx="11"/>
          </p:nvPr>
        </p:nvSpPr>
        <p:spPr>
          <a:xfrm>
            <a:off x="1437530" y="318641"/>
            <a:ext cx="3251553" cy="320931"/>
          </a:xfrm>
        </p:spPr>
        <p:txBody>
          <a:bodyPr/>
          <a:lstStyle/>
          <a:p>
            <a:pPr algn="r"/>
            <a:r>
              <a:rPr lang="en-US"/>
              <a:t>California Academy of Sciences</a:t>
            </a:r>
            <a:endParaRPr lang="en-US" dirty="0"/>
          </a:p>
        </p:txBody>
      </p:sp>
      <p:sp>
        <p:nvSpPr>
          <p:cNvPr id="7" name="Slide Number Placeholder 6"/>
          <p:cNvSpPr>
            <a:spLocks noGrp="1"/>
          </p:cNvSpPr>
          <p:nvPr>
            <p:ph type="sldNum" sz="quarter" idx="12"/>
          </p:nvPr>
        </p:nvSpPr>
        <p:spPr/>
        <p:txBody>
          <a:bodyPr/>
          <a:lstStyle/>
          <a:p>
            <a:fld id="{3D8BBA88-AA4F-6540-84A9-8C35AF827E80}" type="slidenum">
              <a:rPr lang="en-US" smtClean="0"/>
              <a:t>‹#›</a:t>
            </a:fld>
            <a:endParaRPr lang="en-US" dirty="0"/>
          </a:p>
        </p:txBody>
      </p:sp>
      <p:cxnSp>
        <p:nvCxnSpPr>
          <p:cNvPr id="31" name="Straight Connector 30"/>
          <p:cNvCxnSpPr/>
          <p:nvPr/>
        </p:nvCxnSpPr>
        <p:spPr>
          <a:xfrm>
            <a:off x="1441281" y="3143605"/>
            <a:ext cx="3242014"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961034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 name="Rectangle 9"/>
          <p:cNvSpPr/>
          <p:nvPr/>
        </p:nvSpPr>
        <p:spPr>
          <a:xfrm>
            <a:off x="0" y="2015734"/>
            <a:ext cx="9144000" cy="4079520"/>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p:cNvPicPr>
            <a:picLocks noChangeAspect="1"/>
          </p:cNvPicPr>
          <p:nvPr/>
        </p:nvPicPr>
        <p:blipFill rotWithShape="1">
          <a:blip r:embed="rId21">
            <a:extLst>
              <a:ext uri="{28A0092B-C50C-407E-A947-70E740481C1C}">
                <a14:useLocalDpi xmlns:a14="http://schemas.microsoft.com/office/drawing/2010/main" val="0"/>
              </a:ext>
            </a:extLst>
          </a:blip>
          <a:srcRect l="12500" t="1538" r="12500" b="-1538"/>
          <a:stretch/>
        </p:blipFill>
        <p:spPr>
          <a:xfrm>
            <a:off x="-1" y="6095253"/>
            <a:ext cx="9144001" cy="774727"/>
          </a:xfrm>
          <a:prstGeom prst="rect">
            <a:avLst/>
          </a:prstGeom>
        </p:spPr>
      </p:pic>
      <p:cxnSp>
        <p:nvCxnSpPr>
          <p:cNvPr id="13" name="Straight Connector 12"/>
          <p:cNvCxnSpPr/>
          <p:nvPr/>
        </p:nvCxnSpPr>
        <p:spPr>
          <a:xfrm>
            <a:off x="0" y="6101127"/>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443491" y="804520"/>
            <a:ext cx="6571343"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43491" y="2015733"/>
            <a:ext cx="6571343"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646542" y="330370"/>
            <a:ext cx="2368292"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6/3/2018</a:t>
            </a:fld>
            <a:endParaRPr lang="en-US" dirty="0"/>
          </a:p>
        </p:txBody>
      </p:sp>
      <p:sp>
        <p:nvSpPr>
          <p:cNvPr id="5" name="Footer Placeholder 4"/>
          <p:cNvSpPr>
            <a:spLocks noGrp="1"/>
          </p:cNvSpPr>
          <p:nvPr>
            <p:ph type="ftr" sz="quarter" idx="3"/>
          </p:nvPr>
        </p:nvSpPr>
        <p:spPr>
          <a:xfrm>
            <a:off x="1443491" y="329308"/>
            <a:ext cx="4034004"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7725" y="798973"/>
            <a:ext cx="795746" cy="503578"/>
          </a:xfrm>
          <a:prstGeom prst="rect">
            <a:avLst/>
          </a:prstGeom>
        </p:spPr>
        <p:txBody>
          <a:bodyPr vert="horz" lIns="91440" tIns="45720" rIns="91440" bIns="45720" rtlCol="0" anchor="t"/>
          <a:lstStyle>
            <a:lvl1pPr algn="r">
              <a:defRPr sz="2800">
                <a:solidFill>
                  <a:schemeClr val="accent1"/>
                </a:solidFill>
              </a:defRPr>
            </a:lvl1pPr>
          </a:lstStyle>
          <a:p>
            <a:fld id="{3D8BBA88-AA4F-6540-84A9-8C35AF827E80}" type="slidenum">
              <a:rPr lang="en-US" smtClean="0"/>
              <a:t>‹#›</a:t>
            </a:fld>
            <a:endParaRPr lang="en-US" dirty="0"/>
          </a:p>
        </p:txBody>
      </p:sp>
    </p:spTree>
    <p:extLst>
      <p:ext uri="{BB962C8B-B14F-4D97-AF65-F5344CB8AC3E}">
        <p14:creationId xmlns:p14="http://schemas.microsoft.com/office/powerpoint/2010/main" val="2471639832"/>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 id="2147483828" r:id="rId14"/>
    <p:sldLayoutId id="2147483710" r:id="rId15"/>
    <p:sldLayoutId id="2147483663" r:id="rId16"/>
    <p:sldLayoutId id="2147483667" r:id="rId17"/>
    <p:sldLayoutId id="2147483666" r:id="rId18"/>
    <p:sldLayoutId id="2147483668" r:id="rId19"/>
  </p:sldLayoutIdLst>
  <p:txStyles>
    <p:titleStyle>
      <a:lvl1pPr algn="l" defTabSz="6858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685800" rtl="0" eaLnBrk="1" latinLnBrk="0" hangingPunct="1">
        <a:lnSpc>
          <a:spcPct val="120000"/>
        </a:lnSpc>
        <a:spcBef>
          <a:spcPts val="1000"/>
        </a:spcBef>
        <a:buClr>
          <a:schemeClr val="accent1"/>
        </a:buClr>
        <a:buSzPct val="100000"/>
        <a:buFont typeface="Arial" panose="020B0604020202020204" pitchFamily="34" charset="0"/>
        <a:buChar char="•"/>
        <a:defRPr sz="2000" kern="1200" cap="none">
          <a:solidFill>
            <a:schemeClr val="tx1"/>
          </a:solidFill>
          <a:effectLst/>
          <a:latin typeface="+mn-lt"/>
          <a:ea typeface="+mn-ea"/>
          <a:cs typeface="+mn-cs"/>
        </a:defRPr>
      </a:lvl1pPr>
      <a:lvl2pPr marL="6858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baseline="0">
          <a:solidFill>
            <a:schemeClr val="tx1"/>
          </a:solidFill>
          <a:effectLst/>
          <a:latin typeface="+mn-lt"/>
          <a:ea typeface="+mn-ea"/>
          <a:cs typeface="+mn-cs"/>
        </a:defRPr>
      </a:lvl2pPr>
      <a:lvl3pPr marL="11430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a:solidFill>
            <a:schemeClr val="tx1"/>
          </a:solidFill>
          <a:effectLst/>
          <a:latin typeface="+mn-lt"/>
          <a:ea typeface="+mn-ea"/>
          <a:cs typeface="+mn-cs"/>
        </a:defRPr>
      </a:lvl3pPr>
      <a:lvl4pPr marL="16002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200" kern="1200" cap="none">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8.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14.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3" Type="http://schemas.openxmlformats.org/officeDocument/2006/relationships/hyperlink" Target="http://ell.stanford.edu/sites/default/files/VennDiagram_practices_v11%208-30-13%20color.pdf"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png"/><Relationship Id="rId7" Type="http://schemas.openxmlformats.org/officeDocument/2006/relationships/image" Target="../media/image20.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hyperlink" Target="https://www.sites.google.com/site/ngsstrainingresources/introduction-to-the-next-generation-science-standards"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7.gif"/></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31.gif"/><Relationship Id="rId4" Type="http://schemas.openxmlformats.org/officeDocument/2006/relationships/image" Target="../media/image30.jpg"/></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34.jpg"/></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undsci.berkeley.edu/teaching/misconceptions.php"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undsci.berkeley.edu/teaching/misconceptions.php"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447800"/>
            <a:ext cx="7164773" cy="2667000"/>
          </a:xfrm>
          <a:ln w="38100">
            <a:solidFill>
              <a:schemeClr val="tx1"/>
            </a:solidFill>
          </a:ln>
        </p:spPr>
        <p:txBody>
          <a:bodyPr/>
          <a:lstStyle/>
          <a:p>
            <a:r>
              <a:rPr lang="en-US" dirty="0">
                <a:solidFill>
                  <a:schemeClr val="tx1"/>
                </a:solidFill>
                <a:latin typeface="Baskerville Old Face" panose="02020602080505020303" pitchFamily="18" charset="77"/>
                <a:cs typeface="Arial" panose="020B0604020202020204" pitchFamily="34" charset="0"/>
              </a:rPr>
              <a:t>Demystifying the New TN Academic Standards for Science</a:t>
            </a:r>
            <a:endParaRPr lang="en-US" sz="2800" i="1" dirty="0">
              <a:solidFill>
                <a:schemeClr val="tx1"/>
              </a:solidFill>
              <a:latin typeface="Baskerville Old Face" panose="02020602080505020303" pitchFamily="18" charset="77"/>
              <a:cs typeface="Arial" panose="020B0604020202020204" pitchFamily="34" charset="0"/>
            </a:endParaRPr>
          </a:p>
        </p:txBody>
      </p:sp>
      <p:sp>
        <p:nvSpPr>
          <p:cNvPr id="7" name="Text Placeholder 7"/>
          <p:cNvSpPr>
            <a:spLocks noGrp="1"/>
          </p:cNvSpPr>
          <p:nvPr>
            <p:ph type="body" sz="half" idx="2"/>
          </p:nvPr>
        </p:nvSpPr>
        <p:spPr>
          <a:xfrm>
            <a:off x="2667000" y="5562600"/>
            <a:ext cx="6324600" cy="381000"/>
          </a:xfrm>
        </p:spPr>
        <p:txBody>
          <a:bodyPr>
            <a:noAutofit/>
          </a:bodyPr>
          <a:lstStyle/>
          <a:p>
            <a:r>
              <a:rPr lang="en-US" sz="1800" dirty="0"/>
              <a:t>Presentation adapted from California Academy of Sciences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title"/>
          </p:nvPr>
        </p:nvSpPr>
        <p:spPr>
          <a:ln/>
        </p:spPr>
        <p:txBody>
          <a:bodyPr/>
          <a:lstStyle/>
          <a:p>
            <a:r>
              <a:rPr lang="en-US" dirty="0"/>
              <a:t>Facts, facts, facts</a:t>
            </a:r>
          </a:p>
        </p:txBody>
      </p:sp>
      <p:sp>
        <p:nvSpPr>
          <p:cNvPr id="19460" name="Rectangle 4"/>
          <p:cNvSpPr>
            <a:spLocks noGrp="1" noChangeArrowheads="1"/>
          </p:cNvSpPr>
          <p:nvPr>
            <p:ph idx="1"/>
          </p:nvPr>
        </p:nvSpPr>
        <p:spPr>
          <a:noFill/>
        </p:spPr>
        <p:txBody>
          <a:bodyPr/>
          <a:lstStyle/>
          <a:p>
            <a:pPr marL="0" lvl="0" indent="0">
              <a:spcAft>
                <a:spcPct val="0"/>
              </a:spcAft>
              <a:buNone/>
              <a:defRPr/>
            </a:pPr>
            <a:r>
              <a:rPr lang="en-US" dirty="0">
                <a:ea typeface="ＭＳ Ｐゴシック" pitchFamily="36" charset="-128"/>
                <a:cs typeface="ＭＳ Ｐゴシック" pitchFamily="36" charset="-128"/>
              </a:rPr>
              <a:t>Problems with teaching science this way...</a:t>
            </a:r>
          </a:p>
        </p:txBody>
      </p:sp>
      <p:sp>
        <p:nvSpPr>
          <p:cNvPr id="11" name="Content Placeholder 10"/>
          <p:cNvSpPr>
            <a:spLocks noGrp="1"/>
          </p:cNvSpPr>
          <p:nvPr>
            <p:ph sz="quarter" idx="14"/>
          </p:nvPr>
        </p:nvSpPr>
        <p:spPr>
          <a:xfrm>
            <a:off x="533400" y="1447801"/>
            <a:ext cx="7391399" cy="457200"/>
          </a:xfrm>
        </p:spPr>
        <p:txBody>
          <a:bodyPr/>
          <a:lstStyle/>
          <a:p>
            <a:pPr>
              <a:spcAft>
                <a:spcPct val="0"/>
              </a:spcAft>
              <a:buFont typeface="Lucida Grande" pitchFamily="36" charset="0"/>
              <a:buChar char="»"/>
              <a:defRPr/>
            </a:pPr>
            <a:r>
              <a:rPr lang="en-US" kern="0" dirty="0">
                <a:ea typeface="ＭＳ Ｐゴシック" pitchFamily="36" charset="-128"/>
              </a:rPr>
              <a:t> Students don’t relate to science or scientists</a:t>
            </a:r>
          </a:p>
          <a:p>
            <a:endParaRPr lang="en-US" dirty="0"/>
          </a:p>
        </p:txBody>
      </p:sp>
      <p:pic>
        <p:nvPicPr>
          <p:cNvPr id="6" name="Content Placeholder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9600" y="2274350"/>
            <a:ext cx="4038600" cy="2889449"/>
          </a:xfrm>
          <a:prstGeom prst="rect">
            <a:avLst/>
          </a:prstGeom>
        </p:spPr>
      </p:pic>
      <p:pic>
        <p:nvPicPr>
          <p:cNvPr id="8" name="Picture Placeholder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00600" y="1981200"/>
            <a:ext cx="4038600" cy="3475749"/>
          </a:xfrm>
          <a:prstGeom prst="rect">
            <a:avLst/>
          </a:prstGeom>
        </p:spPr>
      </p:pic>
    </p:spTree>
    <p:extLst>
      <p:ext uri="{BB962C8B-B14F-4D97-AF65-F5344CB8AC3E}">
        <p14:creationId xmlns:p14="http://schemas.microsoft.com/office/powerpoint/2010/main" val="2020439876"/>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title"/>
          </p:nvPr>
        </p:nvSpPr>
        <p:spPr>
          <a:ln/>
        </p:spPr>
        <p:txBody>
          <a:bodyPr/>
          <a:lstStyle/>
          <a:p>
            <a:r>
              <a:rPr lang="en-US" dirty="0"/>
              <a:t>Facts, facts, facts</a:t>
            </a:r>
          </a:p>
        </p:txBody>
      </p:sp>
      <p:sp>
        <p:nvSpPr>
          <p:cNvPr id="19460" name="Rectangle 4"/>
          <p:cNvSpPr>
            <a:spLocks noGrp="1" noChangeArrowheads="1"/>
          </p:cNvSpPr>
          <p:nvPr>
            <p:ph idx="1"/>
          </p:nvPr>
        </p:nvSpPr>
        <p:spPr>
          <a:noFill/>
        </p:spPr>
        <p:txBody>
          <a:bodyPr/>
          <a:lstStyle/>
          <a:p>
            <a:pPr marL="0" lvl="0" indent="0">
              <a:spcAft>
                <a:spcPct val="0"/>
              </a:spcAft>
              <a:buNone/>
              <a:defRPr/>
            </a:pPr>
            <a:r>
              <a:rPr lang="en-US" dirty="0">
                <a:ea typeface="ＭＳ Ｐゴシック" pitchFamily="36" charset="-128"/>
                <a:cs typeface="ＭＳ Ｐゴシック" pitchFamily="36" charset="-128"/>
              </a:rPr>
              <a:t>Problems with teaching science this way...</a:t>
            </a:r>
          </a:p>
        </p:txBody>
      </p:sp>
      <p:sp>
        <p:nvSpPr>
          <p:cNvPr id="11" name="Content Placeholder 10"/>
          <p:cNvSpPr>
            <a:spLocks noGrp="1"/>
          </p:cNvSpPr>
          <p:nvPr>
            <p:ph sz="quarter" idx="14"/>
          </p:nvPr>
        </p:nvSpPr>
        <p:spPr>
          <a:xfrm>
            <a:off x="533401" y="1447800"/>
            <a:ext cx="3886199" cy="4235975"/>
          </a:xfrm>
        </p:spPr>
        <p:txBody>
          <a:bodyPr/>
          <a:lstStyle/>
          <a:p>
            <a:r>
              <a:rPr lang="en-US" dirty="0"/>
              <a:t>Students don’t understand where science comes from</a:t>
            </a:r>
          </a:p>
          <a:p>
            <a:endParaRPr lang="en-US" dirty="0"/>
          </a:p>
        </p:txBody>
      </p:sp>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72000" y="1572881"/>
            <a:ext cx="4114800" cy="4084544"/>
          </a:xfrm>
          <a:prstGeom prst="rect">
            <a:avLst/>
          </a:prstGeom>
        </p:spPr>
      </p:pic>
    </p:spTree>
    <p:extLst>
      <p:ext uri="{BB962C8B-B14F-4D97-AF65-F5344CB8AC3E}">
        <p14:creationId xmlns:p14="http://schemas.microsoft.com/office/powerpoint/2010/main" val="69342128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34192" y="89778"/>
            <a:ext cx="6571343" cy="1059305"/>
          </a:xfrm>
        </p:spPr>
        <p:txBody>
          <a:bodyPr/>
          <a:lstStyle/>
          <a:p>
            <a:r>
              <a:rPr lang="en-US" dirty="0"/>
              <a:t>Why is science taught this way?</a:t>
            </a:r>
          </a:p>
        </p:txBody>
      </p:sp>
      <p:sp>
        <p:nvSpPr>
          <p:cNvPr id="7" name="Text Placeholder 1"/>
          <p:cNvSpPr txBox="1">
            <a:spLocks/>
          </p:cNvSpPr>
          <p:nvPr/>
        </p:nvSpPr>
        <p:spPr bwMode="auto">
          <a:xfrm>
            <a:off x="381000" y="1066800"/>
            <a:ext cx="3657600" cy="497944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80000"/>
              </a:lnSpc>
              <a:spcBef>
                <a:spcPct val="20000"/>
              </a:spcBef>
              <a:spcAft>
                <a:spcPct val="0"/>
              </a:spcAft>
              <a:buClrTx/>
              <a:buSzTx/>
              <a:buFont typeface="Lucida Grande" pitchFamily="36" charset="0"/>
              <a:buChar char="»"/>
              <a:tabLst/>
              <a:defRPr/>
            </a:pPr>
            <a:r>
              <a:rPr lang="en-US" sz="2400" kern="0" noProof="0" dirty="0">
                <a:latin typeface="Arial" panose="020B0604020202020204" pitchFamily="34" charset="0"/>
                <a:ea typeface="ＭＳ Ｐゴシック" pitchFamily="36" charset="-128"/>
                <a:cs typeface="Arial" panose="020B0604020202020204" pitchFamily="34" charset="0"/>
              </a:rPr>
              <a:t>Te</a:t>
            </a:r>
            <a:r>
              <a:rPr kumimoji="0" lang="en-US" sz="2400" b="0" i="0" u="none" strike="noStrike" kern="0" cap="none" spc="0" normalizeH="0" baseline="0" noProof="0" dirty="0">
                <a:ln>
                  <a:noFill/>
                </a:ln>
                <a:solidFill>
                  <a:schemeClr val="tx1"/>
                </a:solidFill>
                <a:effectLst/>
                <a:uLnTx/>
                <a:uFillTx/>
                <a:latin typeface="Arial" panose="020B0604020202020204" pitchFamily="34" charset="0"/>
                <a:ea typeface="ＭＳ Ｐゴシック" pitchFamily="36" charset="-128"/>
                <a:cs typeface="Arial" panose="020B0604020202020204" pitchFamily="34" charset="0"/>
              </a:rPr>
              <a:t>sting</a:t>
            </a:r>
          </a:p>
          <a:p>
            <a:pPr marL="342900" marR="0" lvl="0" indent="-342900" algn="l" defTabSz="914400" rtl="0" eaLnBrk="1" fontAlgn="base" latinLnBrk="0" hangingPunct="1">
              <a:lnSpc>
                <a:spcPct val="80000"/>
              </a:lnSpc>
              <a:spcBef>
                <a:spcPct val="20000"/>
              </a:spcBef>
              <a:spcAft>
                <a:spcPct val="0"/>
              </a:spcAft>
              <a:buClrTx/>
              <a:buSzTx/>
              <a:buFont typeface="Lucida Grande" pitchFamily="36" charset="0"/>
              <a:buChar char="»"/>
              <a:tabLst/>
              <a:defRPr/>
            </a:pPr>
            <a:r>
              <a:rPr lang="en-US" sz="2400" b="0" kern="0" dirty="0">
                <a:latin typeface="Arial" panose="020B0604020202020204" pitchFamily="34" charset="0"/>
                <a:ea typeface="ＭＳ Ｐゴシック" pitchFamily="36" charset="-128"/>
                <a:cs typeface="Arial" panose="020B0604020202020204" pitchFamily="34" charset="0"/>
              </a:rPr>
              <a:t>S</a:t>
            </a:r>
            <a:r>
              <a:rPr kumimoji="0" lang="en-US" sz="2400" b="0" i="0" u="none" strike="noStrike" kern="0" cap="none" spc="0" normalizeH="0" baseline="0" noProof="0" dirty="0">
                <a:ln>
                  <a:noFill/>
                </a:ln>
                <a:solidFill>
                  <a:schemeClr val="tx1"/>
                </a:solidFill>
                <a:effectLst/>
                <a:uLnTx/>
                <a:uFillTx/>
                <a:latin typeface="Arial" panose="020B0604020202020204" pitchFamily="34" charset="0"/>
                <a:ea typeface="ＭＳ Ｐゴシック" pitchFamily="36" charset="-128"/>
                <a:cs typeface="Arial" panose="020B0604020202020204" pitchFamily="34" charset="0"/>
              </a:rPr>
              <a:t>tandards</a:t>
            </a:r>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953000" y="1143000"/>
            <a:ext cx="3393621" cy="4668681"/>
          </a:xfrm>
          <a:prstGeom prst="rect">
            <a:avLst/>
          </a:prstGeom>
          <a:noFill/>
          <a:ln w="38100">
            <a:solidFill>
              <a:schemeClr val="tx1"/>
            </a:solidFill>
            <a:miter lim="800000"/>
            <a:headEnd/>
            <a:tailEnd/>
          </a:ln>
        </p:spPr>
      </p:pic>
      <p:pic>
        <p:nvPicPr>
          <p:cNvPr id="2" name="Picture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4572" y="2427396"/>
            <a:ext cx="3901440" cy="2609088"/>
          </a:xfrm>
          <a:prstGeom prst="rect">
            <a:avLst/>
          </a:prstGeom>
        </p:spPr>
      </p:pic>
      <p:sp>
        <p:nvSpPr>
          <p:cNvPr id="4" name="TextBox 3"/>
          <p:cNvSpPr txBox="1"/>
          <p:nvPr/>
        </p:nvSpPr>
        <p:spPr>
          <a:xfrm>
            <a:off x="381000" y="6304901"/>
            <a:ext cx="2590800" cy="246221"/>
          </a:xfrm>
          <a:prstGeom prst="rect">
            <a:avLst/>
          </a:prstGeom>
          <a:noFill/>
        </p:spPr>
        <p:txBody>
          <a:bodyPr wrap="square" rtlCol="0">
            <a:spAutoFit/>
          </a:bodyPr>
          <a:lstStyle/>
          <a:p>
            <a:r>
              <a:rPr lang="en-US" sz="1000" dirty="0">
                <a:solidFill>
                  <a:schemeClr val="bg1"/>
                </a:solidFill>
              </a:rPr>
              <a:t>Image: Alberto G, CC BY 2.0</a:t>
            </a:r>
          </a:p>
        </p:txBody>
      </p:sp>
      <p:sp>
        <p:nvSpPr>
          <p:cNvPr id="9" name="TextBox 8"/>
          <p:cNvSpPr txBox="1"/>
          <p:nvPr/>
        </p:nvSpPr>
        <p:spPr>
          <a:xfrm>
            <a:off x="381000" y="6605995"/>
            <a:ext cx="4693920" cy="215444"/>
          </a:xfrm>
          <a:prstGeom prst="rect">
            <a:avLst/>
          </a:prstGeom>
          <a:noFill/>
        </p:spPr>
        <p:txBody>
          <a:bodyPr wrap="square" rtlCol="0">
            <a:spAutoFit/>
          </a:bodyPr>
          <a:lstStyle/>
          <a:p>
            <a:r>
              <a:rPr lang="en-US" sz="800" dirty="0">
                <a:solidFill>
                  <a:schemeClr val="bg1"/>
                </a:solidFill>
              </a:rPr>
              <a:t>California Department of Education, 2000.  </a:t>
            </a:r>
            <a:r>
              <a:rPr lang="en-US" sz="800" i="1" dirty="0">
                <a:solidFill>
                  <a:schemeClr val="bg1"/>
                </a:solidFill>
              </a:rPr>
              <a:t>Science Content Standards for California Public Schools</a:t>
            </a:r>
            <a:r>
              <a:rPr lang="en-US" sz="800" dirty="0">
                <a:solidFill>
                  <a:schemeClr val="bg1"/>
                </a:solidFill>
              </a:rPr>
              <a:t>.  </a:t>
            </a:r>
            <a:endParaRPr lang="en-US" sz="800" dirty="0">
              <a:solidFill>
                <a:schemeClr val="bg1"/>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6317FA-A2CC-A14E-9C20-63AEC5445063}"/>
              </a:ext>
            </a:extLst>
          </p:cNvPr>
          <p:cNvSpPr>
            <a:spLocks noGrp="1"/>
          </p:cNvSpPr>
          <p:nvPr>
            <p:ph type="title"/>
          </p:nvPr>
        </p:nvSpPr>
        <p:spPr>
          <a:ln>
            <a:solidFill>
              <a:schemeClr val="tx1"/>
            </a:solidFill>
          </a:ln>
        </p:spPr>
        <p:txBody>
          <a:bodyPr/>
          <a:lstStyle/>
          <a:p>
            <a:r>
              <a:rPr lang="en-US" b="1" dirty="0"/>
              <a:t>Card Sort</a:t>
            </a:r>
          </a:p>
        </p:txBody>
      </p:sp>
      <p:sp>
        <p:nvSpPr>
          <p:cNvPr id="3" name="Content Placeholder 2">
            <a:extLst>
              <a:ext uri="{FF2B5EF4-FFF2-40B4-BE49-F238E27FC236}">
                <a16:creationId xmlns:a16="http://schemas.microsoft.com/office/drawing/2014/main" id="{8DEE8320-3FAE-564E-986F-9945B24AB945}"/>
              </a:ext>
            </a:extLst>
          </p:cNvPr>
          <p:cNvSpPr>
            <a:spLocks noGrp="1"/>
          </p:cNvSpPr>
          <p:nvPr>
            <p:ph idx="1"/>
          </p:nvPr>
        </p:nvSpPr>
        <p:spPr/>
        <p:txBody>
          <a:bodyPr/>
          <a:lstStyle/>
          <a:p>
            <a:r>
              <a:rPr lang="en-US" sz="2800" b="1" dirty="0"/>
              <a:t>GUIDING QUESTION</a:t>
            </a:r>
          </a:p>
          <a:p>
            <a:r>
              <a:rPr lang="en-US" dirty="0"/>
              <a:t>What are the key elements of the Framework for K-12 Science Education and the new TN Science Standards?</a:t>
            </a:r>
          </a:p>
        </p:txBody>
      </p:sp>
      <p:sp>
        <p:nvSpPr>
          <p:cNvPr id="4" name="Text Placeholder 3">
            <a:extLst>
              <a:ext uri="{FF2B5EF4-FFF2-40B4-BE49-F238E27FC236}">
                <a16:creationId xmlns:a16="http://schemas.microsoft.com/office/drawing/2014/main" id="{78ABE57C-C054-C642-9C6A-676D08465FAC}"/>
              </a:ext>
            </a:extLst>
          </p:cNvPr>
          <p:cNvSpPr>
            <a:spLocks noGrp="1"/>
          </p:cNvSpPr>
          <p:nvPr>
            <p:ph type="body" sz="half" idx="2"/>
          </p:nvPr>
        </p:nvSpPr>
        <p:spPr/>
        <p:txBody>
          <a:bodyPr>
            <a:normAutofit/>
          </a:bodyPr>
          <a:lstStyle/>
          <a:p>
            <a:r>
              <a:rPr lang="en-US" sz="2400" dirty="0"/>
              <a:t>Work in teams of 3-4 people</a:t>
            </a:r>
          </a:p>
        </p:txBody>
      </p:sp>
    </p:spTree>
    <p:extLst>
      <p:ext uri="{BB962C8B-B14F-4D97-AF65-F5344CB8AC3E}">
        <p14:creationId xmlns:p14="http://schemas.microsoft.com/office/powerpoint/2010/main" val="23596461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title"/>
          </p:nvPr>
        </p:nvSpPr>
        <p:spPr>
          <a:xfrm>
            <a:off x="1447800" y="143023"/>
            <a:ext cx="6571343" cy="1049235"/>
          </a:xfrm>
          <a:ln/>
        </p:spPr>
        <p:txBody>
          <a:bodyPr>
            <a:normAutofit/>
          </a:bodyPr>
          <a:lstStyle/>
          <a:p>
            <a:pPr algn="ctr"/>
            <a:r>
              <a:rPr lang="en-US" dirty="0"/>
              <a:t>New TN State Science Standards</a:t>
            </a:r>
          </a:p>
        </p:txBody>
      </p:sp>
      <p:sp>
        <p:nvSpPr>
          <p:cNvPr id="8" name="Rectangle 7"/>
          <p:cNvSpPr/>
          <p:nvPr/>
        </p:nvSpPr>
        <p:spPr>
          <a:xfrm>
            <a:off x="3456709" y="1752600"/>
            <a:ext cx="2286000" cy="2743200"/>
          </a:xfrm>
          <a:prstGeom prst="rect">
            <a:avLst/>
          </a:prstGeom>
          <a:solidFill>
            <a:srgbClr val="FF99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9" name="Rectangle 8"/>
          <p:cNvSpPr/>
          <p:nvPr/>
        </p:nvSpPr>
        <p:spPr>
          <a:xfrm>
            <a:off x="685800" y="1752600"/>
            <a:ext cx="2286000" cy="2743200"/>
          </a:xfrm>
          <a:prstGeom prst="rect">
            <a:avLst/>
          </a:prstGeom>
          <a:solidFill>
            <a:srgbClr val="0070C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0" name="Rectangle 9"/>
          <p:cNvSpPr/>
          <p:nvPr/>
        </p:nvSpPr>
        <p:spPr>
          <a:xfrm>
            <a:off x="6400800" y="1752600"/>
            <a:ext cx="2286000" cy="2743200"/>
          </a:xfrm>
          <a:prstGeom prst="rect">
            <a:avLst/>
          </a:prstGeom>
          <a:solidFill>
            <a:srgbClr val="7D9E3A"/>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E24412"/>
              </a:solidFill>
            </a:endParaRPr>
          </a:p>
        </p:txBody>
      </p:sp>
      <p:sp>
        <p:nvSpPr>
          <p:cNvPr id="11" name="TextBox 10"/>
          <p:cNvSpPr txBox="1"/>
          <p:nvPr/>
        </p:nvSpPr>
        <p:spPr>
          <a:xfrm>
            <a:off x="3483918" y="2275828"/>
            <a:ext cx="2231582" cy="1200328"/>
          </a:xfrm>
          <a:prstGeom prst="rect">
            <a:avLst/>
          </a:prstGeom>
          <a:noFill/>
        </p:spPr>
        <p:txBody>
          <a:bodyPr wrap="square" rtlCol="0">
            <a:spAutoFit/>
          </a:bodyPr>
          <a:lstStyle/>
          <a:p>
            <a:pPr algn="ctr"/>
            <a:r>
              <a:rPr lang="en-US" sz="2400" dirty="0">
                <a:solidFill>
                  <a:schemeClr val="bg1"/>
                </a:solidFill>
                <a:latin typeface="Arial"/>
                <a:cs typeface="Arial"/>
              </a:rPr>
              <a:t>Disciplinary Core Ideas</a:t>
            </a:r>
          </a:p>
          <a:p>
            <a:pPr algn="ctr"/>
            <a:r>
              <a:rPr lang="en-US" sz="2400" b="0" dirty="0">
                <a:solidFill>
                  <a:schemeClr val="bg1"/>
                </a:solidFill>
                <a:latin typeface="Arial"/>
                <a:cs typeface="Arial"/>
              </a:rPr>
              <a:t>(facts)</a:t>
            </a:r>
          </a:p>
        </p:txBody>
      </p:sp>
      <p:sp>
        <p:nvSpPr>
          <p:cNvPr id="12" name="TextBox 11"/>
          <p:cNvSpPr txBox="1"/>
          <p:nvPr/>
        </p:nvSpPr>
        <p:spPr>
          <a:xfrm>
            <a:off x="546031" y="2225183"/>
            <a:ext cx="2618510" cy="1569660"/>
          </a:xfrm>
          <a:prstGeom prst="rect">
            <a:avLst/>
          </a:prstGeom>
          <a:noFill/>
        </p:spPr>
        <p:txBody>
          <a:bodyPr wrap="square" rtlCol="0">
            <a:spAutoFit/>
          </a:bodyPr>
          <a:lstStyle/>
          <a:p>
            <a:pPr algn="ctr"/>
            <a:r>
              <a:rPr lang="en-US" sz="2400" dirty="0">
                <a:solidFill>
                  <a:schemeClr val="bg1"/>
                </a:solidFill>
                <a:latin typeface="Arial"/>
                <a:cs typeface="Arial"/>
              </a:rPr>
              <a:t>Science and Engineering Practices</a:t>
            </a:r>
          </a:p>
          <a:p>
            <a:pPr algn="ctr"/>
            <a:r>
              <a:rPr lang="en-US" sz="2400" b="0" dirty="0">
                <a:solidFill>
                  <a:schemeClr val="bg1"/>
                </a:solidFill>
                <a:latin typeface="Arial"/>
                <a:cs typeface="Arial"/>
              </a:rPr>
              <a:t>(doing science)</a:t>
            </a:r>
          </a:p>
        </p:txBody>
      </p:sp>
      <p:sp>
        <p:nvSpPr>
          <p:cNvPr id="13" name="TextBox 12"/>
          <p:cNvSpPr txBox="1"/>
          <p:nvPr/>
        </p:nvSpPr>
        <p:spPr>
          <a:xfrm>
            <a:off x="6406737" y="2343061"/>
            <a:ext cx="2278083" cy="1569660"/>
          </a:xfrm>
          <a:prstGeom prst="rect">
            <a:avLst/>
          </a:prstGeom>
          <a:noFill/>
        </p:spPr>
        <p:txBody>
          <a:bodyPr wrap="square" rtlCol="0">
            <a:spAutoFit/>
          </a:bodyPr>
          <a:lstStyle/>
          <a:p>
            <a:pPr algn="ctr"/>
            <a:r>
              <a:rPr lang="en-US" sz="2400" dirty="0">
                <a:solidFill>
                  <a:schemeClr val="bg1"/>
                </a:solidFill>
                <a:latin typeface="Arial"/>
                <a:cs typeface="Arial"/>
              </a:rPr>
              <a:t>Crosscutting Concepts</a:t>
            </a:r>
          </a:p>
          <a:p>
            <a:pPr algn="ctr"/>
            <a:r>
              <a:rPr lang="en-US" sz="2400" b="0" dirty="0">
                <a:solidFill>
                  <a:schemeClr val="bg1"/>
                </a:solidFill>
                <a:latin typeface="Arial"/>
                <a:cs typeface="Arial"/>
              </a:rPr>
              <a:t>(connecting science)</a:t>
            </a:r>
          </a:p>
        </p:txBody>
      </p:sp>
      <p:sp>
        <p:nvSpPr>
          <p:cNvPr id="14" name="Left-Right Arrow 13"/>
          <p:cNvSpPr/>
          <p:nvPr/>
        </p:nvSpPr>
        <p:spPr bwMode="auto">
          <a:xfrm>
            <a:off x="609600" y="1066800"/>
            <a:ext cx="2327563" cy="554182"/>
          </a:xfrm>
          <a:prstGeom prst="leftRightArrow">
            <a:avLst/>
          </a:prstGeom>
          <a:solidFill>
            <a:schemeClr val="bg1">
              <a:lumMod val="6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800" b="1" i="0" u="none" strike="noStrike" cap="none" normalizeH="0" baseline="0" dirty="0">
              <a:ln>
                <a:noFill/>
              </a:ln>
              <a:solidFill>
                <a:schemeClr val="tx1"/>
              </a:solidFill>
              <a:effectLst/>
              <a:latin typeface="Arial" charset="0"/>
            </a:endParaRPr>
          </a:p>
        </p:txBody>
      </p:sp>
      <p:sp>
        <p:nvSpPr>
          <p:cNvPr id="15" name="Left-Right Arrow 14"/>
          <p:cNvSpPr/>
          <p:nvPr/>
        </p:nvSpPr>
        <p:spPr bwMode="auto">
          <a:xfrm>
            <a:off x="3435928" y="1066800"/>
            <a:ext cx="2327563" cy="554182"/>
          </a:xfrm>
          <a:prstGeom prst="leftRightArrow">
            <a:avLst/>
          </a:prstGeom>
          <a:solidFill>
            <a:schemeClr val="bg1">
              <a:lumMod val="6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800" b="1" i="0" u="none" strike="noStrike" cap="none" normalizeH="0" baseline="0" dirty="0">
              <a:ln>
                <a:noFill/>
              </a:ln>
              <a:solidFill>
                <a:schemeClr val="tx1"/>
              </a:solidFill>
              <a:effectLst/>
              <a:latin typeface="Arial" charset="0"/>
            </a:endParaRPr>
          </a:p>
        </p:txBody>
      </p:sp>
      <p:sp>
        <p:nvSpPr>
          <p:cNvPr id="16" name="Left-Right Arrow 15"/>
          <p:cNvSpPr/>
          <p:nvPr/>
        </p:nvSpPr>
        <p:spPr bwMode="auto">
          <a:xfrm>
            <a:off x="6324600" y="1066800"/>
            <a:ext cx="2327563" cy="554182"/>
          </a:xfrm>
          <a:prstGeom prst="leftRightArrow">
            <a:avLst/>
          </a:prstGeom>
          <a:solidFill>
            <a:schemeClr val="bg1">
              <a:lumMod val="6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800" b="1" i="0" u="none" strike="noStrike" cap="none" normalizeH="0" baseline="0" dirty="0">
              <a:ln>
                <a:noFill/>
              </a:ln>
              <a:solidFill>
                <a:schemeClr val="tx1"/>
              </a:solidFill>
              <a:effectLst/>
              <a:latin typeface="Arial" charset="0"/>
            </a:endParaRPr>
          </a:p>
        </p:txBody>
      </p:sp>
      <p:sp>
        <p:nvSpPr>
          <p:cNvPr id="19" name="TextBox 18"/>
          <p:cNvSpPr txBox="1"/>
          <p:nvPr/>
        </p:nvSpPr>
        <p:spPr>
          <a:xfrm>
            <a:off x="6096000" y="4736068"/>
            <a:ext cx="228600" cy="369332"/>
          </a:xfrm>
          <a:prstGeom prst="rect">
            <a:avLst/>
          </a:prstGeom>
          <a:noFill/>
        </p:spPr>
        <p:txBody>
          <a:bodyPr wrap="square" rtlCol="0">
            <a:spAutoFit/>
          </a:bodyPr>
          <a:lstStyle/>
          <a:p>
            <a:pPr algn="r"/>
            <a:r>
              <a:rPr lang="en-US" dirty="0"/>
              <a:t>*</a:t>
            </a:r>
            <a:endParaRPr lang="en-US" sz="900" dirty="0"/>
          </a:p>
        </p:txBody>
      </p:sp>
      <p:sp>
        <p:nvSpPr>
          <p:cNvPr id="22" name="TextBox 21"/>
          <p:cNvSpPr txBox="1"/>
          <p:nvPr/>
        </p:nvSpPr>
        <p:spPr>
          <a:xfrm>
            <a:off x="-13548" y="6336268"/>
            <a:ext cx="228600" cy="369332"/>
          </a:xfrm>
          <a:prstGeom prst="rect">
            <a:avLst/>
          </a:prstGeom>
          <a:noFill/>
        </p:spPr>
        <p:txBody>
          <a:bodyPr wrap="square" rtlCol="0">
            <a:spAutoFit/>
          </a:bodyPr>
          <a:lstStyle/>
          <a:p>
            <a:r>
              <a:rPr lang="en-US" dirty="0"/>
              <a:t>*</a:t>
            </a:r>
            <a:endParaRPr lang="en-US" sz="900"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Overview</a:t>
            </a:r>
          </a:p>
        </p:txBody>
      </p:sp>
      <p:sp>
        <p:nvSpPr>
          <p:cNvPr id="4" name="Text Placeholder 3"/>
          <p:cNvSpPr>
            <a:spLocks noGrp="1"/>
          </p:cNvSpPr>
          <p:nvPr>
            <p:ph idx="1"/>
          </p:nvPr>
        </p:nvSpPr>
        <p:spPr>
          <a:xfrm>
            <a:off x="457200" y="1143000"/>
            <a:ext cx="8229600" cy="4525963"/>
          </a:xfrm>
        </p:spPr>
        <p:txBody>
          <a:bodyPr numCol="1">
            <a:normAutofit/>
          </a:bodyPr>
          <a:lstStyle/>
          <a:p>
            <a:pPr marL="457200" indent="-457200">
              <a:lnSpc>
                <a:spcPct val="150000"/>
              </a:lnSpc>
            </a:pPr>
            <a:r>
              <a:rPr lang="en-US" sz="2800" i="1" dirty="0"/>
              <a:t>Why are the standards changing? </a:t>
            </a:r>
            <a:r>
              <a:rPr lang="en-US" sz="2000" dirty="0"/>
              <a:t> </a:t>
            </a:r>
          </a:p>
          <a:p>
            <a:pPr marL="457200" indent="-457200">
              <a:lnSpc>
                <a:spcPct val="150000"/>
              </a:lnSpc>
            </a:pPr>
            <a:r>
              <a:rPr lang="en-US" sz="2800" b="1" i="1" dirty="0">
                <a:solidFill>
                  <a:srgbClr val="0095D3"/>
                </a:solidFill>
              </a:rPr>
              <a:t>What do they look like? </a:t>
            </a:r>
          </a:p>
          <a:p>
            <a:pPr marL="457200" indent="-457200">
              <a:lnSpc>
                <a:spcPct val="150000"/>
              </a:lnSpc>
            </a:pPr>
            <a:r>
              <a:rPr lang="en-US" sz="2800" i="1" dirty="0"/>
              <a:t>How did this happen? </a:t>
            </a:r>
            <a:endParaRPr lang="en-US" dirty="0"/>
          </a:p>
        </p:txBody>
      </p:sp>
    </p:spTree>
    <p:extLst>
      <p:ext uri="{BB962C8B-B14F-4D97-AF65-F5344CB8AC3E}">
        <p14:creationId xmlns:p14="http://schemas.microsoft.com/office/powerpoint/2010/main" val="14327286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1313616" y="94477"/>
            <a:ext cx="6571343" cy="1049235"/>
          </a:xfrm>
        </p:spPr>
        <p:txBody>
          <a:bodyPr/>
          <a:lstStyle/>
          <a:p>
            <a:r>
              <a:rPr lang="en-US" dirty="0"/>
              <a:t>The 3 Dimensions of the K12 Science Framework</a:t>
            </a:r>
          </a:p>
        </p:txBody>
      </p:sp>
      <p:sp>
        <p:nvSpPr>
          <p:cNvPr id="15" name="Shape 82"/>
          <p:cNvSpPr/>
          <p:nvPr/>
        </p:nvSpPr>
        <p:spPr>
          <a:xfrm rot="5400000">
            <a:off x="4507208" y="2503193"/>
            <a:ext cx="3326651" cy="2282667"/>
          </a:xfrm>
          <a:prstGeom prst="rect">
            <a:avLst/>
          </a:prstGeom>
          <a:blipFill>
            <a:blip r:embed="rId3" cstate="print">
              <a:extLst>
                <a:ext uri="{28A0092B-C50C-407E-A947-70E740481C1C}">
                  <a14:useLocalDpi xmlns:a14="http://schemas.microsoft.com/office/drawing/2010/main"/>
                </a:ext>
              </a:extLst>
            </a:blip>
            <a:stretch>
              <a:fillRect/>
            </a:stretch>
          </a:blipFill>
        </p:spPr>
      </p:sp>
      <p:sp>
        <p:nvSpPr>
          <p:cNvPr id="20" name="Rounded Rectangle 19"/>
          <p:cNvSpPr/>
          <p:nvPr/>
        </p:nvSpPr>
        <p:spPr>
          <a:xfrm>
            <a:off x="5005646" y="5181600"/>
            <a:ext cx="2766754" cy="818313"/>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Arial"/>
                <a:cs typeface="Arial"/>
              </a:rPr>
              <a:t>Student Performance Expectation (PE)</a:t>
            </a:r>
          </a:p>
        </p:txBody>
      </p:sp>
      <p:pic>
        <p:nvPicPr>
          <p:cNvPr id="23" name="Picture 4" descr="https://encrypted-tbn3.gstatic.com/images?q=tbn:ANd9GcQcphcw1TyKfwgZzePduQUXUOKh8VaMhiXUe7ShFnCzuDm3gGsUUQ"/>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rot="1070962">
            <a:off x="951987" y="2942779"/>
            <a:ext cx="2953221" cy="2945337"/>
          </a:xfrm>
          <a:prstGeom prst="rect">
            <a:avLst/>
          </a:prstGeom>
          <a:noFill/>
        </p:spPr>
      </p:pic>
      <p:sp>
        <p:nvSpPr>
          <p:cNvPr id="26" name="Shape 84"/>
          <p:cNvSpPr txBox="1"/>
          <p:nvPr/>
        </p:nvSpPr>
        <p:spPr>
          <a:xfrm>
            <a:off x="1313616" y="2192062"/>
            <a:ext cx="2505349" cy="596746"/>
          </a:xfrm>
          <a:prstGeom prst="rect">
            <a:avLst/>
          </a:prstGeom>
          <a:noFill/>
          <a:ln>
            <a:noFill/>
          </a:ln>
        </p:spPr>
        <p:txBody>
          <a:bodyPr lIns="91425" tIns="45700" rIns="91425" bIns="45700" anchor="t" anchorCtr="0">
            <a:noAutofit/>
          </a:bodyPr>
          <a:lstStyle/>
          <a:p>
            <a:pPr marL="0" marR="0" lvl="0" indent="0" algn="l" rtl="0">
              <a:buSzPct val="25000"/>
              <a:buFont typeface="Arial"/>
              <a:buNone/>
            </a:pPr>
            <a:r>
              <a:rPr lang="en-US" sz="1400" b="0" i="1" dirty="0">
                <a:latin typeface="Arial"/>
                <a:cs typeface="Arial"/>
              </a:rPr>
              <a:t>T</a:t>
            </a:r>
            <a:r>
              <a:rPr lang="en-US" sz="1400" b="0" i="1" dirty="0">
                <a:solidFill>
                  <a:schemeClr val="tx1"/>
                </a:solidFill>
                <a:latin typeface="Arial"/>
                <a:cs typeface="Arial"/>
              </a:rPr>
              <a:t>his symbol actually </a:t>
            </a:r>
          </a:p>
          <a:p>
            <a:pPr marL="0" marR="0" lvl="0" indent="0" algn="l" rtl="0">
              <a:buSzPct val="25000"/>
              <a:buFont typeface="Arial"/>
              <a:buNone/>
            </a:pPr>
            <a:r>
              <a:rPr lang="en-US" sz="1400" b="0" i="1" dirty="0">
                <a:solidFill>
                  <a:schemeClr val="tx1"/>
                </a:solidFill>
                <a:latin typeface="Arial"/>
                <a:cs typeface="Arial"/>
              </a:rPr>
              <a:t>means something!</a:t>
            </a:r>
            <a:endParaRPr lang="en-US" sz="1400" b="0" i="1" u="none" strike="noStrike" cap="none" baseline="0" dirty="0">
              <a:solidFill>
                <a:schemeClr val="tx1"/>
              </a:solidFill>
              <a:latin typeface="Arial"/>
              <a:ea typeface="Arial"/>
              <a:cs typeface="Arial"/>
              <a:sym typeface="Arial"/>
            </a:endParaRPr>
          </a:p>
        </p:txBody>
      </p:sp>
      <p:sp>
        <p:nvSpPr>
          <p:cNvPr id="14" name="Right Arrow 13"/>
          <p:cNvSpPr/>
          <p:nvPr/>
        </p:nvSpPr>
        <p:spPr bwMode="auto">
          <a:xfrm rot="4307328">
            <a:off x="433133" y="2083989"/>
            <a:ext cx="1136546" cy="484909"/>
          </a:xfrm>
          <a:prstGeom prst="rightArrow">
            <a:avLst/>
          </a:prstGeom>
          <a:solidFill>
            <a:schemeClr val="bg1">
              <a:lumMod val="6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800" b="1" i="0" u="none" strike="noStrike" cap="none" normalizeH="0" baseline="0" dirty="0">
              <a:ln>
                <a:noFill/>
              </a:ln>
              <a:solidFill>
                <a:srgbClr val="B7B7AB"/>
              </a:solidFill>
              <a:effectLst/>
              <a:latin typeface="Arial" charset="0"/>
            </a:endParaRPr>
          </a:p>
        </p:txBody>
      </p:sp>
      <p:sp>
        <p:nvSpPr>
          <p:cNvPr id="21" name="Rectangle 20"/>
          <p:cNvSpPr/>
          <p:nvPr/>
        </p:nvSpPr>
        <p:spPr>
          <a:xfrm>
            <a:off x="5410200" y="1066800"/>
            <a:ext cx="1370611" cy="885372"/>
          </a:xfrm>
          <a:prstGeom prst="rect">
            <a:avLst/>
          </a:prstGeom>
          <a:solidFill>
            <a:srgbClr val="FF99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0" dirty="0">
                <a:solidFill>
                  <a:schemeClr val="bg1"/>
                </a:solidFill>
                <a:latin typeface="Arial"/>
                <a:cs typeface="Arial"/>
              </a:rPr>
              <a:t>Disciplinary</a:t>
            </a:r>
          </a:p>
          <a:p>
            <a:pPr algn="ctr"/>
            <a:r>
              <a:rPr lang="en-US" sz="1100" b="0" dirty="0">
                <a:solidFill>
                  <a:schemeClr val="bg1"/>
                </a:solidFill>
                <a:latin typeface="Arial"/>
                <a:cs typeface="Arial"/>
              </a:rPr>
              <a:t> Core Ideas</a:t>
            </a:r>
          </a:p>
          <a:p>
            <a:pPr algn="ctr"/>
            <a:r>
              <a:rPr lang="en-US" sz="1100" b="0" dirty="0">
                <a:solidFill>
                  <a:schemeClr val="bg1"/>
                </a:solidFill>
                <a:latin typeface="Arial"/>
                <a:cs typeface="Arial"/>
              </a:rPr>
              <a:t>(facts)</a:t>
            </a:r>
          </a:p>
        </p:txBody>
      </p:sp>
      <p:sp>
        <p:nvSpPr>
          <p:cNvPr id="22" name="Rectangle 21"/>
          <p:cNvSpPr/>
          <p:nvPr/>
        </p:nvSpPr>
        <p:spPr>
          <a:xfrm>
            <a:off x="3810000" y="1600200"/>
            <a:ext cx="1370611" cy="885372"/>
          </a:xfrm>
          <a:prstGeom prst="rect">
            <a:avLst/>
          </a:prstGeom>
          <a:solidFill>
            <a:srgbClr val="0070C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0" dirty="0">
                <a:solidFill>
                  <a:schemeClr val="bg1"/>
                </a:solidFill>
                <a:latin typeface="Arial"/>
                <a:cs typeface="Arial"/>
              </a:rPr>
              <a:t>Science &amp; Engineering Practices</a:t>
            </a:r>
          </a:p>
          <a:p>
            <a:pPr algn="ctr"/>
            <a:r>
              <a:rPr lang="en-US" sz="1100" b="0" dirty="0">
                <a:solidFill>
                  <a:schemeClr val="bg1"/>
                </a:solidFill>
                <a:latin typeface="Arial"/>
                <a:cs typeface="Arial"/>
              </a:rPr>
              <a:t>(doing science)</a:t>
            </a:r>
          </a:p>
        </p:txBody>
      </p:sp>
      <p:sp>
        <p:nvSpPr>
          <p:cNvPr id="28" name="Rectangle 27"/>
          <p:cNvSpPr/>
          <p:nvPr/>
        </p:nvSpPr>
        <p:spPr>
          <a:xfrm>
            <a:off x="7086600" y="1219200"/>
            <a:ext cx="1370611" cy="885372"/>
          </a:xfrm>
          <a:prstGeom prst="rect">
            <a:avLst/>
          </a:prstGeom>
          <a:solidFill>
            <a:srgbClr val="7D9E3A"/>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0" dirty="0">
                <a:solidFill>
                  <a:schemeClr val="bg1"/>
                </a:solidFill>
                <a:latin typeface="Arial"/>
                <a:cs typeface="Arial"/>
              </a:rPr>
              <a:t>Crosscutting Concepts</a:t>
            </a:r>
          </a:p>
          <a:p>
            <a:pPr algn="ctr"/>
            <a:r>
              <a:rPr lang="en-US" sz="1100" b="0" dirty="0">
                <a:solidFill>
                  <a:schemeClr val="bg1"/>
                </a:solidFill>
                <a:latin typeface="Arial"/>
                <a:cs typeface="Arial"/>
              </a:rPr>
              <a:t>(connecting science)</a:t>
            </a:r>
          </a:p>
        </p:txBody>
      </p:sp>
      <p:sp>
        <p:nvSpPr>
          <p:cNvPr id="16" name="TextBox 15"/>
          <p:cNvSpPr txBox="1"/>
          <p:nvPr/>
        </p:nvSpPr>
        <p:spPr>
          <a:xfrm>
            <a:off x="0" y="6324600"/>
            <a:ext cx="2990851" cy="215444"/>
          </a:xfrm>
          <a:prstGeom prst="rect">
            <a:avLst/>
          </a:prstGeom>
          <a:noFill/>
        </p:spPr>
        <p:txBody>
          <a:bodyPr wrap="square" rtlCol="0">
            <a:spAutoFit/>
          </a:bodyPr>
          <a:lstStyle/>
          <a:p>
            <a:pPr algn="l"/>
            <a:r>
              <a:rPr lang="en-US" sz="800" dirty="0">
                <a:solidFill>
                  <a:schemeClr val="bg1"/>
                </a:solidFill>
                <a:latin typeface="Arial" panose="020B0604020202020204" pitchFamily="34" charset="0"/>
                <a:cs typeface="Arial" panose="020B0604020202020204" pitchFamily="34" charset="0"/>
              </a:rPr>
              <a:t>Adapted from NSTA</a:t>
            </a:r>
          </a:p>
        </p:txBody>
      </p:sp>
      <p:sp>
        <p:nvSpPr>
          <p:cNvPr id="13" name="TextBox 12"/>
          <p:cNvSpPr txBox="1"/>
          <p:nvPr/>
        </p:nvSpPr>
        <p:spPr>
          <a:xfrm>
            <a:off x="799907" y="6496320"/>
            <a:ext cx="5562600" cy="33855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is a registered trademark of Achieve. Neither Achieve nor the lead states and partners that developed the Next Generation Science Standards was involved in the production of, and does not endorse, this product.</a:t>
            </a:r>
          </a:p>
        </p:txBody>
      </p:sp>
      <p:sp>
        <p:nvSpPr>
          <p:cNvPr id="17" name="Shape 50"/>
          <p:cNvSpPr/>
          <p:nvPr/>
        </p:nvSpPr>
        <p:spPr>
          <a:xfrm>
            <a:off x="176759" y="6530074"/>
            <a:ext cx="670667" cy="304800"/>
          </a:xfrm>
          <a:prstGeom prst="rect">
            <a:avLst/>
          </a:prstGeom>
          <a:blipFill>
            <a:blip r:embed="rId5" cstate="screen">
              <a:extLst>
                <a:ext uri="{28A0092B-C50C-407E-A947-70E740481C1C}">
                  <a14:useLocalDpi xmlns:a14="http://schemas.microsoft.com/office/drawing/2010/main"/>
                </a:ext>
              </a:extLst>
            </a:blip>
            <a:stretch>
              <a:fillRect/>
            </a:stretch>
          </a:blipFill>
        </p:spPr>
      </p:sp>
      <p:sp>
        <p:nvSpPr>
          <p:cNvPr id="18" name="TextBox 17"/>
          <p:cNvSpPr txBox="1"/>
          <p:nvPr/>
        </p:nvSpPr>
        <p:spPr>
          <a:xfrm>
            <a:off x="-51841" y="6465542"/>
            <a:ext cx="228600" cy="369332"/>
          </a:xfrm>
          <a:prstGeom prst="rect">
            <a:avLst/>
          </a:prstGeom>
          <a:noFill/>
        </p:spPr>
        <p:txBody>
          <a:bodyPr wrap="square" rtlCol="0">
            <a:spAutoFit/>
          </a:bodyPr>
          <a:lstStyle/>
          <a:p>
            <a:r>
              <a:rPr lang="en-US" dirty="0"/>
              <a:t>*</a:t>
            </a:r>
            <a:endParaRPr lang="en-US" sz="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blinds(horizontal)">
                                      <p:cBhvr>
                                        <p:cTn id="23" dur="500"/>
                                        <p:tgtEl>
                                          <p:spTgt spid="20"/>
                                        </p:tgtEl>
                                      </p:cBhvr>
                                    </p:animEffect>
                                  </p:childTnLst>
                                </p:cTn>
                              </p:par>
                              <p:par>
                                <p:cTn id="24" presetID="3" presetClass="entr" presetSubtype="10"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blinds(horizontal)">
                                      <p:cBhvr>
                                        <p:cTn id="2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6" grpId="0"/>
      <p:bldP spid="14" grpId="0" animBg="1"/>
      <p:bldP spid="21" grpId="0" animBg="1"/>
      <p:bldP spid="22" grpId="0" animBg="1"/>
      <p:bldP spid="2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55492" y="696006"/>
            <a:ext cx="2286000" cy="2057400"/>
          </a:xfrm>
          <a:prstGeom prst="rect">
            <a:avLst/>
          </a:prstGeom>
        </p:spPr>
      </p:pic>
      <p:sp>
        <p:nvSpPr>
          <p:cNvPr id="2" name="Title 1"/>
          <p:cNvSpPr>
            <a:spLocks noGrp="1"/>
          </p:cNvSpPr>
          <p:nvPr>
            <p:ph type="title"/>
          </p:nvPr>
        </p:nvSpPr>
        <p:spPr>
          <a:xfrm>
            <a:off x="0" y="49936"/>
            <a:ext cx="8839200" cy="1049235"/>
          </a:xfrm>
        </p:spPr>
        <p:txBody>
          <a:bodyPr>
            <a:normAutofit/>
          </a:bodyPr>
          <a:lstStyle/>
          <a:p>
            <a:r>
              <a:rPr lang="en-US" dirty="0"/>
              <a:t>Understanding the standards is a piece of cake</a:t>
            </a:r>
          </a:p>
        </p:txBody>
      </p:sp>
      <p:sp>
        <p:nvSpPr>
          <p:cNvPr id="8" name="Text Placeholder 7"/>
          <p:cNvSpPr>
            <a:spLocks noGrp="1"/>
          </p:cNvSpPr>
          <p:nvPr>
            <p:ph type="body" sz="quarter" idx="17"/>
          </p:nvPr>
        </p:nvSpPr>
        <p:spPr>
          <a:xfrm>
            <a:off x="381000" y="3124200"/>
            <a:ext cx="2895600" cy="381000"/>
          </a:xfrm>
        </p:spPr>
        <p:txBody>
          <a:bodyPr/>
          <a:lstStyle/>
          <a:p>
            <a:pPr marL="0" lvl="0" indent="0" algn="ctr">
              <a:spcBef>
                <a:spcPct val="50000"/>
              </a:spcBef>
              <a:buNone/>
              <a:defRPr/>
            </a:pPr>
            <a:r>
              <a:rPr lang="en-US" sz="1600" dirty="0">
                <a:solidFill>
                  <a:srgbClr val="0000FF"/>
                </a:solidFill>
                <a:latin typeface="Arial"/>
                <a:cs typeface="+mn-cs"/>
              </a:rPr>
              <a:t>Baking Tools &amp; Techniques</a:t>
            </a:r>
            <a:endParaRPr lang="en-US" sz="1600" dirty="0">
              <a:solidFill>
                <a:prstClr val="black"/>
              </a:solidFill>
              <a:latin typeface="Arial"/>
              <a:cs typeface="+mn-cs"/>
            </a:endParaRPr>
          </a:p>
          <a:p>
            <a:pPr marL="0" indent="0">
              <a:buNone/>
            </a:pPr>
            <a:endParaRPr lang="en-US" sz="1600" dirty="0"/>
          </a:p>
        </p:txBody>
      </p:sp>
      <p:sp>
        <p:nvSpPr>
          <p:cNvPr id="9" name="Text Placeholder 8"/>
          <p:cNvSpPr>
            <a:spLocks noGrp="1"/>
          </p:cNvSpPr>
          <p:nvPr>
            <p:ph type="body" sz="quarter" idx="18"/>
          </p:nvPr>
        </p:nvSpPr>
        <p:spPr>
          <a:xfrm>
            <a:off x="533400" y="5562600"/>
            <a:ext cx="2616647" cy="304800"/>
          </a:xfrm>
        </p:spPr>
        <p:txBody>
          <a:bodyPr/>
          <a:lstStyle/>
          <a:p>
            <a:pPr marL="0" indent="0" algn="ctr">
              <a:buNone/>
            </a:pPr>
            <a:r>
              <a:rPr lang="en-US" sz="1600" dirty="0">
                <a:solidFill>
                  <a:srgbClr val="0000FF"/>
                </a:solidFill>
              </a:rPr>
              <a:t>Science &amp; Engineering Practices</a:t>
            </a:r>
          </a:p>
          <a:p>
            <a:endParaRPr lang="en-US" sz="1600" dirty="0"/>
          </a:p>
        </p:txBody>
      </p:sp>
      <p:sp>
        <p:nvSpPr>
          <p:cNvPr id="10" name="Text Placeholder 9"/>
          <p:cNvSpPr>
            <a:spLocks noGrp="1"/>
          </p:cNvSpPr>
          <p:nvPr>
            <p:ph type="body" sz="quarter" idx="19"/>
          </p:nvPr>
        </p:nvSpPr>
        <p:spPr>
          <a:xfrm>
            <a:off x="3581400" y="5562600"/>
            <a:ext cx="2264260" cy="306238"/>
          </a:xfrm>
        </p:spPr>
        <p:txBody>
          <a:bodyPr/>
          <a:lstStyle/>
          <a:p>
            <a:pPr marL="0" indent="0" algn="ctr">
              <a:buNone/>
            </a:pPr>
            <a:r>
              <a:rPr lang="en-US" sz="1600" dirty="0">
                <a:solidFill>
                  <a:srgbClr val="FF6600"/>
                </a:solidFill>
              </a:rPr>
              <a:t>Disciplinary Core Ideas</a:t>
            </a:r>
          </a:p>
          <a:p>
            <a:endParaRPr lang="en-US" sz="1600" dirty="0"/>
          </a:p>
        </p:txBody>
      </p:sp>
      <p:sp>
        <p:nvSpPr>
          <p:cNvPr id="11" name="Text Placeholder 10"/>
          <p:cNvSpPr>
            <a:spLocks noGrp="1"/>
          </p:cNvSpPr>
          <p:nvPr>
            <p:ph type="body" sz="quarter" idx="20"/>
          </p:nvPr>
        </p:nvSpPr>
        <p:spPr>
          <a:xfrm>
            <a:off x="3122562" y="2667000"/>
            <a:ext cx="2898877" cy="350837"/>
          </a:xfrm>
        </p:spPr>
        <p:txBody>
          <a:bodyPr/>
          <a:lstStyle/>
          <a:p>
            <a:r>
              <a:rPr lang="en-US" sz="1800" dirty="0"/>
              <a:t>Performance Expectation</a:t>
            </a:r>
          </a:p>
          <a:p>
            <a:endParaRPr lang="en-US" sz="1800" dirty="0"/>
          </a:p>
        </p:txBody>
      </p:sp>
      <p:sp>
        <p:nvSpPr>
          <p:cNvPr id="12" name="Text Placeholder 11"/>
          <p:cNvSpPr>
            <a:spLocks noGrp="1"/>
          </p:cNvSpPr>
          <p:nvPr>
            <p:ph type="body" sz="quarter" idx="21"/>
          </p:nvPr>
        </p:nvSpPr>
        <p:spPr>
          <a:xfrm>
            <a:off x="6400800" y="5562600"/>
            <a:ext cx="2279501" cy="304800"/>
          </a:xfrm>
        </p:spPr>
        <p:txBody>
          <a:bodyPr/>
          <a:lstStyle/>
          <a:p>
            <a:pPr marL="0" indent="0" algn="ctr">
              <a:buFont typeface="Wingdings" pitchFamily="2" charset="2"/>
              <a:buNone/>
              <a:defRPr/>
            </a:pPr>
            <a:r>
              <a:rPr lang="en-US" sz="1600" dirty="0">
                <a:solidFill>
                  <a:srgbClr val="008000"/>
                </a:solidFill>
              </a:rPr>
              <a:t>Crosscutting Concepts</a:t>
            </a:r>
          </a:p>
        </p:txBody>
      </p:sp>
      <p:sp>
        <p:nvSpPr>
          <p:cNvPr id="13" name="Text Placeholder 12"/>
          <p:cNvSpPr>
            <a:spLocks noGrp="1"/>
          </p:cNvSpPr>
          <p:nvPr>
            <p:ph type="body" sz="quarter" idx="22"/>
          </p:nvPr>
        </p:nvSpPr>
        <p:spPr>
          <a:xfrm>
            <a:off x="3527099" y="3142935"/>
            <a:ext cx="2286000" cy="334228"/>
          </a:xfrm>
        </p:spPr>
        <p:txBody>
          <a:bodyPr/>
          <a:lstStyle/>
          <a:p>
            <a:pPr marL="0" indent="0" algn="ctr">
              <a:buNone/>
            </a:pPr>
            <a:r>
              <a:rPr lang="en-US" sz="1600" dirty="0">
                <a:solidFill>
                  <a:srgbClr val="FF6600"/>
                </a:solidFill>
              </a:rPr>
              <a:t>Cake</a:t>
            </a:r>
          </a:p>
          <a:p>
            <a:endParaRPr lang="en-US" sz="1600" dirty="0"/>
          </a:p>
        </p:txBody>
      </p:sp>
      <p:sp>
        <p:nvSpPr>
          <p:cNvPr id="14" name="Text Placeholder 13"/>
          <p:cNvSpPr>
            <a:spLocks noGrp="1"/>
          </p:cNvSpPr>
          <p:nvPr>
            <p:ph type="body" sz="quarter" idx="23"/>
          </p:nvPr>
        </p:nvSpPr>
        <p:spPr>
          <a:xfrm>
            <a:off x="6400800" y="3124200"/>
            <a:ext cx="2286000" cy="334228"/>
          </a:xfrm>
        </p:spPr>
        <p:txBody>
          <a:bodyPr/>
          <a:lstStyle/>
          <a:p>
            <a:pPr marL="0" indent="0" algn="ctr">
              <a:buNone/>
            </a:pPr>
            <a:r>
              <a:rPr lang="en-US" sz="1600" dirty="0">
                <a:solidFill>
                  <a:srgbClr val="008000"/>
                </a:solidFill>
              </a:rPr>
              <a:t>Frosting</a:t>
            </a:r>
          </a:p>
          <a:p>
            <a:pPr marL="0" indent="0">
              <a:buNone/>
            </a:pPr>
            <a:endParaRPr lang="en-US" sz="1600" dirty="0"/>
          </a:p>
        </p:txBody>
      </p:sp>
      <p:sp>
        <p:nvSpPr>
          <p:cNvPr id="24" name="TextBox 23"/>
          <p:cNvSpPr txBox="1"/>
          <p:nvPr/>
        </p:nvSpPr>
        <p:spPr>
          <a:xfrm>
            <a:off x="0" y="6324600"/>
            <a:ext cx="2990851" cy="215444"/>
          </a:xfrm>
          <a:prstGeom prst="rect">
            <a:avLst/>
          </a:prstGeom>
          <a:noFill/>
        </p:spPr>
        <p:txBody>
          <a:bodyPr wrap="square" rtlCol="0">
            <a:spAutoFit/>
          </a:bodyPr>
          <a:lstStyle/>
          <a:p>
            <a:pPr algn="l"/>
            <a:r>
              <a:rPr lang="en-US" sz="800" dirty="0">
                <a:solidFill>
                  <a:schemeClr val="bg1"/>
                </a:solidFill>
                <a:latin typeface="Arial" panose="020B0604020202020204" pitchFamily="34" charset="0"/>
                <a:cs typeface="Arial" panose="020B0604020202020204" pitchFamily="34" charset="0"/>
              </a:rPr>
              <a:t>Adapted from NSTA</a:t>
            </a:r>
          </a:p>
        </p:txBody>
      </p:sp>
      <p:sp>
        <p:nvSpPr>
          <p:cNvPr id="16" name="TextBox 15"/>
          <p:cNvSpPr txBox="1"/>
          <p:nvPr/>
        </p:nvSpPr>
        <p:spPr>
          <a:xfrm>
            <a:off x="0" y="6540044"/>
            <a:ext cx="5806516" cy="33855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credits: Chocolate-Dessert-Recipes.com, CC BY 2.0; Meg, CC BY-NC-SA 2.0; Public Domain; </a:t>
            </a:r>
            <a:r>
              <a:rPr lang="en-US" sz="800" dirty="0" err="1">
                <a:solidFill>
                  <a:schemeClr val="bg1"/>
                </a:solidFill>
                <a:latin typeface="Arial" panose="020B0604020202020204" pitchFamily="34" charset="0"/>
                <a:cs typeface="Arial" panose="020B0604020202020204" pitchFamily="34" charset="0"/>
              </a:rPr>
              <a:t>Pfctdayelise</a:t>
            </a:r>
            <a:r>
              <a:rPr lang="en-US" sz="800" dirty="0">
                <a:solidFill>
                  <a:schemeClr val="bg1"/>
                </a:solidFill>
                <a:latin typeface="Arial" panose="020B0604020202020204" pitchFamily="34" charset="0"/>
                <a:cs typeface="Arial" panose="020B0604020202020204" pitchFamily="34" charset="0"/>
              </a:rPr>
              <a:t>, CC BY-SA 2.0 </a:t>
            </a:r>
          </a:p>
        </p:txBody>
      </p: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0800" y="3496733"/>
            <a:ext cx="2286000" cy="2057400"/>
          </a:xfrm>
          <a:prstGeom prst="rect">
            <a:avLst/>
          </a:prstGeom>
          <a:ln w="28575">
            <a:solidFill>
              <a:srgbClr val="4D7634"/>
            </a:solidFill>
          </a:ln>
        </p:spPr>
      </p:pic>
      <p:pic>
        <p:nvPicPr>
          <p:cNvPr id="17" name="Pictur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4851" y="3505200"/>
            <a:ext cx="2286000" cy="2057400"/>
          </a:xfrm>
          <a:prstGeom prst="rect">
            <a:avLst/>
          </a:prstGeom>
          <a:ln w="28575">
            <a:solidFill>
              <a:srgbClr val="0000FF"/>
            </a:solidFill>
          </a:ln>
        </p:spPr>
      </p:pic>
      <p:pic>
        <p:nvPicPr>
          <p:cNvPr id="18" name="Picture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51193" y="3491181"/>
            <a:ext cx="2286000" cy="2057400"/>
          </a:xfrm>
          <a:prstGeom prst="rect">
            <a:avLst/>
          </a:prstGeom>
          <a:ln w="28575">
            <a:solidFill>
              <a:srgbClr val="FF8000"/>
            </a:solidFill>
          </a:ln>
        </p:spPr>
      </p:pic>
    </p:spTree>
    <p:extLst>
      <p:ext uri="{BB962C8B-B14F-4D97-AF65-F5344CB8AC3E}">
        <p14:creationId xmlns:p14="http://schemas.microsoft.com/office/powerpoint/2010/main" val="18649669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3086100" y="171450"/>
            <a:ext cx="6019800" cy="4953000"/>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p>
        </p:txBody>
      </p:sp>
      <p:sp>
        <p:nvSpPr>
          <p:cNvPr id="2" name="Oval 1"/>
          <p:cNvSpPr/>
          <p:nvPr/>
        </p:nvSpPr>
        <p:spPr>
          <a:xfrm>
            <a:off x="85725" y="152400"/>
            <a:ext cx="6019800" cy="4953000"/>
          </a:xfrm>
          <a:prstGeom prst="ellipse">
            <a:avLst/>
          </a:prstGeom>
          <a:solidFill>
            <a:srgbClr val="FF64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p>
        </p:txBody>
      </p:sp>
      <p:sp>
        <p:nvSpPr>
          <p:cNvPr id="3" name="Oval 2"/>
          <p:cNvSpPr/>
          <p:nvPr/>
        </p:nvSpPr>
        <p:spPr>
          <a:xfrm>
            <a:off x="1562100" y="1828800"/>
            <a:ext cx="6019800" cy="4953000"/>
          </a:xfrm>
          <a:prstGeom prst="ellipse">
            <a:avLst/>
          </a:prstGeom>
          <a:solidFill>
            <a:srgbClr val="FFFF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p>
        </p:txBody>
      </p:sp>
      <p:grpSp>
        <p:nvGrpSpPr>
          <p:cNvPr id="5" name="Group 28"/>
          <p:cNvGrpSpPr/>
          <p:nvPr/>
        </p:nvGrpSpPr>
        <p:grpSpPr>
          <a:xfrm>
            <a:off x="81665" y="133350"/>
            <a:ext cx="7505027" cy="6620607"/>
            <a:chOff x="91190" y="152400"/>
            <a:chExt cx="7505027" cy="6620607"/>
          </a:xfrm>
          <a:solidFill>
            <a:srgbClr val="FFAA75"/>
          </a:solidFill>
        </p:grpSpPr>
        <p:sp>
          <p:nvSpPr>
            <p:cNvPr id="28" name="Pie 27"/>
            <p:cNvSpPr/>
            <p:nvPr/>
          </p:nvSpPr>
          <p:spPr>
            <a:xfrm>
              <a:off x="1585210" y="1828800"/>
              <a:ext cx="6011007" cy="4944207"/>
            </a:xfrm>
            <a:prstGeom prst="pie">
              <a:avLst>
                <a:gd name="adj1" fmla="val 10211296"/>
                <a:gd name="adj2" fmla="val 18226563"/>
              </a:avLst>
            </a:prstGeom>
            <a:grpFill/>
            <a:ln>
              <a:solidFill>
                <a:srgbClr val="FFAA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tx1"/>
                </a:solidFill>
              </a:endParaRPr>
            </a:p>
          </p:txBody>
        </p:sp>
        <p:sp>
          <p:nvSpPr>
            <p:cNvPr id="27" name="Pie 26"/>
            <p:cNvSpPr/>
            <p:nvPr/>
          </p:nvSpPr>
          <p:spPr>
            <a:xfrm>
              <a:off x="91190" y="152400"/>
              <a:ext cx="5972907" cy="4944207"/>
            </a:xfrm>
            <a:prstGeom prst="pie">
              <a:avLst>
                <a:gd name="adj1" fmla="val 21071800"/>
                <a:gd name="adj2" fmla="val 7393938"/>
              </a:avLst>
            </a:prstGeom>
            <a:grpFill/>
            <a:ln>
              <a:solidFill>
                <a:srgbClr val="FFAA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tx1"/>
                </a:solidFill>
              </a:endParaRPr>
            </a:p>
          </p:txBody>
        </p:sp>
      </p:grpSp>
      <p:grpSp>
        <p:nvGrpSpPr>
          <p:cNvPr id="6" name="Group 24"/>
          <p:cNvGrpSpPr/>
          <p:nvPr/>
        </p:nvGrpSpPr>
        <p:grpSpPr>
          <a:xfrm>
            <a:off x="110240" y="157389"/>
            <a:ext cx="8965162" cy="4974187"/>
            <a:chOff x="3903113" y="136934"/>
            <a:chExt cx="8965162" cy="4974187"/>
          </a:xfrm>
          <a:solidFill>
            <a:srgbClr val="A071FF"/>
          </a:solidFill>
        </p:grpSpPr>
        <p:sp>
          <p:nvSpPr>
            <p:cNvPr id="23" name="Pie 22"/>
            <p:cNvSpPr/>
            <p:nvPr/>
          </p:nvSpPr>
          <p:spPr>
            <a:xfrm>
              <a:off x="6895368" y="166914"/>
              <a:ext cx="5972907" cy="4944207"/>
            </a:xfrm>
            <a:prstGeom prst="pie">
              <a:avLst>
                <a:gd name="adj1" fmla="val 7555632"/>
                <a:gd name="adj2" fmla="val 14121510"/>
              </a:avLst>
            </a:prstGeom>
            <a:grpFill/>
            <a:ln>
              <a:solidFill>
                <a:srgbClr val="A071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tx1"/>
                </a:solidFill>
              </a:endParaRPr>
            </a:p>
          </p:txBody>
        </p:sp>
        <p:sp>
          <p:nvSpPr>
            <p:cNvPr id="24" name="Pie 23"/>
            <p:cNvSpPr/>
            <p:nvPr/>
          </p:nvSpPr>
          <p:spPr>
            <a:xfrm>
              <a:off x="3903113" y="136934"/>
              <a:ext cx="5972907" cy="4944207"/>
            </a:xfrm>
            <a:prstGeom prst="pie">
              <a:avLst>
                <a:gd name="adj1" fmla="val 18375285"/>
                <a:gd name="adj2" fmla="val 3290500"/>
              </a:avLst>
            </a:prstGeom>
            <a:grpFill/>
            <a:ln>
              <a:solidFill>
                <a:srgbClr val="A071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tx1"/>
                </a:solidFill>
              </a:endParaRPr>
            </a:p>
          </p:txBody>
        </p:sp>
      </p:grpSp>
      <p:grpSp>
        <p:nvGrpSpPr>
          <p:cNvPr id="7" name="Group 31"/>
          <p:cNvGrpSpPr/>
          <p:nvPr/>
        </p:nvGrpSpPr>
        <p:grpSpPr>
          <a:xfrm>
            <a:off x="1555230" y="167390"/>
            <a:ext cx="7511897" cy="6605617"/>
            <a:chOff x="1555230" y="167390"/>
            <a:chExt cx="7511897" cy="6605617"/>
          </a:xfrm>
          <a:solidFill>
            <a:srgbClr val="64FF64"/>
          </a:solidFill>
        </p:grpSpPr>
        <p:sp>
          <p:nvSpPr>
            <p:cNvPr id="30" name="Pie 29"/>
            <p:cNvSpPr/>
            <p:nvPr/>
          </p:nvSpPr>
          <p:spPr>
            <a:xfrm>
              <a:off x="1555230" y="1828800"/>
              <a:ext cx="6011007" cy="4944207"/>
            </a:xfrm>
            <a:prstGeom prst="pie">
              <a:avLst>
                <a:gd name="adj1" fmla="val 14231774"/>
                <a:gd name="adj2" fmla="val 600142"/>
              </a:avLst>
            </a:prstGeom>
            <a:grpFill/>
            <a:ln>
              <a:solidFill>
                <a:srgbClr val="64FF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tx1"/>
                </a:solidFill>
              </a:endParaRPr>
            </a:p>
          </p:txBody>
        </p:sp>
        <p:sp>
          <p:nvSpPr>
            <p:cNvPr id="31" name="Pie 30"/>
            <p:cNvSpPr/>
            <p:nvPr/>
          </p:nvSpPr>
          <p:spPr>
            <a:xfrm>
              <a:off x="3094220" y="167390"/>
              <a:ext cx="5972907" cy="4944207"/>
            </a:xfrm>
            <a:prstGeom prst="pie">
              <a:avLst>
                <a:gd name="adj1" fmla="val 3434321"/>
                <a:gd name="adj2" fmla="val 11392322"/>
              </a:avLst>
            </a:prstGeom>
            <a:grpFill/>
            <a:ln>
              <a:solidFill>
                <a:srgbClr val="64FF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tx1"/>
                </a:solidFill>
              </a:endParaRPr>
            </a:p>
          </p:txBody>
        </p:sp>
      </p:grpSp>
      <p:grpSp>
        <p:nvGrpSpPr>
          <p:cNvPr id="8" name="Group 21"/>
          <p:cNvGrpSpPr/>
          <p:nvPr/>
        </p:nvGrpSpPr>
        <p:grpSpPr>
          <a:xfrm>
            <a:off x="106179" y="171450"/>
            <a:ext cx="8945807" cy="6572983"/>
            <a:chOff x="76199" y="152400"/>
            <a:chExt cx="8982808" cy="6611028"/>
          </a:xfrm>
          <a:solidFill>
            <a:schemeClr val="bg1">
              <a:lumMod val="85000"/>
            </a:schemeClr>
          </a:solidFill>
        </p:grpSpPr>
        <p:sp>
          <p:nvSpPr>
            <p:cNvPr id="19" name="Pie 18"/>
            <p:cNvSpPr/>
            <p:nvPr/>
          </p:nvSpPr>
          <p:spPr>
            <a:xfrm>
              <a:off x="76199" y="152400"/>
              <a:ext cx="6011007" cy="4944207"/>
            </a:xfrm>
            <a:prstGeom prst="pie">
              <a:avLst>
                <a:gd name="adj1" fmla="val 21088595"/>
                <a:gd name="adj2" fmla="val 3300634"/>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tx1"/>
                </a:solidFill>
              </a:endParaRPr>
            </a:p>
          </p:txBody>
        </p:sp>
        <p:sp>
          <p:nvSpPr>
            <p:cNvPr id="20" name="Pie 19"/>
            <p:cNvSpPr/>
            <p:nvPr/>
          </p:nvSpPr>
          <p:spPr>
            <a:xfrm>
              <a:off x="1570893" y="1819221"/>
              <a:ext cx="6011007" cy="4944207"/>
            </a:xfrm>
            <a:prstGeom prst="pie">
              <a:avLst>
                <a:gd name="adj1" fmla="val 14195564"/>
                <a:gd name="adj2" fmla="val 18263721"/>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tx1"/>
                </a:solidFill>
              </a:endParaRPr>
            </a:p>
          </p:txBody>
        </p:sp>
        <p:sp>
          <p:nvSpPr>
            <p:cNvPr id="21" name="Pie 20"/>
            <p:cNvSpPr/>
            <p:nvPr/>
          </p:nvSpPr>
          <p:spPr>
            <a:xfrm>
              <a:off x="3086100" y="180353"/>
              <a:ext cx="5972907" cy="4944207"/>
            </a:xfrm>
            <a:prstGeom prst="pie">
              <a:avLst>
                <a:gd name="adj1" fmla="val 7555632"/>
                <a:gd name="adj2" fmla="val 11392322"/>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solidFill>
                  <a:schemeClr val="tx1"/>
                </a:solidFill>
              </a:endParaRPr>
            </a:p>
          </p:txBody>
        </p:sp>
      </p:grpSp>
      <p:sp>
        <p:nvSpPr>
          <p:cNvPr id="17" name="Oval 16"/>
          <p:cNvSpPr/>
          <p:nvPr/>
        </p:nvSpPr>
        <p:spPr>
          <a:xfrm>
            <a:off x="86457" y="143608"/>
            <a:ext cx="6019800" cy="49530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p>
        </p:txBody>
      </p:sp>
      <p:sp>
        <p:nvSpPr>
          <p:cNvPr id="15" name="Oval 14"/>
          <p:cNvSpPr/>
          <p:nvPr/>
        </p:nvSpPr>
        <p:spPr>
          <a:xfrm>
            <a:off x="1556240" y="1820008"/>
            <a:ext cx="6019800" cy="49530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p>
        </p:txBody>
      </p:sp>
      <p:sp>
        <p:nvSpPr>
          <p:cNvPr id="16" name="Oval 15"/>
          <p:cNvSpPr/>
          <p:nvPr/>
        </p:nvSpPr>
        <p:spPr>
          <a:xfrm>
            <a:off x="3086100" y="180975"/>
            <a:ext cx="6019800" cy="49530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a:p>
        </p:txBody>
      </p:sp>
      <p:sp>
        <p:nvSpPr>
          <p:cNvPr id="33" name="Title 1"/>
          <p:cNvSpPr txBox="1">
            <a:spLocks/>
          </p:cNvSpPr>
          <p:nvPr/>
        </p:nvSpPr>
        <p:spPr>
          <a:xfrm>
            <a:off x="1981200" y="304800"/>
            <a:ext cx="1524000" cy="56356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dirty="0">
                <a:latin typeface="Arial"/>
                <a:cs typeface="Arial"/>
              </a:rPr>
              <a:t>Math</a:t>
            </a:r>
          </a:p>
        </p:txBody>
      </p:sp>
      <p:sp>
        <p:nvSpPr>
          <p:cNvPr id="34" name="Title 1"/>
          <p:cNvSpPr txBox="1">
            <a:spLocks/>
          </p:cNvSpPr>
          <p:nvPr/>
        </p:nvSpPr>
        <p:spPr>
          <a:xfrm>
            <a:off x="5257800" y="304800"/>
            <a:ext cx="1676400" cy="5635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dirty="0">
                <a:latin typeface="Arial"/>
                <a:cs typeface="Arial"/>
              </a:rPr>
              <a:t>Science</a:t>
            </a:r>
          </a:p>
        </p:txBody>
      </p:sp>
      <p:sp>
        <p:nvSpPr>
          <p:cNvPr id="35" name="Title 1"/>
          <p:cNvSpPr txBox="1">
            <a:spLocks/>
          </p:cNvSpPr>
          <p:nvPr/>
        </p:nvSpPr>
        <p:spPr>
          <a:xfrm>
            <a:off x="3810000" y="6215605"/>
            <a:ext cx="1524000" cy="56356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dirty="0">
                <a:latin typeface="Arial"/>
                <a:cs typeface="Arial"/>
              </a:rPr>
              <a:t>ELA</a:t>
            </a:r>
          </a:p>
        </p:txBody>
      </p:sp>
      <p:sp>
        <p:nvSpPr>
          <p:cNvPr id="36" name="Content Placeholder 2"/>
          <p:cNvSpPr txBox="1">
            <a:spLocks/>
          </p:cNvSpPr>
          <p:nvPr/>
        </p:nvSpPr>
        <p:spPr>
          <a:xfrm>
            <a:off x="457200" y="1079700"/>
            <a:ext cx="2998325" cy="2992297"/>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5888" indent="-115888">
              <a:buFont typeface="Arial" pitchFamily="34" charset="0"/>
              <a:buNone/>
              <a:tabLst>
                <a:tab pos="404813" algn="l"/>
              </a:tabLst>
            </a:pPr>
            <a:r>
              <a:rPr lang="en-US" sz="1200" b="1" dirty="0">
                <a:latin typeface="Arial"/>
                <a:cs typeface="Arial"/>
              </a:rPr>
              <a:t>		M1:</a:t>
            </a:r>
            <a:r>
              <a:rPr lang="en-US" sz="1200" dirty="0">
                <a:latin typeface="Arial"/>
                <a:cs typeface="Arial"/>
              </a:rPr>
              <a:t> Make sense of problems </a:t>
            </a:r>
            <a:br>
              <a:rPr lang="en-US" sz="1200" dirty="0">
                <a:latin typeface="Arial"/>
                <a:cs typeface="Arial"/>
              </a:rPr>
            </a:br>
            <a:r>
              <a:rPr lang="en-US" sz="1200" dirty="0">
                <a:latin typeface="Arial"/>
                <a:cs typeface="Arial"/>
              </a:rPr>
              <a:t>and persevere in solving them </a:t>
            </a:r>
          </a:p>
          <a:p>
            <a:pPr marL="115888" indent="-115888">
              <a:buFont typeface="Arial" pitchFamily="34" charset="0"/>
              <a:buNone/>
            </a:pPr>
            <a:r>
              <a:rPr lang="en-US" sz="1200" b="1" dirty="0">
                <a:latin typeface="Arial"/>
                <a:cs typeface="Arial"/>
              </a:rPr>
              <a:t>M2:</a:t>
            </a:r>
            <a:r>
              <a:rPr lang="en-US" sz="1200" dirty="0">
                <a:latin typeface="Arial"/>
                <a:cs typeface="Arial"/>
              </a:rPr>
              <a:t> Reason abstractly &amp; </a:t>
            </a:r>
            <a:br>
              <a:rPr lang="en-US" sz="1200" dirty="0">
                <a:latin typeface="Arial"/>
                <a:cs typeface="Arial"/>
              </a:rPr>
            </a:br>
            <a:r>
              <a:rPr lang="en-US" sz="1200" dirty="0">
                <a:latin typeface="Arial"/>
                <a:cs typeface="Arial"/>
              </a:rPr>
              <a:t>quantitatively</a:t>
            </a:r>
          </a:p>
          <a:p>
            <a:pPr marL="115888" indent="-115888">
              <a:buFont typeface="Arial" pitchFamily="34" charset="0"/>
              <a:buNone/>
            </a:pPr>
            <a:r>
              <a:rPr lang="en-US" sz="1200" b="1" dirty="0">
                <a:latin typeface="Arial"/>
                <a:cs typeface="Arial"/>
              </a:rPr>
              <a:t>M6: </a:t>
            </a:r>
            <a:r>
              <a:rPr lang="en-US" sz="1200" dirty="0">
                <a:latin typeface="Arial"/>
                <a:cs typeface="Arial"/>
              </a:rPr>
              <a:t>Attend to precision</a:t>
            </a:r>
          </a:p>
          <a:p>
            <a:pPr marL="115888" indent="-115888">
              <a:buFont typeface="Arial" pitchFamily="34" charset="0"/>
              <a:buNone/>
            </a:pPr>
            <a:r>
              <a:rPr lang="en-US" sz="1200" b="1" dirty="0">
                <a:latin typeface="Arial"/>
                <a:cs typeface="Arial"/>
              </a:rPr>
              <a:t>M7: </a:t>
            </a:r>
            <a:r>
              <a:rPr lang="en-US" sz="1200" dirty="0">
                <a:latin typeface="Arial"/>
                <a:cs typeface="Arial"/>
              </a:rPr>
              <a:t>Look for &amp; make </a:t>
            </a:r>
            <a:br>
              <a:rPr lang="en-US" sz="1200" dirty="0">
                <a:latin typeface="Arial"/>
                <a:cs typeface="Arial"/>
              </a:rPr>
            </a:br>
            <a:r>
              <a:rPr lang="en-US" sz="1200" dirty="0">
                <a:latin typeface="Arial"/>
                <a:cs typeface="Arial"/>
              </a:rPr>
              <a:t>use of structure</a:t>
            </a:r>
          </a:p>
          <a:p>
            <a:pPr marL="115888" indent="-115888">
              <a:buFont typeface="Arial" pitchFamily="34" charset="0"/>
              <a:buNone/>
            </a:pPr>
            <a:r>
              <a:rPr lang="en-US" sz="1200" b="1" dirty="0">
                <a:latin typeface="Arial"/>
                <a:cs typeface="Arial"/>
              </a:rPr>
              <a:t>M8: </a:t>
            </a:r>
            <a:r>
              <a:rPr lang="en-US" sz="1200" dirty="0">
                <a:latin typeface="Arial"/>
                <a:cs typeface="Arial"/>
              </a:rPr>
              <a:t>Look for &amp; </a:t>
            </a:r>
            <a:br>
              <a:rPr lang="en-US" sz="1200" dirty="0">
                <a:latin typeface="Arial"/>
                <a:cs typeface="Arial"/>
              </a:rPr>
            </a:br>
            <a:r>
              <a:rPr lang="en-US" sz="1200" dirty="0">
                <a:latin typeface="Arial"/>
                <a:cs typeface="Arial"/>
              </a:rPr>
              <a:t>make use of </a:t>
            </a:r>
            <a:br>
              <a:rPr lang="en-US" sz="1200" dirty="0">
                <a:latin typeface="Arial"/>
                <a:cs typeface="Arial"/>
              </a:rPr>
            </a:br>
            <a:r>
              <a:rPr lang="en-US" sz="1200" dirty="0">
                <a:latin typeface="Arial"/>
                <a:cs typeface="Arial"/>
              </a:rPr>
              <a:t>regularity </a:t>
            </a:r>
            <a:br>
              <a:rPr lang="en-US" sz="1200" dirty="0">
                <a:latin typeface="Arial"/>
                <a:cs typeface="Arial"/>
              </a:rPr>
            </a:br>
            <a:r>
              <a:rPr lang="en-US" sz="1200" dirty="0">
                <a:latin typeface="Arial"/>
                <a:cs typeface="Arial"/>
              </a:rPr>
              <a:t>in repeated </a:t>
            </a:r>
            <a:br>
              <a:rPr lang="en-US" sz="1200" dirty="0">
                <a:latin typeface="Arial"/>
                <a:cs typeface="Arial"/>
              </a:rPr>
            </a:br>
            <a:r>
              <a:rPr lang="en-US" sz="1200" dirty="0">
                <a:latin typeface="Arial"/>
                <a:cs typeface="Arial"/>
              </a:rPr>
              <a:t>reasoning</a:t>
            </a:r>
          </a:p>
        </p:txBody>
      </p:sp>
      <p:sp>
        <p:nvSpPr>
          <p:cNvPr id="37" name="Content Placeholder 2"/>
          <p:cNvSpPr txBox="1">
            <a:spLocks/>
          </p:cNvSpPr>
          <p:nvPr/>
        </p:nvSpPr>
        <p:spPr>
          <a:xfrm>
            <a:off x="5715000" y="1066800"/>
            <a:ext cx="3200400" cy="24384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5888" indent="-115888">
              <a:buFont typeface="Arial" pitchFamily="34" charset="0"/>
              <a:buNone/>
            </a:pPr>
            <a:r>
              <a:rPr lang="en-US" sz="1200" b="1" dirty="0">
                <a:latin typeface="Arial"/>
                <a:cs typeface="Arial"/>
              </a:rPr>
              <a:t>S1: </a:t>
            </a:r>
            <a:r>
              <a:rPr lang="en-US" sz="1200" dirty="0">
                <a:latin typeface="Arial"/>
                <a:cs typeface="Arial"/>
              </a:rPr>
              <a:t>Ask questions and define </a:t>
            </a:r>
            <a:br>
              <a:rPr lang="en-US" sz="1200" dirty="0">
                <a:latin typeface="Arial"/>
                <a:cs typeface="Arial"/>
              </a:rPr>
            </a:br>
            <a:r>
              <a:rPr lang="en-US" sz="1200" dirty="0">
                <a:latin typeface="Arial"/>
                <a:cs typeface="Arial"/>
              </a:rPr>
              <a:t>problems</a:t>
            </a:r>
          </a:p>
          <a:p>
            <a:pPr marL="347663" indent="-115888">
              <a:buFont typeface="Arial" pitchFamily="34" charset="0"/>
              <a:buNone/>
            </a:pPr>
            <a:r>
              <a:rPr lang="en-US" sz="1200" b="1" dirty="0">
                <a:latin typeface="Arial"/>
                <a:cs typeface="Arial"/>
              </a:rPr>
              <a:t>S3</a:t>
            </a:r>
            <a:r>
              <a:rPr lang="en-US" sz="1200" dirty="0">
                <a:latin typeface="Arial"/>
                <a:cs typeface="Arial"/>
              </a:rPr>
              <a:t>: Plan &amp; carry out investigations</a:t>
            </a:r>
          </a:p>
          <a:p>
            <a:pPr marL="463550" indent="-115888">
              <a:buFont typeface="Arial" pitchFamily="34" charset="0"/>
              <a:buNone/>
            </a:pPr>
            <a:r>
              <a:rPr lang="en-US" sz="1200" b="1" dirty="0">
                <a:latin typeface="Arial"/>
                <a:cs typeface="Arial"/>
              </a:rPr>
              <a:t>S4: </a:t>
            </a:r>
            <a:r>
              <a:rPr lang="en-US" sz="1200" dirty="0">
                <a:latin typeface="Arial"/>
                <a:cs typeface="Arial"/>
              </a:rPr>
              <a:t>Analyze &amp; interpret data</a:t>
            </a:r>
          </a:p>
          <a:p>
            <a:pPr marL="1257300" indent="-463550">
              <a:buFont typeface="Arial" pitchFamily="34" charset="0"/>
              <a:buNone/>
            </a:pPr>
            <a:r>
              <a:rPr lang="en-US" sz="1200" b="1" dirty="0">
                <a:latin typeface="Arial"/>
                <a:cs typeface="Arial"/>
              </a:rPr>
              <a:t>S6:</a:t>
            </a:r>
            <a:r>
              <a:rPr lang="en-US" sz="1200" dirty="0">
                <a:latin typeface="Arial"/>
                <a:cs typeface="Arial"/>
              </a:rPr>
              <a:t> Construct explanations &amp; design solutions</a:t>
            </a:r>
          </a:p>
        </p:txBody>
      </p:sp>
      <p:sp>
        <p:nvSpPr>
          <p:cNvPr id="38" name="Content Placeholder 2"/>
          <p:cNvSpPr txBox="1">
            <a:spLocks/>
          </p:cNvSpPr>
          <p:nvPr/>
        </p:nvSpPr>
        <p:spPr>
          <a:xfrm>
            <a:off x="3590199" y="648432"/>
            <a:ext cx="2286000" cy="131504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5888" indent="-115888">
              <a:buNone/>
              <a:tabLst>
                <a:tab pos="288925" algn="l"/>
                <a:tab pos="509588" algn="l"/>
              </a:tabLst>
            </a:pPr>
            <a:r>
              <a:rPr lang="en-US" sz="1200" b="1" dirty="0">
                <a:latin typeface="Arial"/>
                <a:cs typeface="Arial"/>
              </a:rPr>
              <a:t>			M4. </a:t>
            </a:r>
            <a:r>
              <a:rPr lang="en-US" sz="1200" dirty="0">
                <a:latin typeface="Arial"/>
                <a:cs typeface="Arial"/>
              </a:rPr>
              <a:t>Models </a:t>
            </a:r>
            <a:br>
              <a:rPr lang="en-US" sz="1200" dirty="0">
                <a:latin typeface="Arial"/>
                <a:cs typeface="Arial"/>
              </a:rPr>
            </a:br>
            <a:r>
              <a:rPr lang="en-US" sz="1200" dirty="0">
                <a:latin typeface="Arial"/>
                <a:cs typeface="Arial"/>
              </a:rPr>
              <a:t>	with mathematics</a:t>
            </a:r>
          </a:p>
          <a:p>
            <a:pPr marL="115888" indent="-115888">
              <a:buNone/>
            </a:pPr>
            <a:r>
              <a:rPr lang="en-US" sz="1200" b="1" dirty="0">
                <a:latin typeface="Arial"/>
                <a:cs typeface="Arial"/>
              </a:rPr>
              <a:t>S2: </a:t>
            </a:r>
            <a:r>
              <a:rPr lang="en-US" sz="1200" dirty="0">
                <a:latin typeface="Arial"/>
                <a:cs typeface="Arial"/>
              </a:rPr>
              <a:t>Develop &amp; use models</a:t>
            </a:r>
          </a:p>
          <a:p>
            <a:pPr marL="115888" indent="-115888">
              <a:buNone/>
            </a:pPr>
            <a:r>
              <a:rPr lang="en-US" sz="1200" b="1" dirty="0">
                <a:latin typeface="Arial"/>
                <a:cs typeface="Arial"/>
              </a:rPr>
              <a:t>S5:</a:t>
            </a:r>
            <a:r>
              <a:rPr lang="en-US" sz="1200" dirty="0">
                <a:latin typeface="Arial"/>
                <a:cs typeface="Arial"/>
              </a:rPr>
              <a:t> Use mathematics &amp; computational thinking</a:t>
            </a:r>
          </a:p>
        </p:txBody>
      </p:sp>
      <p:sp>
        <p:nvSpPr>
          <p:cNvPr id="39" name="Content Placeholder 2"/>
          <p:cNvSpPr txBox="1">
            <a:spLocks/>
          </p:cNvSpPr>
          <p:nvPr/>
        </p:nvSpPr>
        <p:spPr>
          <a:xfrm>
            <a:off x="2667000" y="5135432"/>
            <a:ext cx="4381500" cy="13716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5888" indent="-115888">
              <a:buFont typeface="Arial" pitchFamily="34" charset="0"/>
              <a:buNone/>
            </a:pPr>
            <a:r>
              <a:rPr lang="en-US" sz="1200" b="1" dirty="0">
                <a:latin typeface="Arial"/>
                <a:cs typeface="Arial"/>
              </a:rPr>
              <a:t>E1: </a:t>
            </a:r>
            <a:r>
              <a:rPr lang="en-US" sz="1200" dirty="0">
                <a:latin typeface="Arial"/>
                <a:cs typeface="Arial"/>
              </a:rPr>
              <a:t>Demonstrate independence in reading complex </a:t>
            </a:r>
            <a:br>
              <a:rPr lang="en-US" sz="1200" dirty="0">
                <a:latin typeface="Arial"/>
                <a:cs typeface="Arial"/>
              </a:rPr>
            </a:br>
            <a:r>
              <a:rPr lang="en-US" sz="1200" dirty="0">
                <a:latin typeface="Arial"/>
                <a:cs typeface="Arial"/>
              </a:rPr>
              <a:t>texts, and writing and speaking about them</a:t>
            </a:r>
          </a:p>
          <a:p>
            <a:pPr marL="404813" indent="-115888">
              <a:buNone/>
              <a:tabLst>
                <a:tab pos="682625" algn="l"/>
              </a:tabLst>
            </a:pPr>
            <a:r>
              <a:rPr lang="en-US" sz="1200" b="1" dirty="0">
                <a:latin typeface="Arial"/>
                <a:cs typeface="Arial"/>
              </a:rPr>
              <a:t>E7: </a:t>
            </a:r>
            <a:r>
              <a:rPr lang="en-US" sz="1200" dirty="0">
                <a:latin typeface="Arial"/>
                <a:cs typeface="Arial"/>
              </a:rPr>
              <a:t>Come to understand other perspectives </a:t>
            </a:r>
            <a:br>
              <a:rPr lang="en-US" sz="1200" dirty="0">
                <a:latin typeface="Arial"/>
                <a:cs typeface="Arial"/>
              </a:rPr>
            </a:br>
            <a:r>
              <a:rPr lang="en-US" sz="1200" dirty="0">
                <a:latin typeface="Arial"/>
                <a:cs typeface="Arial"/>
              </a:rPr>
              <a:t>and cultures through reading, listening, </a:t>
            </a:r>
            <a:br>
              <a:rPr lang="en-US" sz="1200" dirty="0">
                <a:latin typeface="Arial"/>
                <a:cs typeface="Arial"/>
              </a:rPr>
            </a:br>
            <a:r>
              <a:rPr lang="en-US" sz="1200" dirty="0">
                <a:latin typeface="Arial"/>
                <a:cs typeface="Arial"/>
              </a:rPr>
              <a:t>	and collaborations</a:t>
            </a:r>
          </a:p>
        </p:txBody>
      </p:sp>
      <p:sp>
        <p:nvSpPr>
          <p:cNvPr id="40" name="Content Placeholder 2"/>
          <p:cNvSpPr txBox="1">
            <a:spLocks/>
          </p:cNvSpPr>
          <p:nvPr/>
        </p:nvSpPr>
        <p:spPr>
          <a:xfrm>
            <a:off x="1828800" y="3031295"/>
            <a:ext cx="1717875" cy="176930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5888" indent="-115888">
              <a:buFont typeface="Arial" pitchFamily="34" charset="0"/>
              <a:buNone/>
              <a:tabLst>
                <a:tab pos="231775" algn="l"/>
              </a:tabLst>
            </a:pPr>
            <a:r>
              <a:rPr lang="en-US" sz="1200" b="1" dirty="0">
                <a:latin typeface="Arial"/>
                <a:cs typeface="Arial"/>
              </a:rPr>
              <a:t>		E6: </a:t>
            </a:r>
            <a:r>
              <a:rPr lang="en-US" sz="1200" dirty="0">
                <a:latin typeface="Arial"/>
                <a:cs typeface="Arial"/>
              </a:rPr>
              <a:t>Use </a:t>
            </a:r>
            <a:br>
              <a:rPr lang="en-US" sz="1200" dirty="0">
                <a:latin typeface="Arial"/>
                <a:cs typeface="Arial"/>
              </a:rPr>
            </a:br>
            <a:r>
              <a:rPr lang="en-US" sz="1200" dirty="0">
                <a:latin typeface="Arial"/>
                <a:cs typeface="Arial"/>
              </a:rPr>
              <a:t>technology </a:t>
            </a:r>
            <a:br>
              <a:rPr lang="en-US" sz="1200" dirty="0">
                <a:latin typeface="Arial"/>
                <a:cs typeface="Arial"/>
              </a:rPr>
            </a:br>
            <a:r>
              <a:rPr lang="en-US" sz="1200" dirty="0">
                <a:latin typeface="Arial"/>
                <a:cs typeface="Arial"/>
              </a:rPr>
              <a:t>&amp; digital media strategically &amp; </a:t>
            </a:r>
            <a:br>
              <a:rPr lang="en-US" sz="1200" dirty="0">
                <a:latin typeface="Arial"/>
                <a:cs typeface="Arial"/>
              </a:rPr>
            </a:br>
            <a:r>
              <a:rPr lang="en-US" sz="1200" dirty="0">
                <a:latin typeface="Arial"/>
                <a:cs typeface="Arial"/>
              </a:rPr>
              <a:t>capably</a:t>
            </a:r>
          </a:p>
          <a:p>
            <a:pPr marL="115888" indent="-115888">
              <a:buFont typeface="Arial" pitchFamily="34" charset="0"/>
              <a:buNone/>
            </a:pPr>
            <a:r>
              <a:rPr lang="en-US" sz="1200" b="1" dirty="0">
                <a:latin typeface="Arial"/>
                <a:cs typeface="Arial"/>
              </a:rPr>
              <a:t>M5: </a:t>
            </a:r>
            <a:r>
              <a:rPr lang="en-US" sz="1200" dirty="0">
                <a:latin typeface="Arial"/>
                <a:cs typeface="Arial"/>
              </a:rPr>
              <a:t>Use appropriate tools strategically</a:t>
            </a:r>
          </a:p>
          <a:p>
            <a:pPr marL="115888" indent="-115888">
              <a:buFont typeface="Arial" pitchFamily="34" charset="0"/>
              <a:buNone/>
            </a:pPr>
            <a:endParaRPr lang="en-US" sz="1200" dirty="0">
              <a:latin typeface="Arial"/>
              <a:cs typeface="Arial"/>
            </a:endParaRPr>
          </a:p>
        </p:txBody>
      </p:sp>
      <p:sp>
        <p:nvSpPr>
          <p:cNvPr id="41" name="Content Placeholder 2"/>
          <p:cNvSpPr txBox="1">
            <a:spLocks/>
          </p:cNvSpPr>
          <p:nvPr/>
        </p:nvSpPr>
        <p:spPr>
          <a:xfrm>
            <a:off x="3223846" y="2135028"/>
            <a:ext cx="2895600" cy="20574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5888" indent="-115888">
              <a:buFont typeface="Arial" pitchFamily="34" charset="0"/>
              <a:buNone/>
            </a:pPr>
            <a:r>
              <a:rPr lang="en-US" sz="1200" b="1" dirty="0">
                <a:latin typeface="Arial"/>
                <a:cs typeface="Arial"/>
              </a:rPr>
              <a:t>E2: </a:t>
            </a:r>
            <a:r>
              <a:rPr lang="en-US" sz="1200" dirty="0">
                <a:latin typeface="Arial"/>
                <a:cs typeface="Arial"/>
              </a:rPr>
              <a:t>Build a strong base of knowledge through content rich texts</a:t>
            </a:r>
          </a:p>
          <a:p>
            <a:pPr marL="115888" indent="-115888">
              <a:buFont typeface="Arial" pitchFamily="34" charset="0"/>
              <a:buNone/>
            </a:pPr>
            <a:r>
              <a:rPr lang="en-US" sz="1200" b="1" dirty="0">
                <a:latin typeface="Arial"/>
                <a:cs typeface="Arial"/>
              </a:rPr>
              <a:t>E5: </a:t>
            </a:r>
            <a:r>
              <a:rPr lang="en-US" sz="1200" dirty="0">
                <a:latin typeface="Arial"/>
                <a:cs typeface="Arial"/>
              </a:rPr>
              <a:t>Read, write, and speak </a:t>
            </a:r>
            <a:br>
              <a:rPr lang="en-US" sz="1200" dirty="0">
                <a:latin typeface="Arial"/>
                <a:cs typeface="Arial"/>
              </a:rPr>
            </a:br>
            <a:r>
              <a:rPr lang="en-US" sz="1200" dirty="0">
                <a:latin typeface="Arial"/>
                <a:cs typeface="Arial"/>
              </a:rPr>
              <a:t>grounded in evidence</a:t>
            </a:r>
          </a:p>
          <a:p>
            <a:pPr marL="344488" indent="-115888">
              <a:buFont typeface="Arial" pitchFamily="34" charset="0"/>
              <a:buNone/>
            </a:pPr>
            <a:r>
              <a:rPr lang="en-US" sz="1200" b="1" dirty="0">
                <a:latin typeface="Arial"/>
                <a:cs typeface="Arial"/>
              </a:rPr>
              <a:t>M3 &amp; E4: </a:t>
            </a:r>
            <a:r>
              <a:rPr lang="en-US" sz="1200" dirty="0">
                <a:latin typeface="Arial"/>
                <a:cs typeface="Arial"/>
              </a:rPr>
              <a:t>Construct viable </a:t>
            </a:r>
            <a:br>
              <a:rPr lang="en-US" sz="1200" dirty="0">
                <a:latin typeface="Arial"/>
                <a:cs typeface="Arial"/>
              </a:rPr>
            </a:br>
            <a:r>
              <a:rPr lang="en-US" sz="1200" dirty="0">
                <a:latin typeface="Arial"/>
                <a:cs typeface="Arial"/>
              </a:rPr>
              <a:t>arguments and critique </a:t>
            </a:r>
            <a:br>
              <a:rPr lang="en-US" sz="1200" dirty="0">
                <a:latin typeface="Arial"/>
                <a:cs typeface="Arial"/>
              </a:rPr>
            </a:br>
            <a:r>
              <a:rPr lang="en-US" sz="1200" dirty="0">
                <a:latin typeface="Arial"/>
                <a:cs typeface="Arial"/>
              </a:rPr>
              <a:t>reasoning of others</a:t>
            </a:r>
          </a:p>
          <a:p>
            <a:pPr marL="747713" indent="-292100">
              <a:buFont typeface="Arial" pitchFamily="34" charset="0"/>
              <a:buNone/>
            </a:pPr>
            <a:r>
              <a:rPr lang="en-US" sz="1200" b="1" dirty="0">
                <a:latin typeface="Arial"/>
                <a:cs typeface="Arial"/>
              </a:rPr>
              <a:t>S7: </a:t>
            </a:r>
            <a:r>
              <a:rPr lang="en-US" sz="1200" dirty="0">
                <a:latin typeface="Arial"/>
                <a:cs typeface="Arial"/>
              </a:rPr>
              <a:t>Engage in </a:t>
            </a:r>
            <a:br>
              <a:rPr lang="en-US" sz="1200" dirty="0">
                <a:latin typeface="Arial"/>
                <a:cs typeface="Arial"/>
              </a:rPr>
            </a:br>
            <a:r>
              <a:rPr lang="en-US" sz="1200" dirty="0">
                <a:latin typeface="Arial"/>
                <a:cs typeface="Arial"/>
              </a:rPr>
              <a:t>argument from </a:t>
            </a:r>
            <a:br>
              <a:rPr lang="en-US" sz="1200" dirty="0">
                <a:latin typeface="Arial"/>
                <a:cs typeface="Arial"/>
              </a:rPr>
            </a:br>
            <a:r>
              <a:rPr lang="en-US" sz="1200" dirty="0">
                <a:latin typeface="Arial"/>
                <a:cs typeface="Arial"/>
              </a:rPr>
              <a:t>	evidence</a:t>
            </a:r>
          </a:p>
        </p:txBody>
      </p:sp>
      <p:sp>
        <p:nvSpPr>
          <p:cNvPr id="42" name="Content Placeholder 2"/>
          <p:cNvSpPr txBox="1">
            <a:spLocks/>
          </p:cNvSpPr>
          <p:nvPr/>
        </p:nvSpPr>
        <p:spPr>
          <a:xfrm>
            <a:off x="5219700" y="3048000"/>
            <a:ext cx="2628900" cy="198409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15888" indent="-115888">
              <a:buFont typeface="Arial" pitchFamily="34" charset="0"/>
              <a:buNone/>
              <a:tabLst>
                <a:tab pos="571500" algn="l"/>
                <a:tab pos="685800" algn="l"/>
                <a:tab pos="800100" algn="l"/>
                <a:tab pos="914400" algn="l"/>
              </a:tabLst>
            </a:pPr>
            <a:r>
              <a:rPr lang="en-US" sz="1200" b="1" dirty="0">
                <a:latin typeface="Arial"/>
                <a:cs typeface="Arial"/>
              </a:rPr>
              <a:t>					S8: </a:t>
            </a:r>
            <a:r>
              <a:rPr lang="en-US" sz="1200" dirty="0">
                <a:latin typeface="Arial"/>
                <a:cs typeface="Arial"/>
              </a:rPr>
              <a:t>Obtain, </a:t>
            </a:r>
            <a:br>
              <a:rPr lang="en-US" sz="1200" dirty="0">
                <a:latin typeface="Arial"/>
                <a:cs typeface="Arial"/>
              </a:rPr>
            </a:br>
            <a:r>
              <a:rPr lang="en-US" sz="1200" dirty="0">
                <a:latin typeface="Arial"/>
                <a:cs typeface="Arial"/>
              </a:rPr>
              <a:t>			evaluate, &amp; </a:t>
            </a:r>
            <a:br>
              <a:rPr lang="en-US" sz="1200" dirty="0">
                <a:latin typeface="Arial"/>
                <a:cs typeface="Arial"/>
              </a:rPr>
            </a:br>
            <a:r>
              <a:rPr lang="en-US" sz="1200" dirty="0">
                <a:latin typeface="Arial"/>
                <a:cs typeface="Arial"/>
              </a:rPr>
              <a:t>		communicate </a:t>
            </a:r>
            <a:br>
              <a:rPr lang="en-US" sz="1200" dirty="0">
                <a:latin typeface="Arial"/>
                <a:cs typeface="Arial"/>
              </a:rPr>
            </a:br>
            <a:r>
              <a:rPr lang="en-US" sz="1200" dirty="0">
                <a:latin typeface="Arial"/>
                <a:cs typeface="Arial"/>
              </a:rPr>
              <a:t>	information</a:t>
            </a:r>
          </a:p>
          <a:p>
            <a:pPr marL="115888" indent="-115888">
              <a:buFont typeface="Arial" pitchFamily="34" charset="0"/>
              <a:buNone/>
              <a:tabLst>
                <a:tab pos="228600" algn="l"/>
                <a:tab pos="457200" algn="l"/>
              </a:tabLst>
            </a:pPr>
            <a:r>
              <a:rPr lang="en-US" sz="1200" b="1" dirty="0">
                <a:latin typeface="Arial"/>
                <a:cs typeface="Arial"/>
              </a:rPr>
              <a:t>			E3: </a:t>
            </a:r>
            <a:r>
              <a:rPr lang="en-US" sz="1200" dirty="0">
                <a:latin typeface="Arial"/>
                <a:cs typeface="Arial"/>
              </a:rPr>
              <a:t>Obtain, synthesize, </a:t>
            </a:r>
            <a:br>
              <a:rPr lang="en-US" sz="1200" dirty="0">
                <a:latin typeface="Arial"/>
                <a:cs typeface="Arial"/>
              </a:rPr>
            </a:br>
            <a:r>
              <a:rPr lang="en-US" sz="1200" dirty="0">
                <a:latin typeface="Arial"/>
                <a:cs typeface="Arial"/>
              </a:rPr>
              <a:t>	and report findings clearly </a:t>
            </a:r>
            <a:br>
              <a:rPr lang="en-US" sz="1200" dirty="0">
                <a:latin typeface="Arial"/>
                <a:cs typeface="Arial"/>
              </a:rPr>
            </a:br>
            <a:r>
              <a:rPr lang="en-US" sz="1200" dirty="0">
                <a:latin typeface="Arial"/>
                <a:cs typeface="Arial"/>
              </a:rPr>
              <a:t>and effectively in response </a:t>
            </a:r>
            <a:br>
              <a:rPr lang="en-US" sz="1200" dirty="0">
                <a:latin typeface="Arial"/>
                <a:cs typeface="Arial"/>
              </a:rPr>
            </a:br>
            <a:r>
              <a:rPr lang="en-US" sz="1200" dirty="0">
                <a:latin typeface="Arial"/>
                <a:cs typeface="Arial"/>
              </a:rPr>
              <a:t>to task and purpose</a:t>
            </a:r>
          </a:p>
        </p:txBody>
      </p:sp>
      <p:sp>
        <p:nvSpPr>
          <p:cNvPr id="43" name="TextBox 42"/>
          <p:cNvSpPr txBox="1"/>
          <p:nvPr/>
        </p:nvSpPr>
        <p:spPr>
          <a:xfrm>
            <a:off x="-26650" y="6307027"/>
            <a:ext cx="3120870" cy="365760"/>
          </a:xfrm>
          <a:prstGeom prst="rect">
            <a:avLst/>
          </a:prstGeom>
          <a:noFill/>
        </p:spPr>
        <p:txBody>
          <a:bodyPr wrap="square" rtlCol="0">
            <a:noAutofit/>
          </a:bodyPr>
          <a:lstStyle/>
          <a:p>
            <a:r>
              <a:rPr lang="en-US" sz="800" dirty="0">
                <a:solidFill>
                  <a:schemeClr val="bg1"/>
                </a:solidFill>
              </a:rPr>
              <a:t>Cheuk, T. (2013). </a:t>
            </a:r>
            <a:r>
              <a:rPr lang="en-US" sz="800" i="1" dirty="0">
                <a:solidFill>
                  <a:schemeClr val="bg1"/>
                </a:solidFill>
              </a:rPr>
              <a:t>Relationships and convergences among the mathematics, science, and ELA practices. </a:t>
            </a:r>
            <a:r>
              <a:rPr lang="en-US" sz="800" dirty="0">
                <a:solidFill>
                  <a:schemeClr val="bg1"/>
                </a:solidFill>
              </a:rPr>
              <a:t>Stanford University. </a:t>
            </a:r>
            <a:r>
              <a:rPr lang="en-US" sz="800" dirty="0">
                <a:hlinkClick r:id="rId3"/>
              </a:rPr>
              <a:t>http://ell.stanford.edu/sites/default/files/VennDiagram_practices_v11%208-30-13%20color.pdf</a:t>
            </a:r>
            <a:r>
              <a:rPr lang="en-US" sz="800" dirty="0"/>
              <a:t> </a:t>
            </a:r>
          </a:p>
        </p:txBody>
      </p:sp>
    </p:spTree>
    <p:extLst>
      <p:ext uri="{BB962C8B-B14F-4D97-AF65-F5344CB8AC3E}">
        <p14:creationId xmlns:p14="http://schemas.microsoft.com/office/powerpoint/2010/main" val="20497340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Overview</a:t>
            </a:r>
          </a:p>
        </p:txBody>
      </p:sp>
      <p:sp>
        <p:nvSpPr>
          <p:cNvPr id="4" name="Text Placeholder 3"/>
          <p:cNvSpPr>
            <a:spLocks noGrp="1"/>
          </p:cNvSpPr>
          <p:nvPr>
            <p:ph idx="1"/>
          </p:nvPr>
        </p:nvSpPr>
        <p:spPr>
          <a:xfrm>
            <a:off x="457200" y="1143000"/>
            <a:ext cx="8229600" cy="4525963"/>
          </a:xfrm>
        </p:spPr>
        <p:txBody>
          <a:bodyPr numCol="1">
            <a:normAutofit/>
          </a:bodyPr>
          <a:lstStyle/>
          <a:p>
            <a:pPr marL="457200" indent="-457200">
              <a:lnSpc>
                <a:spcPct val="150000"/>
              </a:lnSpc>
            </a:pPr>
            <a:r>
              <a:rPr lang="en-US" sz="2800" i="1" dirty="0"/>
              <a:t>Why are the standards changing? </a:t>
            </a:r>
            <a:r>
              <a:rPr lang="en-US" sz="2000" dirty="0"/>
              <a:t> </a:t>
            </a:r>
          </a:p>
          <a:p>
            <a:pPr marL="457200" indent="-457200">
              <a:lnSpc>
                <a:spcPct val="150000"/>
              </a:lnSpc>
            </a:pPr>
            <a:r>
              <a:rPr lang="en-US" sz="2800" i="1" dirty="0"/>
              <a:t>What do they look like? </a:t>
            </a:r>
          </a:p>
          <a:p>
            <a:pPr marL="457200" indent="-457200">
              <a:lnSpc>
                <a:spcPct val="150000"/>
              </a:lnSpc>
            </a:pPr>
            <a:r>
              <a:rPr lang="en-US" sz="2800" b="1" i="1" dirty="0">
                <a:solidFill>
                  <a:srgbClr val="0095D3"/>
                </a:solidFill>
              </a:rPr>
              <a:t>How did this happen? </a:t>
            </a:r>
            <a:endParaRPr lang="en-US" b="1" dirty="0">
              <a:solidFill>
                <a:srgbClr val="0095D3"/>
              </a:solidFill>
            </a:endParaRPr>
          </a:p>
        </p:txBody>
      </p:sp>
    </p:spTree>
    <p:extLst>
      <p:ext uri="{BB962C8B-B14F-4D97-AF65-F5344CB8AC3E}">
        <p14:creationId xmlns:p14="http://schemas.microsoft.com/office/powerpoint/2010/main" val="33971379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9111-20B5-E045-84C2-FCBD22212D00}"/>
              </a:ext>
            </a:extLst>
          </p:cNvPr>
          <p:cNvSpPr>
            <a:spLocks noGrp="1"/>
          </p:cNvSpPr>
          <p:nvPr>
            <p:ph type="title"/>
          </p:nvPr>
        </p:nvSpPr>
        <p:spPr>
          <a:xfrm>
            <a:off x="1371600" y="381000"/>
            <a:ext cx="6571343" cy="1049235"/>
          </a:xfrm>
        </p:spPr>
        <p:txBody>
          <a:bodyPr/>
          <a:lstStyle/>
          <a:p>
            <a:r>
              <a:rPr lang="en-US" dirty="0"/>
              <a:t>Grounding Circles</a:t>
            </a:r>
          </a:p>
        </p:txBody>
      </p:sp>
      <p:sp>
        <p:nvSpPr>
          <p:cNvPr id="3" name="Content Placeholder 2">
            <a:extLst>
              <a:ext uri="{FF2B5EF4-FFF2-40B4-BE49-F238E27FC236}">
                <a16:creationId xmlns:a16="http://schemas.microsoft.com/office/drawing/2014/main" id="{468F3266-D1BF-7646-8699-45147D992AC4}"/>
              </a:ext>
            </a:extLst>
          </p:cNvPr>
          <p:cNvSpPr>
            <a:spLocks noGrp="1"/>
          </p:cNvSpPr>
          <p:nvPr>
            <p:ph idx="1"/>
          </p:nvPr>
        </p:nvSpPr>
        <p:spPr>
          <a:xfrm>
            <a:off x="351971" y="1219200"/>
            <a:ext cx="8610600" cy="4800600"/>
          </a:xfrm>
          <a:ln>
            <a:solidFill>
              <a:schemeClr val="tx1"/>
            </a:solidFill>
          </a:ln>
        </p:spPr>
        <p:txBody>
          <a:bodyPr>
            <a:normAutofit fontScale="62500" lnSpcReduction="20000"/>
          </a:bodyPr>
          <a:lstStyle/>
          <a:p>
            <a:r>
              <a:rPr lang="en-US" sz="3100" dirty="0"/>
              <a:t>How this works: </a:t>
            </a:r>
          </a:p>
          <a:p>
            <a:endParaRPr lang="en-US" sz="3100" dirty="0"/>
          </a:p>
          <a:p>
            <a:pPr lvl="1"/>
            <a:r>
              <a:rPr lang="en-US" sz="3100" dirty="0"/>
              <a:t>Form groups of 4-6 members. Groups arrange themselves into circles. </a:t>
            </a:r>
          </a:p>
          <a:p>
            <a:endParaRPr lang="en-US" sz="3100" dirty="0"/>
          </a:p>
          <a:p>
            <a:pPr lvl="1"/>
            <a:r>
              <a:rPr lang="en-US" sz="3100" dirty="0"/>
              <a:t>There will be three questions displayed on the next slide. </a:t>
            </a:r>
          </a:p>
          <a:p>
            <a:endParaRPr lang="en-US" sz="3100" dirty="0"/>
          </a:p>
          <a:p>
            <a:pPr lvl="1"/>
            <a:r>
              <a:rPr lang="en-US" sz="3100" dirty="0"/>
              <a:t>Each member of the group will have an opportunity to respond to the three questions to the rest of the group.  </a:t>
            </a:r>
          </a:p>
          <a:p>
            <a:endParaRPr lang="en-US" sz="3100" dirty="0"/>
          </a:p>
          <a:p>
            <a:pPr lvl="1"/>
            <a:r>
              <a:rPr lang="en-US" sz="3100" dirty="0"/>
              <a:t>The last member in the circle will be tasked to briefly summarize a snippet of each member’s response (Notes may be jotted and support may be given from the group if that helps!). </a:t>
            </a:r>
          </a:p>
          <a:p>
            <a:endParaRPr lang="en-US" dirty="0"/>
          </a:p>
          <a:p>
            <a:endParaRPr lang="en-US" dirty="0"/>
          </a:p>
        </p:txBody>
      </p:sp>
    </p:spTree>
    <p:extLst>
      <p:ext uri="{BB962C8B-B14F-4D97-AF65-F5344CB8AC3E}">
        <p14:creationId xmlns:p14="http://schemas.microsoft.com/office/powerpoint/2010/main" val="15101831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88558" y="1984837"/>
            <a:ext cx="1962894" cy="2491687"/>
          </a:xfrm>
          <a:prstGeom prst="rect">
            <a:avLst/>
          </a:prstGeom>
          <a:noFill/>
          <a:ln w="9525">
            <a:noFill/>
            <a:miter lim="800000"/>
            <a:headEnd/>
            <a:tailEnd/>
          </a:ln>
        </p:spPr>
      </p:pic>
      <p:pic>
        <p:nvPicPr>
          <p:cNvPr id="8"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10596" y="1048417"/>
            <a:ext cx="2252014" cy="1671356"/>
          </a:xfrm>
          <a:prstGeom prst="rect">
            <a:avLst/>
          </a:prstGeom>
          <a:noFill/>
          <a:ln w="9525">
            <a:noFill/>
            <a:miter lim="800000"/>
            <a:headEnd/>
            <a:tailEnd/>
          </a:ln>
        </p:spPr>
      </p:pic>
      <p:sp>
        <p:nvSpPr>
          <p:cNvPr id="9" name="Shape 50"/>
          <p:cNvSpPr/>
          <p:nvPr/>
        </p:nvSpPr>
        <p:spPr>
          <a:xfrm>
            <a:off x="6167542" y="2350798"/>
            <a:ext cx="2643054" cy="1333560"/>
          </a:xfrm>
          <a:prstGeom prst="rect">
            <a:avLst/>
          </a:prstGeom>
          <a:blipFill>
            <a:blip r:embed="rId5" cstate="screen">
              <a:extLst>
                <a:ext uri="{28A0092B-C50C-407E-A947-70E740481C1C}">
                  <a14:useLocalDpi xmlns:a14="http://schemas.microsoft.com/office/drawing/2010/main"/>
                </a:ext>
              </a:extLst>
            </a:blip>
            <a:stretch>
              <a:fillRect/>
            </a:stretch>
          </a:blipFill>
        </p:spPr>
      </p:sp>
      <p:sp>
        <p:nvSpPr>
          <p:cNvPr id="10" name="Rectangle 9"/>
          <p:cNvSpPr/>
          <p:nvPr/>
        </p:nvSpPr>
        <p:spPr>
          <a:xfrm>
            <a:off x="1653710" y="2749603"/>
            <a:ext cx="755235" cy="338554"/>
          </a:xfrm>
          <a:prstGeom prst="rect">
            <a:avLst/>
          </a:prstGeom>
        </p:spPr>
        <p:txBody>
          <a:bodyPr wrap="none">
            <a:spAutoFit/>
          </a:bodyPr>
          <a:lstStyle/>
          <a:p>
            <a:pPr marL="457200" indent="-457200"/>
            <a:r>
              <a:rPr lang="en-US" sz="1600" b="1" dirty="0">
                <a:latin typeface="Arial"/>
                <a:cs typeface="Arial"/>
              </a:rPr>
              <a:t>1990s</a:t>
            </a:r>
          </a:p>
        </p:txBody>
      </p:sp>
      <p:sp>
        <p:nvSpPr>
          <p:cNvPr id="11" name="Rectangle 10"/>
          <p:cNvSpPr/>
          <p:nvPr/>
        </p:nvSpPr>
        <p:spPr>
          <a:xfrm>
            <a:off x="2183297" y="5000236"/>
            <a:ext cx="1280018" cy="338554"/>
          </a:xfrm>
          <a:prstGeom prst="rect">
            <a:avLst/>
          </a:prstGeom>
        </p:spPr>
        <p:txBody>
          <a:bodyPr wrap="none">
            <a:spAutoFit/>
          </a:bodyPr>
          <a:lstStyle/>
          <a:p>
            <a:pPr marL="457200" indent="-457200"/>
            <a:r>
              <a:rPr lang="en-US" sz="1600" b="1" dirty="0">
                <a:latin typeface="Arial"/>
                <a:cs typeface="Arial"/>
              </a:rPr>
              <a:t>1990s-2009</a:t>
            </a:r>
          </a:p>
        </p:txBody>
      </p:sp>
      <p:sp>
        <p:nvSpPr>
          <p:cNvPr id="12" name="Rectangle 11"/>
          <p:cNvSpPr/>
          <p:nvPr/>
        </p:nvSpPr>
        <p:spPr>
          <a:xfrm>
            <a:off x="6553200" y="3505200"/>
            <a:ext cx="2214390" cy="830997"/>
          </a:xfrm>
          <a:prstGeom prst="rect">
            <a:avLst/>
          </a:prstGeom>
        </p:spPr>
        <p:txBody>
          <a:bodyPr wrap="square">
            <a:spAutoFit/>
          </a:bodyPr>
          <a:lstStyle/>
          <a:p>
            <a:pPr marL="457200" indent="-457200" algn="ctr"/>
            <a:r>
              <a:rPr lang="en-US" sz="1600" b="1" dirty="0">
                <a:latin typeface="Arial"/>
                <a:cs typeface="Arial"/>
              </a:rPr>
              <a:t>April 2013</a:t>
            </a:r>
          </a:p>
          <a:p>
            <a:pPr marL="457200" indent="-457200" algn="ctr"/>
            <a:r>
              <a:rPr lang="en-US" sz="1600" dirty="0">
                <a:latin typeface="Arial"/>
                <a:cs typeface="Arial"/>
              </a:rPr>
              <a:t>Released for </a:t>
            </a:r>
          </a:p>
          <a:p>
            <a:pPr marL="457200" indent="-457200" algn="ctr"/>
            <a:r>
              <a:rPr lang="en-US" sz="1600" dirty="0">
                <a:latin typeface="Arial"/>
                <a:cs typeface="Arial"/>
              </a:rPr>
              <a:t>states’ adoption</a:t>
            </a:r>
          </a:p>
        </p:txBody>
      </p:sp>
      <p:sp>
        <p:nvSpPr>
          <p:cNvPr id="14" name="TextBox 13"/>
          <p:cNvSpPr txBox="1"/>
          <p:nvPr/>
        </p:nvSpPr>
        <p:spPr>
          <a:xfrm>
            <a:off x="3657600" y="4496487"/>
            <a:ext cx="2713781" cy="954107"/>
          </a:xfrm>
          <a:prstGeom prst="rect">
            <a:avLst/>
          </a:prstGeom>
          <a:noFill/>
        </p:spPr>
        <p:txBody>
          <a:bodyPr wrap="square" rtlCol="0">
            <a:spAutoFit/>
          </a:bodyPr>
          <a:lstStyle/>
          <a:p>
            <a:pPr algn="ctr"/>
            <a:r>
              <a:rPr lang="en-US" sz="1400" b="1" dirty="0">
                <a:latin typeface="Arial"/>
                <a:cs typeface="Arial"/>
              </a:rPr>
              <a:t>2010-2011</a:t>
            </a:r>
          </a:p>
          <a:p>
            <a:pPr algn="ctr"/>
            <a:r>
              <a:rPr lang="en-US" sz="1400" dirty="0">
                <a:latin typeface="Arial"/>
                <a:cs typeface="Arial"/>
              </a:rPr>
              <a:t>National Research Council (NRC) develops Conceptual Framework</a:t>
            </a:r>
          </a:p>
        </p:txBody>
      </p:sp>
      <p:sp>
        <p:nvSpPr>
          <p:cNvPr id="15" name="TextBox 14"/>
          <p:cNvSpPr txBox="1"/>
          <p:nvPr/>
        </p:nvSpPr>
        <p:spPr>
          <a:xfrm>
            <a:off x="381000" y="5486400"/>
            <a:ext cx="2991760" cy="646331"/>
          </a:xfrm>
          <a:prstGeom prst="rect">
            <a:avLst/>
          </a:prstGeom>
          <a:noFill/>
        </p:spPr>
        <p:txBody>
          <a:bodyPr wrap="square" rtlCol="0">
            <a:spAutoFit/>
          </a:bodyPr>
          <a:lstStyle/>
          <a:p>
            <a:pPr algn="ctr"/>
            <a:r>
              <a:rPr lang="en-US" sz="1800" b="1" dirty="0">
                <a:solidFill>
                  <a:schemeClr val="accent6"/>
                </a:solidFill>
                <a:latin typeface="Arial"/>
                <a:cs typeface="Arial"/>
              </a:rPr>
              <a:t>Previous national science education efforts</a:t>
            </a:r>
          </a:p>
        </p:txBody>
      </p:sp>
      <p:pic>
        <p:nvPicPr>
          <p:cNvPr id="16" name="Picture 2" descr="https://encrypted-tbn3.gstatic.com/images?q=tbn:ANd9GcRLfCZNaiGA3T9k_-sX0QHpl2WtdBSa4ntOjaEcxDZEV3S2FTw08Q"/>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1902713" y="3235623"/>
            <a:ext cx="1236875" cy="1768886"/>
          </a:xfrm>
          <a:prstGeom prst="rect">
            <a:avLst/>
          </a:prstGeom>
          <a:ln>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17" name="Picture 4" descr="http://resources1.deepdiscount.com/resources/deepdiscount/images/products/processed/258/9780309102056.zoom.1.jpg"/>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404833" y="3017578"/>
            <a:ext cx="1248877" cy="1644162"/>
          </a:xfrm>
          <a:prstGeom prst="rect">
            <a:avLst/>
          </a:prstGeom>
          <a:ln>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pic>
        <p:nvPicPr>
          <p:cNvPr id="18" name="Picture 8" descr="https://encrypted-tbn2.gstatic.com/images?q=tbn:ANd9GcRGDxunPEpFGo9Q9UY6BsqjjNZV8-Cgx0UkC9gy5TH6BWJQs8Pclw"/>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896798" y="3947787"/>
            <a:ext cx="1268087" cy="1535882"/>
          </a:xfrm>
          <a:prstGeom prst="rect">
            <a:avLst/>
          </a:prstGeom>
          <a:ln>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xmlns="">
                <a:solidFill>
                  <a:srgbClr val="FFFFFF"/>
                </a:solidFill>
              </a14:hiddenFill>
            </a:ext>
          </a:extLst>
        </p:spPr>
      </p:pic>
      <p:sp>
        <p:nvSpPr>
          <p:cNvPr id="19" name="Rectangle 18"/>
          <p:cNvSpPr/>
          <p:nvPr/>
        </p:nvSpPr>
        <p:spPr>
          <a:xfrm>
            <a:off x="4421357" y="1581638"/>
            <a:ext cx="877389" cy="369332"/>
          </a:xfrm>
          <a:prstGeom prst="rect">
            <a:avLst/>
          </a:prstGeom>
        </p:spPr>
        <p:txBody>
          <a:bodyPr wrap="none">
            <a:spAutoFit/>
          </a:bodyPr>
          <a:lstStyle/>
          <a:p>
            <a:pPr marL="457200" indent="-457200" algn="ctr"/>
            <a:r>
              <a:rPr lang="en-US" sz="1800" b="1" dirty="0">
                <a:solidFill>
                  <a:schemeClr val="accent6"/>
                </a:solidFill>
                <a:latin typeface="Arial"/>
                <a:cs typeface="Arial"/>
              </a:rPr>
              <a:t>Step 1</a:t>
            </a:r>
          </a:p>
        </p:txBody>
      </p:sp>
      <p:sp>
        <p:nvSpPr>
          <p:cNvPr id="20" name="Rectangle 19"/>
          <p:cNvSpPr/>
          <p:nvPr/>
        </p:nvSpPr>
        <p:spPr>
          <a:xfrm>
            <a:off x="7341003" y="1965424"/>
            <a:ext cx="877389" cy="369332"/>
          </a:xfrm>
          <a:prstGeom prst="rect">
            <a:avLst/>
          </a:prstGeom>
        </p:spPr>
        <p:txBody>
          <a:bodyPr wrap="none">
            <a:spAutoFit/>
          </a:bodyPr>
          <a:lstStyle/>
          <a:p>
            <a:pPr marL="457200" indent="-457200" algn="ctr"/>
            <a:r>
              <a:rPr lang="en-US" sz="1800" b="1" dirty="0">
                <a:solidFill>
                  <a:schemeClr val="accent6"/>
                </a:solidFill>
                <a:latin typeface="Arial"/>
                <a:cs typeface="Arial"/>
              </a:rPr>
              <a:t>Step 2</a:t>
            </a:r>
          </a:p>
        </p:txBody>
      </p:sp>
      <p:sp>
        <p:nvSpPr>
          <p:cNvPr id="22" name="Title 21"/>
          <p:cNvSpPr>
            <a:spLocks noGrp="1"/>
          </p:cNvSpPr>
          <p:nvPr>
            <p:ph type="title"/>
          </p:nvPr>
        </p:nvSpPr>
        <p:spPr>
          <a:xfrm>
            <a:off x="1345769" y="0"/>
            <a:ext cx="6571343" cy="1049235"/>
          </a:xfrm>
        </p:spPr>
        <p:txBody>
          <a:bodyPr/>
          <a:lstStyle/>
          <a:p>
            <a:pPr lvl="0"/>
            <a:r>
              <a:rPr lang="en-US" sz="3200" dirty="0"/>
              <a:t>Where did the standards come from?</a:t>
            </a:r>
          </a:p>
        </p:txBody>
      </p:sp>
      <p:sp>
        <p:nvSpPr>
          <p:cNvPr id="23" name="Right Arrow 22"/>
          <p:cNvSpPr/>
          <p:nvPr/>
        </p:nvSpPr>
        <p:spPr bwMode="auto">
          <a:xfrm>
            <a:off x="2923308" y="2715491"/>
            <a:ext cx="858982" cy="484909"/>
          </a:xfrm>
          <a:prstGeom prst="rightArrow">
            <a:avLst/>
          </a:prstGeom>
          <a:solidFill>
            <a:schemeClr val="bg1">
              <a:lumMod val="6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800" b="1" i="0" u="none" strike="noStrike" cap="none" normalizeH="0" baseline="0" dirty="0">
              <a:ln>
                <a:noFill/>
              </a:ln>
              <a:solidFill>
                <a:srgbClr val="B7B7AB"/>
              </a:solidFill>
              <a:effectLst/>
              <a:latin typeface="Arial" charset="0"/>
            </a:endParaRPr>
          </a:p>
        </p:txBody>
      </p:sp>
      <p:sp>
        <p:nvSpPr>
          <p:cNvPr id="24" name="Right Arrow 23"/>
          <p:cNvSpPr/>
          <p:nvPr/>
        </p:nvSpPr>
        <p:spPr bwMode="auto">
          <a:xfrm>
            <a:off x="6192981" y="1787237"/>
            <a:ext cx="858982" cy="484909"/>
          </a:xfrm>
          <a:prstGeom prst="rightArrow">
            <a:avLst/>
          </a:prstGeom>
          <a:solidFill>
            <a:schemeClr val="bg1">
              <a:lumMod val="6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800" b="1" i="0" u="none" strike="noStrike" cap="none" normalizeH="0" baseline="0" dirty="0">
              <a:ln>
                <a:noFill/>
              </a:ln>
              <a:solidFill>
                <a:srgbClr val="B7B7AB"/>
              </a:solidFill>
              <a:effectLst/>
              <a:latin typeface="Arial" charset="0"/>
            </a:endParaRPr>
          </a:p>
        </p:txBody>
      </p:sp>
      <p:sp>
        <p:nvSpPr>
          <p:cNvPr id="21" name="TextBox 20"/>
          <p:cNvSpPr txBox="1"/>
          <p:nvPr/>
        </p:nvSpPr>
        <p:spPr>
          <a:xfrm>
            <a:off x="0" y="6324599"/>
            <a:ext cx="6167542" cy="215444"/>
          </a:xfrm>
          <a:prstGeom prst="rect">
            <a:avLst/>
          </a:prstGeom>
          <a:noFill/>
        </p:spPr>
        <p:txBody>
          <a:bodyPr wrap="square" rtlCol="0">
            <a:spAutoFit/>
          </a:bodyPr>
          <a:lstStyle/>
          <a:p>
            <a:pPr algn="l"/>
            <a:r>
              <a:rPr lang="en-US" sz="800" dirty="0">
                <a:solidFill>
                  <a:schemeClr val="bg1"/>
                </a:solidFill>
                <a:latin typeface="Arial" panose="020B0604020202020204" pitchFamily="34" charset="0"/>
                <a:cs typeface="Arial" panose="020B0604020202020204" pitchFamily="34" charset="0"/>
              </a:rPr>
              <a:t>Adapted from NSTA web seminar: Karen </a:t>
            </a:r>
            <a:r>
              <a:rPr lang="en-US" sz="800" dirty="0" err="1">
                <a:solidFill>
                  <a:schemeClr val="bg1"/>
                </a:solidFill>
                <a:latin typeface="Arial" panose="020B0604020202020204" pitchFamily="34" charset="0"/>
                <a:cs typeface="Arial" panose="020B0604020202020204" pitchFamily="34" charset="0"/>
              </a:rPr>
              <a:t>Ostlund</a:t>
            </a:r>
            <a:r>
              <a:rPr lang="en-US" sz="800" dirty="0">
                <a:solidFill>
                  <a:schemeClr val="bg1"/>
                </a:solidFill>
                <a:latin typeface="Arial" panose="020B0604020202020204" pitchFamily="34" charset="0"/>
                <a:cs typeface="Arial" panose="020B0604020202020204" pitchFamily="34" charset="0"/>
              </a:rPr>
              <a:t> and Stephen Pruitt, </a:t>
            </a:r>
            <a:r>
              <a:rPr lang="en-US" sz="800" i="1" dirty="0">
                <a:solidFill>
                  <a:schemeClr val="bg1"/>
                </a:solidFill>
                <a:latin typeface="Arial" panose="020B0604020202020204" pitchFamily="34" charset="0"/>
                <a:cs typeface="Arial" panose="020B0604020202020204" pitchFamily="34" charset="0"/>
              </a:rPr>
              <a:t>Introduction to the NGSS Second Public Draft</a:t>
            </a:r>
            <a:r>
              <a:rPr lang="en-US" sz="800" dirty="0">
                <a:solidFill>
                  <a:schemeClr val="bg1"/>
                </a:solidFill>
                <a:latin typeface="Arial" panose="020B0604020202020204" pitchFamily="34" charset="0"/>
                <a:cs typeface="Arial" panose="020B0604020202020204" pitchFamily="34" charset="0"/>
              </a:rPr>
              <a:t>, January 2013 </a:t>
            </a:r>
          </a:p>
        </p:txBody>
      </p:sp>
      <p:sp>
        <p:nvSpPr>
          <p:cNvPr id="25" name="TextBox 24">
            <a:extLst>
              <a:ext uri="{FF2B5EF4-FFF2-40B4-BE49-F238E27FC236}">
                <a16:creationId xmlns:a16="http://schemas.microsoft.com/office/drawing/2014/main" id="{CA909ACD-DF0E-C042-A4C8-BCE851DC8B28}"/>
              </a:ext>
            </a:extLst>
          </p:cNvPr>
          <p:cNvSpPr txBox="1"/>
          <p:nvPr/>
        </p:nvSpPr>
        <p:spPr>
          <a:xfrm>
            <a:off x="7093808" y="4469231"/>
            <a:ext cx="1485878" cy="1200329"/>
          </a:xfrm>
          <a:prstGeom prst="rect">
            <a:avLst/>
          </a:prstGeom>
          <a:noFill/>
          <a:ln>
            <a:solidFill>
              <a:schemeClr val="tx1"/>
            </a:solidFill>
          </a:ln>
        </p:spPr>
        <p:txBody>
          <a:bodyPr wrap="square" rtlCol="0">
            <a:spAutoFit/>
          </a:bodyPr>
          <a:lstStyle/>
          <a:p>
            <a:r>
              <a:rPr lang="en-US" dirty="0">
                <a:solidFill>
                  <a:srgbClr val="FF0000"/>
                </a:solidFill>
              </a:rPr>
              <a:t>TN Academic Standards for Science 2018-2019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4" presetClass="entr" presetSubtype="16" fill="hold" grpId="0" nodeType="click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box(in)">
                                      <p:cBhvr>
                                        <p:cTn id="33" dur="500"/>
                                        <p:tgtEl>
                                          <p:spTgt spid="24"/>
                                        </p:tgtEl>
                                      </p:cBhvr>
                                    </p:animEffect>
                                  </p:childTnLst>
                                </p:cTn>
                              </p:par>
                              <p:par>
                                <p:cTn id="34" presetID="4" presetClass="entr" presetSubtype="16" fill="hold"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box(in)">
                                      <p:cBhvr>
                                        <p:cTn id="36" dur="500"/>
                                        <p:tgtEl>
                                          <p:spTgt spid="9"/>
                                        </p:tgtEl>
                                      </p:cBhvr>
                                    </p:animEffect>
                                  </p:childTnLst>
                                </p:cTn>
                              </p:par>
                              <p:par>
                                <p:cTn id="37" presetID="4" presetClass="entr" presetSubtype="16"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box(in)">
                                      <p:cBhvr>
                                        <p:cTn id="39" dur="500"/>
                                        <p:tgtEl>
                                          <p:spTgt spid="20"/>
                                        </p:tgtEl>
                                      </p:cBhvr>
                                    </p:animEffect>
                                  </p:childTnLst>
                                </p:cTn>
                              </p:par>
                              <p:par>
                                <p:cTn id="40" presetID="4" presetClass="entr" presetSubtype="16"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box(in)">
                                      <p:cBhvr>
                                        <p:cTn id="4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4" grpId="0"/>
      <p:bldP spid="15" grpId="0"/>
      <p:bldP spid="19" grpId="0"/>
      <p:bldP spid="20" grpId="0"/>
      <p:bldP spid="23" grpId="0" animBg="1"/>
      <p:bldP spid="2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6571343" cy="1049235"/>
          </a:xfrm>
        </p:spPr>
        <p:txBody>
          <a:bodyPr>
            <a:normAutofit/>
          </a:bodyPr>
          <a:lstStyle/>
          <a:p>
            <a:r>
              <a:rPr lang="en-US" dirty="0"/>
              <a:t>Overview</a:t>
            </a:r>
          </a:p>
        </p:txBody>
      </p:sp>
      <p:sp>
        <p:nvSpPr>
          <p:cNvPr id="4" name="Text Placeholder 3"/>
          <p:cNvSpPr>
            <a:spLocks noGrp="1"/>
          </p:cNvSpPr>
          <p:nvPr>
            <p:ph idx="1"/>
          </p:nvPr>
        </p:nvSpPr>
        <p:spPr>
          <a:xfrm>
            <a:off x="457200" y="1143000"/>
            <a:ext cx="8229600" cy="4525963"/>
          </a:xfrm>
        </p:spPr>
        <p:txBody>
          <a:bodyPr numCol="1">
            <a:normAutofit fontScale="92500" lnSpcReduction="10000"/>
          </a:bodyPr>
          <a:lstStyle/>
          <a:p>
            <a:pPr marL="457200" indent="-457200">
              <a:lnSpc>
                <a:spcPct val="150000"/>
              </a:lnSpc>
            </a:pPr>
            <a:r>
              <a:rPr lang="en-US" sz="2800" i="1" dirty="0"/>
              <a:t>Why are the standards changing? </a:t>
            </a:r>
            <a:r>
              <a:rPr lang="en-US" sz="2000" dirty="0"/>
              <a:t> </a:t>
            </a:r>
          </a:p>
          <a:p>
            <a:pPr marL="457200" indent="-457200">
              <a:lnSpc>
                <a:spcPct val="150000"/>
              </a:lnSpc>
            </a:pPr>
            <a:r>
              <a:rPr lang="en-US" sz="2800" i="1" dirty="0"/>
              <a:t>What do they look like? </a:t>
            </a:r>
          </a:p>
          <a:p>
            <a:pPr marL="457200" indent="-457200">
              <a:lnSpc>
                <a:spcPct val="150000"/>
              </a:lnSpc>
            </a:pPr>
            <a:r>
              <a:rPr lang="en-US" sz="2800" i="1" dirty="0"/>
              <a:t>How did this happen? </a:t>
            </a:r>
          </a:p>
          <a:p>
            <a:pPr marL="457200" indent="-457200">
              <a:lnSpc>
                <a:spcPct val="150000"/>
              </a:lnSpc>
            </a:pPr>
            <a:endParaRPr lang="en-US" sz="2800" i="1" dirty="0"/>
          </a:p>
          <a:p>
            <a:pPr marL="457200" indent="-457200">
              <a:lnSpc>
                <a:spcPct val="150000"/>
              </a:lnSpc>
            </a:pPr>
            <a:r>
              <a:rPr lang="en-US" sz="2800" b="1" i="1" dirty="0">
                <a:solidFill>
                  <a:srgbClr val="0095D3"/>
                </a:solidFill>
              </a:rPr>
              <a:t>Now Let’s look at the Framework</a:t>
            </a:r>
          </a:p>
          <a:p>
            <a:pPr marL="914400" lvl="1" indent="-457200">
              <a:lnSpc>
                <a:spcPct val="150000"/>
              </a:lnSpc>
            </a:pPr>
            <a:r>
              <a:rPr lang="en-US" b="1" i="1" dirty="0">
                <a:solidFill>
                  <a:srgbClr val="0095D3"/>
                </a:solidFill>
              </a:rPr>
              <a:t>Source: Intro to a Framework for K-12 Science Education by Amy </a:t>
            </a:r>
            <a:r>
              <a:rPr lang="en-US" b="1" i="1" dirty="0" err="1">
                <a:solidFill>
                  <a:srgbClr val="0095D3"/>
                </a:solidFill>
              </a:rPr>
              <a:t>Sandgren</a:t>
            </a:r>
            <a:endParaRPr lang="en-US" b="1" i="1" dirty="0">
              <a:solidFill>
                <a:srgbClr val="0095D3"/>
              </a:solidFill>
            </a:endParaRPr>
          </a:p>
          <a:p>
            <a:pPr marL="914400" lvl="1" indent="-457200">
              <a:lnSpc>
                <a:spcPct val="150000"/>
              </a:lnSpc>
            </a:pPr>
            <a:r>
              <a:rPr lang="en-US" b="1" dirty="0">
                <a:hlinkClick r:id="rId3"/>
              </a:rPr>
              <a:t>https://www.sites.google.com/site/ngsstrainingresources/introduction-to-the-next-generation-science-standards</a:t>
            </a:r>
            <a:r>
              <a:rPr lang="en-US" b="1" dirty="0"/>
              <a:t> </a:t>
            </a:r>
          </a:p>
        </p:txBody>
      </p:sp>
    </p:spTree>
    <p:extLst>
      <p:ext uri="{BB962C8B-B14F-4D97-AF65-F5344CB8AC3E}">
        <p14:creationId xmlns:p14="http://schemas.microsoft.com/office/powerpoint/2010/main" val="28220219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
          <p:cNvSpPr>
            <a:spLocks/>
          </p:cNvSpPr>
          <p:nvPr/>
        </p:nvSpPr>
        <p:spPr bwMode="auto">
          <a:xfrm>
            <a:off x="0" y="1447726"/>
            <a:ext cx="9144000" cy="5410274"/>
          </a:xfrm>
          <a:prstGeom prst="rect">
            <a:avLst/>
          </a:prstGeom>
          <a:solidFill>
            <a:srgbClr val="000000">
              <a:alpha val="0"/>
            </a:srgbClr>
          </a:solidFill>
          <a:ln w="36124">
            <a:solidFill>
              <a:srgbClr val="385D8A"/>
            </a:solidFill>
            <a:round/>
            <a:headEnd/>
            <a:tailEnd/>
          </a:ln>
        </p:spPr>
        <p:txBody>
          <a:bodyPr lIns="0" tIns="0" rIns="0" bIns="0" anchor="ctr"/>
          <a:lstStyle/>
          <a:p>
            <a:pPr defTabSz="410604"/>
            <a:endParaRPr lang="en-US" sz="1266" dirty="0"/>
          </a:p>
        </p:txBody>
      </p:sp>
      <p:pic>
        <p:nvPicPr>
          <p:cNvPr id="13316" name="Picture 3" descr="image.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505" y="6171531"/>
            <a:ext cx="1260202" cy="6094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0"/>
                <a:headEnd/>
                <a:tailEnd/>
              </a14:hiddenLine>
            </a:ext>
          </a:extLst>
        </p:spPr>
      </p:pic>
      <p:sp>
        <p:nvSpPr>
          <p:cNvPr id="13318" name="Rectangle 5"/>
          <p:cNvSpPr>
            <a:spLocks/>
          </p:cNvSpPr>
          <p:nvPr/>
        </p:nvSpPr>
        <p:spPr bwMode="auto">
          <a:xfrm>
            <a:off x="0" y="1447726"/>
            <a:ext cx="9144000" cy="5410274"/>
          </a:xfrm>
          <a:prstGeom prst="rect">
            <a:avLst/>
          </a:prstGeom>
          <a:solidFill>
            <a:srgbClr val="000000">
              <a:alpha val="0"/>
            </a:srgbClr>
          </a:solidFill>
          <a:ln w="36124">
            <a:solidFill>
              <a:srgbClr val="385D8A"/>
            </a:solidFill>
            <a:round/>
            <a:headEnd/>
            <a:tailEnd/>
          </a:ln>
        </p:spPr>
        <p:txBody>
          <a:bodyPr lIns="0" tIns="0" rIns="0" bIns="0" anchor="ctr"/>
          <a:lstStyle/>
          <a:p>
            <a:pPr defTabSz="410604"/>
            <a:endParaRPr lang="en-US" sz="1266" dirty="0"/>
          </a:p>
        </p:txBody>
      </p:sp>
      <p:pic>
        <p:nvPicPr>
          <p:cNvPr id="13320" name="Picture 7" descr="image.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505" y="6171531"/>
            <a:ext cx="1260202" cy="6094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0"/>
                <a:headEnd/>
                <a:tailEnd/>
              </a14:hiddenLine>
            </a:ext>
          </a:extLst>
        </p:spPr>
      </p:pic>
      <p:sp>
        <p:nvSpPr>
          <p:cNvPr id="13322" name="Rectangle 9"/>
          <p:cNvSpPr>
            <a:spLocks noGrp="1" noChangeArrowheads="1"/>
          </p:cNvSpPr>
          <p:nvPr>
            <p:ph type="title"/>
          </p:nvPr>
        </p:nvSpPr>
        <p:spPr>
          <a:xfrm>
            <a:off x="456531" y="274588"/>
            <a:ext cx="8229823" cy="1143000"/>
          </a:xfrm>
        </p:spPr>
        <p:txBody>
          <a:bodyPr vert="horz" lIns="88900" tIns="50799" rIns="88900" bIns="50799" rtlCol="0" anchor="t">
            <a:normAutofit fontScale="90000"/>
          </a:bodyPr>
          <a:lstStyle/>
          <a:p>
            <a:pPr defTabSz="911912"/>
            <a:r>
              <a:rPr lang="en-US" sz="3797" b="1" dirty="0">
                <a:solidFill>
                  <a:srgbClr val="2D2D8A"/>
                </a:solidFill>
                <a:latin typeface="Helvetica" charset="0"/>
                <a:ea typeface="Helvetica" charset="0"/>
                <a:cs typeface="Helvetica" charset="0"/>
                <a:sym typeface="Helvetica" charset="0"/>
              </a:rPr>
              <a:t>Principles of the Framework</a:t>
            </a:r>
            <a:endParaRPr lang="en-US" sz="3797" b="1" dirty="0">
              <a:solidFill>
                <a:srgbClr val="2D2D8A"/>
              </a:solidFill>
            </a:endParaRPr>
          </a:p>
        </p:txBody>
      </p:sp>
      <p:sp>
        <p:nvSpPr>
          <p:cNvPr id="13323" name="Rectangle 10"/>
          <p:cNvSpPr>
            <a:spLocks noGrp="1" noChangeArrowheads="1"/>
          </p:cNvSpPr>
          <p:nvPr>
            <p:ph type="body" idx="1"/>
          </p:nvPr>
        </p:nvSpPr>
        <p:spPr>
          <a:xfrm>
            <a:off x="532433" y="1599531"/>
            <a:ext cx="8229823" cy="4526235"/>
          </a:xfrm>
        </p:spPr>
        <p:txBody>
          <a:bodyPr vert="horz" lIns="88900" tIns="50799" rIns="88900" bIns="50799" rtlCol="0" anchor="t">
            <a:normAutofit/>
          </a:bodyPr>
          <a:lstStyle/>
          <a:p>
            <a:pPr marL="0" indent="0">
              <a:buNone/>
            </a:pPr>
            <a:r>
              <a:rPr lang="en-US" sz="3094" dirty="0">
                <a:latin typeface="Helvetica"/>
                <a:cs typeface="Helvetica"/>
              </a:rPr>
              <a:t> Let’s Take a Closer Look at the Framework:</a:t>
            </a:r>
          </a:p>
          <a:p>
            <a:pPr marL="0" indent="0">
              <a:buNone/>
            </a:pPr>
            <a:endParaRPr lang="en-US" dirty="0"/>
          </a:p>
        </p:txBody>
      </p:sp>
      <p:pic>
        <p:nvPicPr>
          <p:cNvPr id="2" name="Picture 1" descr="Screen Shot 2012-05-29 at 11.52.46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01497" y="2225175"/>
            <a:ext cx="4984211" cy="4464335"/>
          </a:xfrm>
          <a:prstGeom prst="rect">
            <a:avLst/>
          </a:prstGeom>
        </p:spPr>
      </p:pic>
      <p:pic>
        <p:nvPicPr>
          <p:cNvPr id="13" name="Picture 23"/>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24536" y="3950850"/>
            <a:ext cx="1946406" cy="24437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TextBox 2"/>
          <p:cNvSpPr txBox="1"/>
          <p:nvPr/>
        </p:nvSpPr>
        <p:spPr>
          <a:xfrm>
            <a:off x="4571442" y="6155904"/>
            <a:ext cx="3729098" cy="338554"/>
          </a:xfrm>
          <a:prstGeom prst="rect">
            <a:avLst/>
          </a:prstGeom>
          <a:noFill/>
        </p:spPr>
        <p:txBody>
          <a:bodyPr wrap="none" rtlCol="0">
            <a:spAutoFit/>
          </a:bodyPr>
          <a:lstStyle/>
          <a:p>
            <a:r>
              <a:rPr lang="en-US" sz="1600" dirty="0"/>
              <a:t>Tab and review sections of the Framework</a:t>
            </a:r>
          </a:p>
        </p:txBody>
      </p:sp>
    </p:spTree>
    <p:extLst>
      <p:ext uri="{BB962C8B-B14F-4D97-AF65-F5344CB8AC3E}">
        <p14:creationId xmlns:p14="http://schemas.microsoft.com/office/powerpoint/2010/main" val="25124731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9256" y="170077"/>
            <a:ext cx="3977898" cy="957826"/>
          </a:xfrm>
          <a:prstGeom prst="rect">
            <a:avLst/>
          </a:prstGeom>
          <a:solidFill>
            <a:schemeClr val="accent5">
              <a:lumMod val="90000"/>
            </a:schemeClr>
          </a:solidFill>
        </p:spPr>
        <p:txBody>
          <a:bodyPr wrap="square" rtlCol="0">
            <a:spAutoFit/>
          </a:bodyPr>
          <a:lstStyle/>
          <a:p>
            <a:r>
              <a:rPr lang="en-US" sz="2812" b="1" dirty="0">
                <a:latin typeface="Helvetica"/>
                <a:cs typeface="Helvetica"/>
              </a:rPr>
              <a:t>A Framework for K-12 Science Education</a:t>
            </a:r>
          </a:p>
        </p:txBody>
      </p:sp>
      <p:sp>
        <p:nvSpPr>
          <p:cNvPr id="5" name="TextBox 4"/>
          <p:cNvSpPr txBox="1"/>
          <p:nvPr/>
        </p:nvSpPr>
        <p:spPr>
          <a:xfrm>
            <a:off x="184264" y="1253101"/>
            <a:ext cx="3373410" cy="830997"/>
          </a:xfrm>
          <a:prstGeom prst="rect">
            <a:avLst/>
          </a:prstGeom>
          <a:solidFill>
            <a:schemeClr val="accent2">
              <a:lumMod val="20000"/>
              <a:lumOff val="80000"/>
            </a:schemeClr>
          </a:solidFill>
        </p:spPr>
        <p:txBody>
          <a:bodyPr wrap="square" rtlCol="0">
            <a:spAutoFit/>
          </a:bodyPr>
          <a:lstStyle/>
          <a:p>
            <a:r>
              <a:rPr lang="en-US" sz="2400" b="1" dirty="0">
                <a:latin typeface="Helvetica"/>
                <a:cs typeface="Helvetica"/>
              </a:rPr>
              <a:t>Table of Contents </a:t>
            </a:r>
          </a:p>
          <a:p>
            <a:r>
              <a:rPr lang="en-US" sz="2400" b="1" dirty="0">
                <a:latin typeface="Helvetica"/>
                <a:cs typeface="Helvetica"/>
              </a:rPr>
              <a:t>p. </a:t>
            </a:r>
            <a:r>
              <a:rPr lang="en-US" sz="2400" b="1" i="1" dirty="0">
                <a:latin typeface="Helvetica"/>
                <a:cs typeface="Helvetica"/>
              </a:rPr>
              <a:t>vii</a:t>
            </a:r>
            <a:endParaRPr lang="en-US" sz="2400" b="1" dirty="0">
              <a:latin typeface="Helvetica"/>
              <a:cs typeface="Helvetica"/>
            </a:endParaRPr>
          </a:p>
        </p:txBody>
      </p:sp>
      <p:pic>
        <p:nvPicPr>
          <p:cNvPr id="6" name="Picture 5" descr="Screen Shot 2012-09-02 at 11.48.4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8042" y="435817"/>
            <a:ext cx="4765871" cy="6338258"/>
          </a:xfrm>
          <a:prstGeom prst="rect">
            <a:avLst/>
          </a:prstGeom>
        </p:spPr>
      </p:pic>
      <p:pic>
        <p:nvPicPr>
          <p:cNvPr id="7" name="Picture 23"/>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1551" y="2992237"/>
            <a:ext cx="2497686" cy="31359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74019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9256" y="170077"/>
            <a:ext cx="3977898" cy="957826"/>
          </a:xfrm>
          <a:prstGeom prst="rect">
            <a:avLst/>
          </a:prstGeom>
          <a:solidFill>
            <a:schemeClr val="accent5">
              <a:lumMod val="90000"/>
            </a:schemeClr>
          </a:solidFill>
        </p:spPr>
        <p:txBody>
          <a:bodyPr wrap="square" rtlCol="0">
            <a:spAutoFit/>
          </a:bodyPr>
          <a:lstStyle/>
          <a:p>
            <a:r>
              <a:rPr lang="en-US" sz="2812" b="1" dirty="0">
                <a:latin typeface="Helvetica"/>
                <a:cs typeface="Helvetica"/>
              </a:rPr>
              <a:t>A Framework for K-12 Science Education</a:t>
            </a:r>
          </a:p>
        </p:txBody>
      </p:sp>
      <p:sp>
        <p:nvSpPr>
          <p:cNvPr id="5" name="TextBox 4"/>
          <p:cNvSpPr txBox="1"/>
          <p:nvPr/>
        </p:nvSpPr>
        <p:spPr>
          <a:xfrm>
            <a:off x="184264" y="1253101"/>
            <a:ext cx="3373410" cy="1200329"/>
          </a:xfrm>
          <a:prstGeom prst="rect">
            <a:avLst/>
          </a:prstGeom>
          <a:solidFill>
            <a:schemeClr val="accent2">
              <a:lumMod val="20000"/>
              <a:lumOff val="80000"/>
            </a:schemeClr>
          </a:solidFill>
        </p:spPr>
        <p:txBody>
          <a:bodyPr wrap="square" rtlCol="0">
            <a:spAutoFit/>
          </a:bodyPr>
          <a:lstStyle/>
          <a:p>
            <a:r>
              <a:rPr lang="en-US" sz="2400" b="1" dirty="0">
                <a:latin typeface="Helvetica"/>
                <a:cs typeface="Helvetica"/>
              </a:rPr>
              <a:t>Overview of the Framework</a:t>
            </a:r>
          </a:p>
          <a:p>
            <a:r>
              <a:rPr lang="en-US" sz="2400" b="1" dirty="0">
                <a:latin typeface="Helvetica"/>
                <a:cs typeface="Helvetica"/>
              </a:rPr>
              <a:t>p. 3</a:t>
            </a:r>
          </a:p>
        </p:txBody>
      </p:sp>
      <p:pic>
        <p:nvPicPr>
          <p:cNvPr id="2" name="Picture 1" descr="Screen Shot 2012-09-02 at 11.53.1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3935" y="28346"/>
            <a:ext cx="4551625" cy="6674934"/>
          </a:xfrm>
          <a:prstGeom prst="rect">
            <a:avLst/>
          </a:prstGeom>
        </p:spPr>
      </p:pic>
      <p:pic>
        <p:nvPicPr>
          <p:cNvPr id="3" name="Picture 2" descr="science-color.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2179" y="3427663"/>
            <a:ext cx="2382449" cy="2389085"/>
          </a:xfrm>
          <a:prstGeom prst="rect">
            <a:avLst/>
          </a:prstGeom>
        </p:spPr>
      </p:pic>
    </p:spTree>
    <p:extLst>
      <p:ext uri="{BB962C8B-B14F-4D97-AF65-F5344CB8AC3E}">
        <p14:creationId xmlns:p14="http://schemas.microsoft.com/office/powerpoint/2010/main" val="23971307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2-09-02 at 11.39.5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7598" y="43181"/>
            <a:ext cx="5471672" cy="6814819"/>
          </a:xfrm>
          <a:prstGeom prst="rect">
            <a:avLst/>
          </a:prstGeom>
        </p:spPr>
      </p:pic>
      <p:sp>
        <p:nvSpPr>
          <p:cNvPr id="4" name="TextBox 3"/>
          <p:cNvSpPr txBox="1"/>
          <p:nvPr/>
        </p:nvSpPr>
        <p:spPr>
          <a:xfrm>
            <a:off x="189256" y="170077"/>
            <a:ext cx="3977898" cy="957826"/>
          </a:xfrm>
          <a:prstGeom prst="rect">
            <a:avLst/>
          </a:prstGeom>
          <a:solidFill>
            <a:schemeClr val="accent5">
              <a:lumMod val="90000"/>
            </a:schemeClr>
          </a:solidFill>
        </p:spPr>
        <p:txBody>
          <a:bodyPr wrap="square" rtlCol="0">
            <a:spAutoFit/>
          </a:bodyPr>
          <a:lstStyle/>
          <a:p>
            <a:r>
              <a:rPr lang="en-US" sz="2812" b="1" dirty="0">
                <a:latin typeface="Helvetica"/>
                <a:cs typeface="Helvetica"/>
              </a:rPr>
              <a:t>A Framework for K-12 Science Education</a:t>
            </a:r>
          </a:p>
        </p:txBody>
      </p:sp>
      <p:sp>
        <p:nvSpPr>
          <p:cNvPr id="5" name="TextBox 4"/>
          <p:cNvSpPr txBox="1"/>
          <p:nvPr/>
        </p:nvSpPr>
        <p:spPr>
          <a:xfrm>
            <a:off x="184264" y="1253101"/>
            <a:ext cx="3397136" cy="4920450"/>
          </a:xfrm>
          <a:prstGeom prst="rect">
            <a:avLst/>
          </a:prstGeom>
          <a:solidFill>
            <a:schemeClr val="accent2">
              <a:lumMod val="20000"/>
              <a:lumOff val="80000"/>
            </a:schemeClr>
          </a:solidFill>
        </p:spPr>
        <p:txBody>
          <a:bodyPr wrap="square" rtlCol="0">
            <a:spAutoFit/>
          </a:bodyPr>
          <a:lstStyle/>
          <a:p>
            <a:r>
              <a:rPr lang="en-US" sz="2400" b="1" dirty="0">
                <a:latin typeface="Helvetica"/>
                <a:cs typeface="Helvetica"/>
              </a:rPr>
              <a:t>Vision p. 8-9</a:t>
            </a:r>
          </a:p>
          <a:p>
            <a:r>
              <a:rPr lang="en-US" sz="1969" b="1" dirty="0"/>
              <a:t>K–12 Science Education Should Reflect the Real World Interconnections in Science. </a:t>
            </a:r>
          </a:p>
          <a:p>
            <a:endParaRPr lang="en-US" sz="1406" dirty="0"/>
          </a:p>
          <a:p>
            <a:pPr algn="just"/>
            <a:r>
              <a:rPr lang="en-US" sz="1969" i="1" dirty="0"/>
              <a:t>“The framework is designed to help realize a vision for education in the sciences and engineering in which students, over multiple years of school, actively engage in scientific and engineering practices and apply crosscutting concepts to deepen their understanding of the core ideas in these fields.”</a:t>
            </a:r>
            <a:endParaRPr lang="en-US" sz="1969" b="1" dirty="0">
              <a:latin typeface="Helvetica"/>
              <a:cs typeface="Helvetica"/>
            </a:endParaRPr>
          </a:p>
        </p:txBody>
      </p:sp>
    </p:spTree>
    <p:extLst>
      <p:ext uri="{BB962C8B-B14F-4D97-AF65-F5344CB8AC3E}">
        <p14:creationId xmlns:p14="http://schemas.microsoft.com/office/powerpoint/2010/main" val="17313426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84264" y="1253101"/>
            <a:ext cx="3373410" cy="461665"/>
          </a:xfrm>
          <a:prstGeom prst="rect">
            <a:avLst/>
          </a:prstGeom>
          <a:solidFill>
            <a:schemeClr val="accent2">
              <a:lumMod val="20000"/>
              <a:lumOff val="80000"/>
            </a:schemeClr>
          </a:solidFill>
        </p:spPr>
        <p:txBody>
          <a:bodyPr wrap="square" rtlCol="0">
            <a:spAutoFit/>
          </a:bodyPr>
          <a:lstStyle/>
          <a:p>
            <a:r>
              <a:rPr lang="en-US" sz="2400" b="1" dirty="0">
                <a:latin typeface="Helvetica"/>
                <a:cs typeface="Helvetica"/>
              </a:rPr>
              <a:t>Two Goals p. 10</a:t>
            </a:r>
          </a:p>
        </p:txBody>
      </p:sp>
      <p:pic>
        <p:nvPicPr>
          <p:cNvPr id="2" name="Picture 1" descr="Screen Shot 2012-09-02 at 11.55.3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2541" y="128035"/>
            <a:ext cx="5492052" cy="6464380"/>
          </a:xfrm>
          <a:prstGeom prst="rect">
            <a:avLst/>
          </a:prstGeom>
        </p:spPr>
      </p:pic>
      <p:sp>
        <p:nvSpPr>
          <p:cNvPr id="4" name="TextBox 3"/>
          <p:cNvSpPr txBox="1"/>
          <p:nvPr/>
        </p:nvSpPr>
        <p:spPr>
          <a:xfrm>
            <a:off x="189256" y="170077"/>
            <a:ext cx="3977898" cy="957826"/>
          </a:xfrm>
          <a:prstGeom prst="rect">
            <a:avLst/>
          </a:prstGeom>
          <a:solidFill>
            <a:schemeClr val="accent5">
              <a:lumMod val="90000"/>
            </a:schemeClr>
          </a:solidFill>
        </p:spPr>
        <p:txBody>
          <a:bodyPr wrap="square" rtlCol="0">
            <a:spAutoFit/>
          </a:bodyPr>
          <a:lstStyle/>
          <a:p>
            <a:r>
              <a:rPr lang="en-US" sz="2812" b="1" dirty="0">
                <a:latin typeface="Helvetica"/>
                <a:cs typeface="Helvetica"/>
              </a:rPr>
              <a:t>A Framework for K-12 Science Education</a:t>
            </a:r>
          </a:p>
        </p:txBody>
      </p:sp>
      <p:pic>
        <p:nvPicPr>
          <p:cNvPr id="3" name="Picture 2" descr="1chemicalset4-med.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7048" y="2005094"/>
            <a:ext cx="2423753" cy="1813776"/>
          </a:xfrm>
          <a:prstGeom prst="rect">
            <a:avLst/>
          </a:prstGeom>
        </p:spPr>
      </p:pic>
      <p:pic>
        <p:nvPicPr>
          <p:cNvPr id="6" name="Picture 5" descr="science.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3743" y="4367423"/>
            <a:ext cx="1785924" cy="2169676"/>
          </a:xfrm>
          <a:prstGeom prst="rect">
            <a:avLst/>
          </a:prstGeom>
        </p:spPr>
      </p:pic>
    </p:spTree>
    <p:extLst>
      <p:ext uri="{BB962C8B-B14F-4D97-AF65-F5344CB8AC3E}">
        <p14:creationId xmlns:p14="http://schemas.microsoft.com/office/powerpoint/2010/main" val="39422145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84263" y="1253101"/>
            <a:ext cx="3968718" cy="4969950"/>
          </a:xfrm>
          <a:prstGeom prst="rect">
            <a:avLst/>
          </a:prstGeom>
          <a:solidFill>
            <a:schemeClr val="accent2">
              <a:lumMod val="20000"/>
              <a:lumOff val="80000"/>
            </a:schemeClr>
          </a:solidFill>
        </p:spPr>
        <p:txBody>
          <a:bodyPr wrap="square" rtlCol="0">
            <a:spAutoFit/>
          </a:bodyPr>
          <a:lstStyle/>
          <a:p>
            <a:r>
              <a:rPr lang="en-US" sz="2400" b="1" dirty="0">
                <a:latin typeface="Helvetica"/>
                <a:cs typeface="Helvetica"/>
              </a:rPr>
              <a:t>Research Base</a:t>
            </a:r>
          </a:p>
          <a:p>
            <a:r>
              <a:rPr lang="en-US" sz="2400" b="1" dirty="0">
                <a:latin typeface="Helvetica"/>
                <a:cs typeface="Helvetica"/>
              </a:rPr>
              <a:t>p. 23-28</a:t>
            </a:r>
          </a:p>
          <a:p>
            <a:endParaRPr lang="en-US" sz="1266" b="1" dirty="0">
              <a:latin typeface="Helvetica"/>
              <a:cs typeface="Helvetica"/>
            </a:endParaRPr>
          </a:p>
          <a:p>
            <a:pPr marL="364988" indent="-364988" defTabSz="911912">
              <a:spcBef>
                <a:spcPts val="422"/>
              </a:spcBef>
              <a:buClr>
                <a:srgbClr val="303A96"/>
              </a:buClr>
              <a:buFont typeface="Wingdings" charset="2"/>
              <a:buChar char="q"/>
            </a:pPr>
            <a:r>
              <a:rPr lang="en-US" sz="1969" dirty="0">
                <a:latin typeface="Helvetica" charset="0"/>
                <a:ea typeface="Helvetica" charset="0"/>
                <a:cs typeface="Helvetica" charset="0"/>
                <a:sym typeface="Helvetica" charset="0"/>
              </a:rPr>
              <a:t>Children are born investigators</a:t>
            </a:r>
          </a:p>
          <a:p>
            <a:pPr marL="364988" indent="-364988" defTabSz="911912">
              <a:spcBef>
                <a:spcPts val="422"/>
              </a:spcBef>
              <a:buClr>
                <a:srgbClr val="303A96"/>
              </a:buClr>
              <a:buFont typeface="Wingdings" charset="2"/>
              <a:buChar char="q"/>
            </a:pPr>
            <a:r>
              <a:rPr lang="en-US" sz="1969" dirty="0">
                <a:latin typeface="Helvetica" charset="0"/>
                <a:ea typeface="Helvetica" charset="0"/>
                <a:cs typeface="Helvetica" charset="0"/>
                <a:sym typeface="Helvetica" charset="0"/>
              </a:rPr>
              <a:t>Understanding builds over time</a:t>
            </a:r>
          </a:p>
          <a:p>
            <a:pPr marL="364988" indent="-364988" defTabSz="911912">
              <a:spcBef>
                <a:spcPts val="422"/>
              </a:spcBef>
              <a:buClr>
                <a:srgbClr val="303A96"/>
              </a:buClr>
              <a:buFont typeface="Wingdings" charset="2"/>
              <a:buChar char="q"/>
            </a:pPr>
            <a:r>
              <a:rPr lang="en-US" sz="1969" dirty="0">
                <a:latin typeface="Helvetica" charset="0"/>
                <a:ea typeface="Helvetica" charset="0"/>
                <a:cs typeface="Helvetica" charset="0"/>
                <a:sym typeface="Helvetica" charset="0"/>
              </a:rPr>
              <a:t>Science and Engineering require both knowledge and practice</a:t>
            </a:r>
          </a:p>
          <a:p>
            <a:pPr marL="364988" indent="-364988" defTabSz="911912">
              <a:spcBef>
                <a:spcPts val="422"/>
              </a:spcBef>
              <a:buClr>
                <a:srgbClr val="303A96"/>
              </a:buClr>
              <a:buFont typeface="Wingdings" charset="2"/>
              <a:buChar char="q"/>
            </a:pPr>
            <a:r>
              <a:rPr lang="en-US" sz="1969" dirty="0">
                <a:latin typeface="Helvetica" charset="0"/>
                <a:ea typeface="Helvetica" charset="0"/>
                <a:cs typeface="Helvetica" charset="0"/>
                <a:sym typeface="Helvetica" charset="0"/>
              </a:rPr>
              <a:t>Connecting to students’ interests and experiences is essential</a:t>
            </a:r>
          </a:p>
          <a:p>
            <a:pPr marL="364988" indent="-364988" defTabSz="911912">
              <a:spcBef>
                <a:spcPts val="422"/>
              </a:spcBef>
              <a:buClr>
                <a:srgbClr val="303A96"/>
              </a:buClr>
              <a:buFont typeface="Wingdings" charset="2"/>
              <a:buChar char="q"/>
            </a:pPr>
            <a:r>
              <a:rPr lang="en-US" sz="1969" dirty="0">
                <a:latin typeface="Helvetica" charset="0"/>
                <a:ea typeface="Helvetica" charset="0"/>
                <a:cs typeface="Helvetica" charset="0"/>
                <a:sym typeface="Helvetica" charset="0"/>
              </a:rPr>
              <a:t>Focusing on core ideas and practices</a:t>
            </a:r>
          </a:p>
          <a:p>
            <a:pPr marL="364988" indent="-364988" defTabSz="911912">
              <a:spcBef>
                <a:spcPts val="422"/>
              </a:spcBef>
              <a:buClr>
                <a:srgbClr val="303A96"/>
              </a:buClr>
              <a:buFont typeface="Wingdings" charset="2"/>
              <a:buChar char="q"/>
            </a:pPr>
            <a:r>
              <a:rPr lang="en-US" sz="1969" dirty="0">
                <a:latin typeface="Helvetica" charset="0"/>
                <a:ea typeface="Helvetica" charset="0"/>
                <a:cs typeface="Helvetica" charset="0"/>
                <a:sym typeface="Helvetica" charset="0"/>
              </a:rPr>
              <a:t>Promoting equity</a:t>
            </a:r>
            <a:endParaRPr lang="en-US" sz="1969" b="1" dirty="0">
              <a:latin typeface="Helvetica"/>
              <a:cs typeface="Helvetica"/>
            </a:endParaRPr>
          </a:p>
        </p:txBody>
      </p:sp>
      <p:sp>
        <p:nvSpPr>
          <p:cNvPr id="4" name="TextBox 3"/>
          <p:cNvSpPr txBox="1"/>
          <p:nvPr/>
        </p:nvSpPr>
        <p:spPr>
          <a:xfrm>
            <a:off x="189256" y="170077"/>
            <a:ext cx="3977898" cy="957826"/>
          </a:xfrm>
          <a:prstGeom prst="rect">
            <a:avLst/>
          </a:prstGeom>
          <a:solidFill>
            <a:schemeClr val="accent5">
              <a:lumMod val="90000"/>
            </a:schemeClr>
          </a:solidFill>
        </p:spPr>
        <p:txBody>
          <a:bodyPr wrap="square" rtlCol="0">
            <a:spAutoFit/>
          </a:bodyPr>
          <a:lstStyle/>
          <a:p>
            <a:r>
              <a:rPr lang="en-US" sz="2812" b="1" dirty="0">
                <a:latin typeface="Helvetica"/>
                <a:cs typeface="Helvetica"/>
              </a:rPr>
              <a:t>A Framework for K-12 Science Education</a:t>
            </a:r>
          </a:p>
        </p:txBody>
      </p:sp>
      <p:pic>
        <p:nvPicPr>
          <p:cNvPr id="3" name="Picture 2" descr="Screen Shot 2012-09-02 at 11.58.4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6195" y="0"/>
            <a:ext cx="4314119" cy="6742733"/>
          </a:xfrm>
          <a:prstGeom prst="rect">
            <a:avLst/>
          </a:prstGeom>
        </p:spPr>
      </p:pic>
    </p:spTree>
    <p:extLst>
      <p:ext uri="{BB962C8B-B14F-4D97-AF65-F5344CB8AC3E}">
        <p14:creationId xmlns:p14="http://schemas.microsoft.com/office/powerpoint/2010/main" val="13456007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9256" y="170077"/>
            <a:ext cx="3977898" cy="957826"/>
          </a:xfrm>
          <a:prstGeom prst="rect">
            <a:avLst/>
          </a:prstGeom>
          <a:solidFill>
            <a:schemeClr val="accent5">
              <a:lumMod val="90000"/>
            </a:schemeClr>
          </a:solidFill>
        </p:spPr>
        <p:txBody>
          <a:bodyPr wrap="square" rtlCol="0">
            <a:spAutoFit/>
          </a:bodyPr>
          <a:lstStyle/>
          <a:p>
            <a:r>
              <a:rPr lang="en-US" sz="2812" b="1" dirty="0">
                <a:latin typeface="Helvetica"/>
                <a:cs typeface="Helvetica"/>
              </a:rPr>
              <a:t>A Framework for K-12 Science Education</a:t>
            </a:r>
          </a:p>
        </p:txBody>
      </p:sp>
      <p:sp>
        <p:nvSpPr>
          <p:cNvPr id="5" name="TextBox 4"/>
          <p:cNvSpPr txBox="1"/>
          <p:nvPr/>
        </p:nvSpPr>
        <p:spPr>
          <a:xfrm>
            <a:off x="184264" y="1253101"/>
            <a:ext cx="3373410" cy="830997"/>
          </a:xfrm>
          <a:prstGeom prst="rect">
            <a:avLst/>
          </a:prstGeom>
          <a:solidFill>
            <a:schemeClr val="accent2">
              <a:lumMod val="20000"/>
              <a:lumOff val="80000"/>
            </a:schemeClr>
          </a:solidFill>
        </p:spPr>
        <p:txBody>
          <a:bodyPr wrap="square" rtlCol="0">
            <a:spAutoFit/>
          </a:bodyPr>
          <a:lstStyle/>
          <a:p>
            <a:r>
              <a:rPr lang="en-US" sz="2400" b="1" dirty="0">
                <a:latin typeface="Helvetica"/>
                <a:cs typeface="Helvetica"/>
              </a:rPr>
              <a:t>Development of </a:t>
            </a:r>
          </a:p>
          <a:p>
            <a:r>
              <a:rPr lang="en-US" sz="2400" b="1" dirty="0">
                <a:latin typeface="Helvetica"/>
                <a:cs typeface="Helvetica"/>
              </a:rPr>
              <a:t>Core Ideas p. 31</a:t>
            </a:r>
          </a:p>
        </p:txBody>
      </p:sp>
      <p:pic>
        <p:nvPicPr>
          <p:cNvPr id="3" name="Picture 2" descr="Screen Shot 2012-09-03 at 12.06.13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3183" y="70865"/>
            <a:ext cx="4850817" cy="6693048"/>
          </a:xfrm>
          <a:prstGeom prst="rect">
            <a:avLst/>
          </a:prstGeom>
        </p:spPr>
      </p:pic>
      <p:pic>
        <p:nvPicPr>
          <p:cNvPr id="6" name="Picture 5" descr="imagecollag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2090" y="3335694"/>
            <a:ext cx="3437930" cy="2286000"/>
          </a:xfrm>
          <a:prstGeom prst="rect">
            <a:avLst/>
          </a:prstGeom>
        </p:spPr>
      </p:pic>
    </p:spTree>
    <p:extLst>
      <p:ext uri="{BB962C8B-B14F-4D97-AF65-F5344CB8AC3E}">
        <p14:creationId xmlns:p14="http://schemas.microsoft.com/office/powerpoint/2010/main" val="36187254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9256" y="170077"/>
            <a:ext cx="3977898" cy="957826"/>
          </a:xfrm>
          <a:prstGeom prst="rect">
            <a:avLst/>
          </a:prstGeom>
          <a:solidFill>
            <a:schemeClr val="accent5">
              <a:lumMod val="90000"/>
            </a:schemeClr>
          </a:solidFill>
        </p:spPr>
        <p:txBody>
          <a:bodyPr wrap="square" rtlCol="0">
            <a:spAutoFit/>
          </a:bodyPr>
          <a:lstStyle/>
          <a:p>
            <a:r>
              <a:rPr lang="en-US" sz="2812" b="1" dirty="0">
                <a:latin typeface="Helvetica"/>
                <a:cs typeface="Helvetica"/>
              </a:rPr>
              <a:t>A Framework for K-12 Science Education</a:t>
            </a:r>
          </a:p>
        </p:txBody>
      </p:sp>
      <p:sp>
        <p:nvSpPr>
          <p:cNvPr id="5" name="TextBox 4"/>
          <p:cNvSpPr txBox="1"/>
          <p:nvPr/>
        </p:nvSpPr>
        <p:spPr>
          <a:xfrm>
            <a:off x="184264" y="1253101"/>
            <a:ext cx="4011240" cy="5226944"/>
          </a:xfrm>
          <a:prstGeom prst="rect">
            <a:avLst/>
          </a:prstGeom>
          <a:solidFill>
            <a:schemeClr val="accent2">
              <a:lumMod val="20000"/>
              <a:lumOff val="80000"/>
            </a:schemeClr>
          </a:solidFill>
        </p:spPr>
        <p:txBody>
          <a:bodyPr wrap="square" rtlCol="0">
            <a:spAutoFit/>
          </a:bodyPr>
          <a:lstStyle/>
          <a:p>
            <a:r>
              <a:rPr lang="en-US" sz="2400" b="1" dirty="0">
                <a:latin typeface="Helvetica"/>
                <a:cs typeface="Helvetica"/>
              </a:rPr>
              <a:t>Dimension 1</a:t>
            </a:r>
          </a:p>
          <a:p>
            <a:r>
              <a:rPr lang="en-US" sz="2400" b="1" dirty="0">
                <a:latin typeface="Helvetica"/>
                <a:cs typeface="Helvetica"/>
              </a:rPr>
              <a:t>Scientific and Engineering Practices </a:t>
            </a:r>
          </a:p>
          <a:p>
            <a:r>
              <a:rPr lang="en-US" sz="2400" b="1" dirty="0">
                <a:latin typeface="Helvetica"/>
                <a:cs typeface="Helvetica"/>
              </a:rPr>
              <a:t>p. 41-82</a:t>
            </a:r>
          </a:p>
          <a:p>
            <a:endParaRPr lang="en-US" sz="1266" b="1" dirty="0">
              <a:latin typeface="Helvetica"/>
              <a:cs typeface="Helvetica"/>
            </a:endParaRPr>
          </a:p>
          <a:p>
            <a:pPr algn="l"/>
            <a:r>
              <a:rPr lang="en-US" sz="2250" b="1" u="sng" dirty="0">
                <a:latin typeface="Helvetica"/>
                <a:cs typeface="Helvetica"/>
              </a:rPr>
              <a:t>Sections:</a:t>
            </a:r>
          </a:p>
          <a:p>
            <a:pPr marL="439771" indent="-439771">
              <a:buFont typeface="Wingdings" charset="2"/>
              <a:buChar char="q"/>
            </a:pPr>
            <a:r>
              <a:rPr lang="en-US" sz="2250" dirty="0">
                <a:latin typeface="Helvetica"/>
                <a:cs typeface="Helvetica"/>
              </a:rPr>
              <a:t>Why Practices?</a:t>
            </a:r>
          </a:p>
          <a:p>
            <a:pPr marL="439771" indent="-439771">
              <a:buFont typeface="Wingdings" charset="2"/>
              <a:buChar char="q"/>
            </a:pPr>
            <a:r>
              <a:rPr lang="en-US" sz="2250" dirty="0">
                <a:latin typeface="Helvetica"/>
                <a:cs typeface="Helvetica"/>
              </a:rPr>
              <a:t>Understanding How Scientists Work</a:t>
            </a:r>
          </a:p>
          <a:p>
            <a:pPr marL="439771" indent="-439771">
              <a:buFont typeface="Wingdings" charset="2"/>
              <a:buChar char="q"/>
            </a:pPr>
            <a:r>
              <a:rPr lang="en-US" sz="2250" dirty="0">
                <a:latin typeface="Helvetica"/>
                <a:cs typeface="Helvetica"/>
              </a:rPr>
              <a:t>How the Practices are Integrated into Inquiry and Design</a:t>
            </a:r>
          </a:p>
          <a:p>
            <a:pPr marL="439771" indent="-439771">
              <a:buFont typeface="Wingdings" charset="2"/>
              <a:buChar char="q"/>
            </a:pPr>
            <a:r>
              <a:rPr lang="en-US" sz="2250" dirty="0">
                <a:latin typeface="Helvetica"/>
                <a:cs typeface="Helvetica"/>
              </a:rPr>
              <a:t>How Engineering and Science Differ</a:t>
            </a:r>
          </a:p>
          <a:p>
            <a:pPr marL="439771" indent="-439771">
              <a:buFont typeface="Wingdings" charset="2"/>
              <a:buChar char="q"/>
            </a:pPr>
            <a:r>
              <a:rPr lang="en-US" sz="2250" dirty="0">
                <a:latin typeface="Helvetica"/>
                <a:cs typeface="Helvetica"/>
              </a:rPr>
              <a:t>The Eight Practices</a:t>
            </a:r>
          </a:p>
        </p:txBody>
      </p:sp>
      <p:pic>
        <p:nvPicPr>
          <p:cNvPr id="2" name="Picture 1" descr="Screen Shot 2012-09-03 at 12.10.35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6760" y="115832"/>
            <a:ext cx="4554510" cy="6747086"/>
          </a:xfrm>
          <a:prstGeom prst="rect">
            <a:avLst/>
          </a:prstGeom>
        </p:spPr>
      </p:pic>
    </p:spTree>
    <p:extLst>
      <p:ext uri="{BB962C8B-B14F-4D97-AF65-F5344CB8AC3E}">
        <p14:creationId xmlns:p14="http://schemas.microsoft.com/office/powerpoint/2010/main" val="24176563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C28C9C-B265-8241-9538-3F07651EE503}"/>
              </a:ext>
            </a:extLst>
          </p:cNvPr>
          <p:cNvSpPr>
            <a:spLocks noGrp="1"/>
          </p:cNvSpPr>
          <p:nvPr>
            <p:ph type="title"/>
          </p:nvPr>
        </p:nvSpPr>
        <p:spPr/>
        <p:txBody>
          <a:bodyPr/>
          <a:lstStyle/>
          <a:p>
            <a:r>
              <a:rPr lang="en-US" dirty="0"/>
              <a:t>Grounding Questions</a:t>
            </a:r>
          </a:p>
        </p:txBody>
      </p:sp>
      <p:sp>
        <p:nvSpPr>
          <p:cNvPr id="3" name="Content Placeholder 2">
            <a:extLst>
              <a:ext uri="{FF2B5EF4-FFF2-40B4-BE49-F238E27FC236}">
                <a16:creationId xmlns:a16="http://schemas.microsoft.com/office/drawing/2014/main" id="{45F1C5D7-2E36-F740-AD9C-13F84EF0C3D2}"/>
              </a:ext>
            </a:extLst>
          </p:cNvPr>
          <p:cNvSpPr>
            <a:spLocks noGrp="1"/>
          </p:cNvSpPr>
          <p:nvPr>
            <p:ph idx="1"/>
          </p:nvPr>
        </p:nvSpPr>
        <p:spPr>
          <a:xfrm>
            <a:off x="762000" y="1600200"/>
            <a:ext cx="7086600" cy="3581400"/>
          </a:xfrm>
          <a:ln>
            <a:solidFill>
              <a:schemeClr val="tx1"/>
            </a:solidFill>
          </a:ln>
        </p:spPr>
        <p:txBody>
          <a:bodyPr/>
          <a:lstStyle/>
          <a:p>
            <a:pPr lvl="0"/>
            <a:r>
              <a:rPr lang="en-US" dirty="0"/>
              <a:t>1) What grade level do I teach and how long have I been teaching? </a:t>
            </a:r>
          </a:p>
          <a:p>
            <a:pPr lvl="0"/>
            <a:r>
              <a:rPr lang="en-US" dirty="0"/>
              <a:t>2) What do I hope to take away from this week?</a:t>
            </a:r>
          </a:p>
          <a:p>
            <a:pPr lvl="0"/>
            <a:r>
              <a:rPr lang="en-US" dirty="0"/>
              <a:t>3) What skills and abilities would I see in a scientifically literate citizen?</a:t>
            </a:r>
          </a:p>
        </p:txBody>
      </p:sp>
    </p:spTree>
    <p:extLst>
      <p:ext uri="{BB962C8B-B14F-4D97-AF65-F5344CB8AC3E}">
        <p14:creationId xmlns:p14="http://schemas.microsoft.com/office/powerpoint/2010/main" val="5604000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9256" y="170077"/>
            <a:ext cx="3977898" cy="957826"/>
          </a:xfrm>
          <a:prstGeom prst="rect">
            <a:avLst/>
          </a:prstGeom>
          <a:solidFill>
            <a:schemeClr val="accent5">
              <a:lumMod val="90000"/>
            </a:schemeClr>
          </a:solidFill>
        </p:spPr>
        <p:txBody>
          <a:bodyPr wrap="square" rtlCol="0">
            <a:spAutoFit/>
          </a:bodyPr>
          <a:lstStyle/>
          <a:p>
            <a:r>
              <a:rPr lang="en-US" sz="2812" b="1" dirty="0">
                <a:latin typeface="Helvetica"/>
                <a:cs typeface="Helvetica"/>
              </a:rPr>
              <a:t>A Framework for K-12 Science Education</a:t>
            </a:r>
          </a:p>
        </p:txBody>
      </p:sp>
      <p:sp>
        <p:nvSpPr>
          <p:cNvPr id="5" name="TextBox 4"/>
          <p:cNvSpPr txBox="1"/>
          <p:nvPr/>
        </p:nvSpPr>
        <p:spPr>
          <a:xfrm>
            <a:off x="184263" y="1253102"/>
            <a:ext cx="4436460" cy="4883260"/>
          </a:xfrm>
          <a:prstGeom prst="rect">
            <a:avLst/>
          </a:prstGeom>
          <a:solidFill>
            <a:schemeClr val="accent2">
              <a:lumMod val="20000"/>
              <a:lumOff val="80000"/>
            </a:schemeClr>
          </a:solidFill>
        </p:spPr>
        <p:txBody>
          <a:bodyPr wrap="square" rtlCol="0">
            <a:spAutoFit/>
          </a:bodyPr>
          <a:lstStyle/>
          <a:p>
            <a:r>
              <a:rPr lang="en-US" sz="2400" b="1" dirty="0">
                <a:latin typeface="Helvetica"/>
                <a:cs typeface="Helvetica"/>
              </a:rPr>
              <a:t>Dimension 2</a:t>
            </a:r>
          </a:p>
          <a:p>
            <a:r>
              <a:rPr lang="en-US" sz="2400" b="1" dirty="0">
                <a:latin typeface="Helvetica"/>
                <a:cs typeface="Helvetica"/>
              </a:rPr>
              <a:t>Crosscutting Concepts</a:t>
            </a:r>
          </a:p>
          <a:p>
            <a:r>
              <a:rPr lang="en-US" sz="2400" b="1" dirty="0">
                <a:latin typeface="Helvetica"/>
                <a:cs typeface="Helvetica"/>
              </a:rPr>
              <a:t>pp. 83-102</a:t>
            </a:r>
          </a:p>
          <a:p>
            <a:endParaRPr lang="en-US" sz="1266" b="1" dirty="0">
              <a:latin typeface="Helvetica"/>
              <a:cs typeface="Helvetica"/>
            </a:endParaRPr>
          </a:p>
          <a:p>
            <a:pPr algn="l"/>
            <a:r>
              <a:rPr lang="en-US" sz="2250" b="1" u="sng" dirty="0">
                <a:latin typeface="Helvetica"/>
                <a:cs typeface="Helvetica"/>
              </a:rPr>
              <a:t>Crosscutting Concepts:</a:t>
            </a:r>
          </a:p>
          <a:p>
            <a:pPr marL="522368" indent="-522368">
              <a:spcBef>
                <a:spcPts val="844"/>
              </a:spcBef>
              <a:buFont typeface="+mj-lt"/>
              <a:buAutoNum type="arabicPeriod"/>
            </a:pPr>
            <a:r>
              <a:rPr lang="en-US" sz="2250" dirty="0">
                <a:latin typeface="Helvetica"/>
                <a:cs typeface="Helvetica"/>
              </a:rPr>
              <a:t>Patterns</a:t>
            </a:r>
          </a:p>
          <a:p>
            <a:pPr marL="522368" indent="-522368">
              <a:spcBef>
                <a:spcPts val="844"/>
              </a:spcBef>
              <a:buFont typeface="+mj-lt"/>
              <a:buAutoNum type="arabicPeriod"/>
            </a:pPr>
            <a:r>
              <a:rPr lang="en-US" sz="2250" dirty="0">
                <a:latin typeface="Helvetica"/>
                <a:cs typeface="Helvetica"/>
              </a:rPr>
              <a:t>Cause &amp; Effect</a:t>
            </a:r>
          </a:p>
          <a:p>
            <a:pPr marL="522368" indent="-522368">
              <a:spcBef>
                <a:spcPts val="844"/>
              </a:spcBef>
              <a:buFont typeface="+mj-lt"/>
              <a:buAutoNum type="arabicPeriod"/>
            </a:pPr>
            <a:r>
              <a:rPr lang="en-US" sz="2250" dirty="0">
                <a:latin typeface="Helvetica"/>
                <a:cs typeface="Helvetica"/>
              </a:rPr>
              <a:t>Scale, Proportion, &amp; Quantity</a:t>
            </a:r>
          </a:p>
          <a:p>
            <a:pPr marL="522368" indent="-522368">
              <a:spcBef>
                <a:spcPts val="844"/>
              </a:spcBef>
              <a:buFont typeface="+mj-lt"/>
              <a:buAutoNum type="arabicPeriod"/>
            </a:pPr>
            <a:r>
              <a:rPr lang="en-US" sz="2250" dirty="0">
                <a:latin typeface="Helvetica"/>
                <a:cs typeface="Helvetica"/>
              </a:rPr>
              <a:t>Systems &amp; System Models</a:t>
            </a:r>
          </a:p>
          <a:p>
            <a:pPr marL="522368" indent="-522368">
              <a:spcBef>
                <a:spcPts val="844"/>
              </a:spcBef>
              <a:buFont typeface="+mj-lt"/>
              <a:buAutoNum type="arabicPeriod"/>
            </a:pPr>
            <a:r>
              <a:rPr lang="en-US" sz="2250" dirty="0">
                <a:latin typeface="Helvetica"/>
                <a:cs typeface="Helvetica"/>
              </a:rPr>
              <a:t>Energy &amp; Matter</a:t>
            </a:r>
          </a:p>
          <a:p>
            <a:pPr marL="522368" indent="-522368">
              <a:spcBef>
                <a:spcPts val="844"/>
              </a:spcBef>
              <a:buFont typeface="+mj-lt"/>
              <a:buAutoNum type="arabicPeriod"/>
            </a:pPr>
            <a:r>
              <a:rPr lang="en-US" sz="2250" dirty="0">
                <a:latin typeface="Helvetica"/>
                <a:cs typeface="Helvetica"/>
              </a:rPr>
              <a:t>Structure &amp; Function</a:t>
            </a:r>
          </a:p>
          <a:p>
            <a:pPr marL="522368" indent="-522368">
              <a:spcBef>
                <a:spcPts val="844"/>
              </a:spcBef>
              <a:buFont typeface="+mj-lt"/>
              <a:buAutoNum type="arabicPeriod"/>
            </a:pPr>
            <a:r>
              <a:rPr lang="en-US" sz="2250" dirty="0">
                <a:latin typeface="Helvetica"/>
                <a:cs typeface="Helvetica"/>
              </a:rPr>
              <a:t>Stability &amp; Change</a:t>
            </a:r>
          </a:p>
        </p:txBody>
      </p:sp>
      <p:pic>
        <p:nvPicPr>
          <p:cNvPr id="3" name="Picture 2" descr="Screen Shot 2012-09-03 at 12.18.52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0426" y="108459"/>
            <a:ext cx="4373574" cy="6708567"/>
          </a:xfrm>
          <a:prstGeom prst="rect">
            <a:avLst/>
          </a:prstGeom>
        </p:spPr>
      </p:pic>
    </p:spTree>
    <p:extLst>
      <p:ext uri="{BB962C8B-B14F-4D97-AF65-F5344CB8AC3E}">
        <p14:creationId xmlns:p14="http://schemas.microsoft.com/office/powerpoint/2010/main" val="799872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9256" y="170077"/>
            <a:ext cx="3977898" cy="957826"/>
          </a:xfrm>
          <a:prstGeom prst="rect">
            <a:avLst/>
          </a:prstGeom>
          <a:solidFill>
            <a:schemeClr val="accent5">
              <a:lumMod val="90000"/>
            </a:schemeClr>
          </a:solidFill>
        </p:spPr>
        <p:txBody>
          <a:bodyPr wrap="square" rtlCol="0">
            <a:spAutoFit/>
          </a:bodyPr>
          <a:lstStyle/>
          <a:p>
            <a:r>
              <a:rPr lang="en-US" sz="2812" b="1" dirty="0">
                <a:latin typeface="Helvetica"/>
                <a:cs typeface="Helvetica"/>
              </a:rPr>
              <a:t>A Framework for K-12 Science Education</a:t>
            </a:r>
          </a:p>
        </p:txBody>
      </p:sp>
      <p:sp>
        <p:nvSpPr>
          <p:cNvPr id="5" name="TextBox 4"/>
          <p:cNvSpPr txBox="1"/>
          <p:nvPr/>
        </p:nvSpPr>
        <p:spPr>
          <a:xfrm>
            <a:off x="184262" y="1253101"/>
            <a:ext cx="4464809" cy="4385431"/>
          </a:xfrm>
          <a:prstGeom prst="rect">
            <a:avLst/>
          </a:prstGeom>
          <a:solidFill>
            <a:schemeClr val="accent2">
              <a:lumMod val="20000"/>
              <a:lumOff val="80000"/>
            </a:schemeClr>
          </a:solidFill>
        </p:spPr>
        <p:txBody>
          <a:bodyPr wrap="square" rtlCol="0">
            <a:spAutoFit/>
          </a:bodyPr>
          <a:lstStyle/>
          <a:p>
            <a:r>
              <a:rPr lang="en-US" sz="2400" b="1" dirty="0">
                <a:latin typeface="Helvetica"/>
                <a:cs typeface="Helvetica"/>
              </a:rPr>
              <a:t>Dimension 3</a:t>
            </a:r>
          </a:p>
          <a:p>
            <a:r>
              <a:rPr lang="en-US" sz="2250" b="1" dirty="0">
                <a:latin typeface="Helvetica"/>
                <a:cs typeface="Helvetica"/>
              </a:rPr>
              <a:t>Core Ideas &amp; Components</a:t>
            </a:r>
          </a:p>
          <a:p>
            <a:r>
              <a:rPr lang="en-US" sz="2250" b="1" dirty="0">
                <a:latin typeface="Helvetica"/>
                <a:cs typeface="Helvetica"/>
              </a:rPr>
              <a:t>pp. 103-214</a:t>
            </a:r>
          </a:p>
          <a:p>
            <a:pPr marL="361639" indent="-361639">
              <a:spcBef>
                <a:spcPts val="1266"/>
              </a:spcBef>
              <a:buFont typeface="+mj-lt"/>
              <a:buAutoNum type="arabicPeriod"/>
            </a:pPr>
            <a:r>
              <a:rPr lang="en-US" sz="2109" b="1" dirty="0">
                <a:latin typeface="Helvetica"/>
                <a:cs typeface="Helvetica"/>
              </a:rPr>
              <a:t>Physical Sciences</a:t>
            </a:r>
            <a:r>
              <a:rPr lang="en-US" sz="2109" dirty="0">
                <a:latin typeface="Helvetica"/>
                <a:cs typeface="Helvetica"/>
              </a:rPr>
              <a:t> – p. 103</a:t>
            </a:r>
          </a:p>
          <a:p>
            <a:pPr marL="361639" indent="-361639">
              <a:spcBef>
                <a:spcPts val="1266"/>
              </a:spcBef>
              <a:buFont typeface="+mj-lt"/>
              <a:buAutoNum type="arabicPeriod"/>
            </a:pPr>
            <a:r>
              <a:rPr lang="en-US" sz="2109" b="1" dirty="0">
                <a:latin typeface="Helvetica"/>
                <a:cs typeface="Helvetica"/>
              </a:rPr>
              <a:t>Life Sciences </a:t>
            </a:r>
            <a:r>
              <a:rPr lang="en-US" sz="2109" dirty="0">
                <a:latin typeface="Helvetica"/>
                <a:cs typeface="Helvetica"/>
              </a:rPr>
              <a:t>– p. 139</a:t>
            </a:r>
          </a:p>
          <a:p>
            <a:pPr marL="361639" indent="-361639">
              <a:spcBef>
                <a:spcPts val="1266"/>
              </a:spcBef>
              <a:buFont typeface="+mj-lt"/>
              <a:buAutoNum type="arabicPeriod"/>
            </a:pPr>
            <a:r>
              <a:rPr lang="en-US" sz="2039" b="1" dirty="0">
                <a:latin typeface="Helvetica"/>
                <a:cs typeface="Helvetica"/>
              </a:rPr>
              <a:t>Earth &amp; Space Sciences </a:t>
            </a:r>
            <a:r>
              <a:rPr lang="en-US" sz="2039" dirty="0">
                <a:latin typeface="Helvetica"/>
                <a:cs typeface="Helvetica"/>
              </a:rPr>
              <a:t> - p. 169</a:t>
            </a:r>
          </a:p>
          <a:p>
            <a:pPr marL="361639" indent="-361639">
              <a:spcBef>
                <a:spcPts val="1266"/>
              </a:spcBef>
              <a:buFont typeface="+mj-lt"/>
              <a:buAutoNum type="arabicPeriod"/>
            </a:pPr>
            <a:r>
              <a:rPr lang="en-US" sz="2039" b="1" dirty="0">
                <a:latin typeface="Helvetica"/>
                <a:cs typeface="Helvetica"/>
              </a:rPr>
              <a:t>Engineering, Technology, &amp; Applications of Science </a:t>
            </a:r>
            <a:r>
              <a:rPr lang="en-US" sz="2039" dirty="0">
                <a:latin typeface="Helvetica"/>
                <a:cs typeface="Helvetica"/>
              </a:rPr>
              <a:t>– p. 201</a:t>
            </a:r>
          </a:p>
          <a:p>
            <a:endParaRPr lang="en-US" sz="2250" dirty="0">
              <a:latin typeface="Helvetica"/>
              <a:cs typeface="Helvetica"/>
            </a:endParaRPr>
          </a:p>
        </p:txBody>
      </p:sp>
      <p:pic>
        <p:nvPicPr>
          <p:cNvPr id="2" name="Picture 1" descr="Screen Shot 2012-09-03 at 12.20.40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3345" y="105346"/>
            <a:ext cx="4375492" cy="6673006"/>
          </a:xfrm>
          <a:prstGeom prst="rect">
            <a:avLst/>
          </a:prstGeom>
        </p:spPr>
      </p:pic>
    </p:spTree>
    <p:extLst>
      <p:ext uri="{BB962C8B-B14F-4D97-AF65-F5344CB8AC3E}">
        <p14:creationId xmlns:p14="http://schemas.microsoft.com/office/powerpoint/2010/main" val="35693701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9256" y="170077"/>
            <a:ext cx="3977898" cy="957826"/>
          </a:xfrm>
          <a:prstGeom prst="rect">
            <a:avLst/>
          </a:prstGeom>
          <a:solidFill>
            <a:schemeClr val="accent5">
              <a:lumMod val="90000"/>
            </a:schemeClr>
          </a:solidFill>
        </p:spPr>
        <p:txBody>
          <a:bodyPr wrap="square" rtlCol="0">
            <a:spAutoFit/>
          </a:bodyPr>
          <a:lstStyle/>
          <a:p>
            <a:r>
              <a:rPr lang="en-US" sz="2812" b="1" dirty="0">
                <a:latin typeface="Helvetica"/>
                <a:cs typeface="Helvetica"/>
              </a:rPr>
              <a:t>A Framework for K-12 Science Education</a:t>
            </a:r>
          </a:p>
        </p:txBody>
      </p:sp>
      <p:pic>
        <p:nvPicPr>
          <p:cNvPr id="3" name="Picture 2" descr="Screen Shot 2012-09-03 at 12.30.34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7016" y="401836"/>
            <a:ext cx="4404461" cy="6174473"/>
          </a:xfrm>
          <a:prstGeom prst="rect">
            <a:avLst/>
          </a:prstGeom>
        </p:spPr>
      </p:pic>
      <p:sp>
        <p:nvSpPr>
          <p:cNvPr id="5" name="TextBox 4"/>
          <p:cNvSpPr txBox="1"/>
          <p:nvPr/>
        </p:nvSpPr>
        <p:spPr>
          <a:xfrm>
            <a:off x="184262" y="1253101"/>
            <a:ext cx="5012816" cy="4958665"/>
          </a:xfrm>
          <a:prstGeom prst="rect">
            <a:avLst/>
          </a:prstGeom>
          <a:solidFill>
            <a:schemeClr val="accent2">
              <a:lumMod val="20000"/>
              <a:lumOff val="80000"/>
            </a:schemeClr>
          </a:solidFill>
        </p:spPr>
        <p:txBody>
          <a:bodyPr wrap="square" rtlCol="0">
            <a:spAutoFit/>
          </a:bodyPr>
          <a:lstStyle/>
          <a:p>
            <a:r>
              <a:rPr lang="en-US" sz="2400" b="1" dirty="0">
                <a:latin typeface="Helvetica"/>
                <a:cs typeface="Helvetica"/>
              </a:rPr>
              <a:t>Realizing the Vision</a:t>
            </a:r>
          </a:p>
          <a:p>
            <a:r>
              <a:rPr lang="en-US" sz="2250" b="1" dirty="0">
                <a:latin typeface="Helvetica"/>
                <a:cs typeface="Helvetica"/>
              </a:rPr>
              <a:t>pp. 217- 295</a:t>
            </a:r>
          </a:p>
          <a:p>
            <a:endParaRPr lang="en-US" sz="2250" dirty="0">
              <a:latin typeface="Helvetica"/>
              <a:cs typeface="Helvetica"/>
            </a:endParaRPr>
          </a:p>
          <a:p>
            <a:pPr marL="321457" indent="-321457">
              <a:lnSpc>
                <a:spcPct val="140000"/>
              </a:lnSpc>
              <a:spcBef>
                <a:spcPts val="1266"/>
              </a:spcBef>
              <a:buFont typeface="Wingdings" charset="2"/>
              <a:buChar char="ü"/>
            </a:pPr>
            <a:r>
              <a:rPr lang="en-US" sz="2109" b="1" dirty="0">
                <a:latin typeface="Helvetica" charset="0"/>
                <a:ea typeface="Helvetica" charset="0"/>
                <a:cs typeface="Helvetica" charset="0"/>
                <a:sym typeface="Helvetica" charset="0"/>
              </a:rPr>
              <a:t>Integrating the Dimensions </a:t>
            </a:r>
            <a:r>
              <a:rPr lang="en-US" sz="2109" dirty="0">
                <a:latin typeface="Helvetica" charset="0"/>
                <a:ea typeface="Helvetica" charset="0"/>
                <a:cs typeface="Helvetica" charset="0"/>
                <a:sym typeface="Helvetica" charset="0"/>
              </a:rPr>
              <a:t>– p. 217</a:t>
            </a:r>
            <a:endParaRPr lang="en-US" sz="2109" dirty="0">
              <a:latin typeface="Helvetica"/>
              <a:cs typeface="Helvetica"/>
            </a:endParaRPr>
          </a:p>
          <a:p>
            <a:pPr marL="321457" indent="-321457">
              <a:lnSpc>
                <a:spcPct val="140000"/>
              </a:lnSpc>
              <a:spcBef>
                <a:spcPts val="1266"/>
              </a:spcBef>
              <a:buFont typeface="Wingdings" charset="2"/>
              <a:buChar char="ü"/>
            </a:pPr>
            <a:r>
              <a:rPr lang="en-US" sz="2109" b="1" dirty="0">
                <a:latin typeface="Helvetica"/>
                <a:cs typeface="Helvetica"/>
              </a:rPr>
              <a:t>Sample Performance Expectations </a:t>
            </a:r>
            <a:r>
              <a:rPr lang="en-US" sz="2109" dirty="0">
                <a:latin typeface="Helvetica"/>
                <a:cs typeface="Helvetica"/>
              </a:rPr>
              <a:t>– p.220</a:t>
            </a:r>
          </a:p>
          <a:p>
            <a:pPr marL="321457" indent="-321457">
              <a:spcBef>
                <a:spcPts val="1266"/>
              </a:spcBef>
              <a:buFont typeface="Wingdings" charset="2"/>
              <a:buChar char="ü"/>
            </a:pPr>
            <a:r>
              <a:rPr lang="en-US" sz="2109" b="1" dirty="0">
                <a:latin typeface="Helvetica"/>
                <a:cs typeface="Helvetica"/>
              </a:rPr>
              <a:t>Implementation (Curriculum, Instruction, P.D. and Assessment)  </a:t>
            </a:r>
            <a:r>
              <a:rPr lang="en-US" sz="2109" dirty="0">
                <a:latin typeface="Helvetica"/>
                <a:cs typeface="Helvetica"/>
              </a:rPr>
              <a:t>– p. 241</a:t>
            </a:r>
          </a:p>
          <a:p>
            <a:pPr marL="321457" indent="-321457">
              <a:lnSpc>
                <a:spcPct val="140000"/>
              </a:lnSpc>
              <a:spcBef>
                <a:spcPts val="1266"/>
              </a:spcBef>
              <a:buFont typeface="Wingdings" charset="2"/>
              <a:buChar char="ü"/>
            </a:pPr>
            <a:r>
              <a:rPr lang="en-US" sz="2109" b="1" dirty="0">
                <a:latin typeface="Helvetica"/>
                <a:cs typeface="Helvetica"/>
              </a:rPr>
              <a:t>Equity &amp; Diversity </a:t>
            </a:r>
            <a:r>
              <a:rPr lang="en-US" sz="2109" dirty="0">
                <a:latin typeface="Helvetica"/>
                <a:cs typeface="Helvetica"/>
              </a:rPr>
              <a:t>– p. 277</a:t>
            </a:r>
          </a:p>
          <a:p>
            <a:endParaRPr lang="en-US" sz="2250" dirty="0">
              <a:latin typeface="Helvetica"/>
              <a:cs typeface="Helvetica"/>
            </a:endParaRPr>
          </a:p>
        </p:txBody>
      </p:sp>
    </p:spTree>
    <p:extLst>
      <p:ext uri="{BB962C8B-B14F-4D97-AF65-F5344CB8AC3E}">
        <p14:creationId xmlns:p14="http://schemas.microsoft.com/office/powerpoint/2010/main" val="20804427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3-02-10 at 5.48.1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441" y="484317"/>
            <a:ext cx="8426437" cy="5685307"/>
          </a:xfrm>
          <a:prstGeom prst="rect">
            <a:avLst/>
          </a:prstGeom>
        </p:spPr>
      </p:pic>
      <p:sp>
        <p:nvSpPr>
          <p:cNvPr id="5" name="TextBox 4"/>
          <p:cNvSpPr txBox="1"/>
          <p:nvPr/>
        </p:nvSpPr>
        <p:spPr>
          <a:xfrm>
            <a:off x="3276600" y="1752600"/>
            <a:ext cx="5105401" cy="2832699"/>
          </a:xfrm>
          <a:prstGeom prst="rect">
            <a:avLst/>
          </a:prstGeom>
          <a:solidFill>
            <a:schemeClr val="tx1"/>
          </a:solidFill>
        </p:spPr>
        <p:txBody>
          <a:bodyPr wrap="square" rtlCol="0">
            <a:spAutoFit/>
          </a:bodyPr>
          <a:lstStyle/>
          <a:p>
            <a:pPr>
              <a:lnSpc>
                <a:spcPct val="130000"/>
              </a:lnSpc>
            </a:pPr>
            <a:r>
              <a:rPr lang="en-US" sz="2800" dirty="0">
                <a:solidFill>
                  <a:schemeClr val="bg1">
                    <a:lumMod val="85000"/>
                  </a:schemeClr>
                </a:solidFill>
                <a:latin typeface="Century Gothic"/>
                <a:cs typeface="Century Gothic"/>
              </a:rPr>
              <a:t>“To be scientifically literate is </a:t>
            </a:r>
          </a:p>
          <a:p>
            <a:pPr>
              <a:lnSpc>
                <a:spcPct val="130000"/>
              </a:lnSpc>
            </a:pPr>
            <a:r>
              <a:rPr lang="en-US" sz="2800" dirty="0">
                <a:solidFill>
                  <a:schemeClr val="bg1">
                    <a:lumMod val="85000"/>
                  </a:schemeClr>
                </a:solidFill>
                <a:latin typeface="Century Gothic"/>
                <a:cs typeface="Century Gothic"/>
              </a:rPr>
              <a:t>to empower yourself to </a:t>
            </a:r>
          </a:p>
          <a:p>
            <a:pPr>
              <a:lnSpc>
                <a:spcPct val="130000"/>
              </a:lnSpc>
            </a:pPr>
            <a:r>
              <a:rPr lang="en-US" sz="2800" dirty="0">
                <a:solidFill>
                  <a:schemeClr val="bg1">
                    <a:lumMod val="85000"/>
                  </a:schemeClr>
                </a:solidFill>
                <a:latin typeface="Century Gothic"/>
                <a:cs typeface="Century Gothic"/>
              </a:rPr>
              <a:t>know when someone else is </a:t>
            </a:r>
          </a:p>
          <a:p>
            <a:pPr>
              <a:lnSpc>
                <a:spcPct val="130000"/>
              </a:lnSpc>
            </a:pPr>
            <a:r>
              <a:rPr lang="en-US" sz="2800" dirty="0">
                <a:solidFill>
                  <a:schemeClr val="bg1">
                    <a:lumMod val="85000"/>
                  </a:schemeClr>
                </a:solidFill>
                <a:latin typeface="Century Gothic"/>
                <a:cs typeface="Century Gothic"/>
              </a:rPr>
              <a:t>full of BS.”</a:t>
            </a:r>
          </a:p>
          <a:p>
            <a:pPr>
              <a:lnSpc>
                <a:spcPct val="130000"/>
              </a:lnSpc>
            </a:pPr>
            <a:r>
              <a:rPr lang="en-US" sz="2800" dirty="0">
                <a:solidFill>
                  <a:schemeClr val="bg1">
                    <a:lumMod val="85000"/>
                  </a:schemeClr>
                </a:solidFill>
                <a:latin typeface="Century Gothic"/>
                <a:cs typeface="Century Gothic"/>
              </a:rPr>
              <a:t>- Neil </a:t>
            </a:r>
            <a:r>
              <a:rPr lang="en-US" sz="2800" dirty="0" err="1">
                <a:solidFill>
                  <a:schemeClr val="bg1">
                    <a:lumMod val="85000"/>
                  </a:schemeClr>
                </a:solidFill>
                <a:latin typeface="Century Gothic"/>
                <a:cs typeface="Century Gothic"/>
              </a:rPr>
              <a:t>deGrasse</a:t>
            </a:r>
            <a:r>
              <a:rPr lang="en-US" sz="2800" dirty="0">
                <a:solidFill>
                  <a:schemeClr val="bg1">
                    <a:lumMod val="85000"/>
                  </a:schemeClr>
                </a:solidFill>
                <a:latin typeface="Century Gothic"/>
                <a:cs typeface="Century Gothic"/>
              </a:rPr>
              <a:t> Tyson</a:t>
            </a:r>
          </a:p>
        </p:txBody>
      </p:sp>
    </p:spTree>
    <p:extLst>
      <p:ext uri="{BB962C8B-B14F-4D97-AF65-F5344CB8AC3E}">
        <p14:creationId xmlns:p14="http://schemas.microsoft.com/office/powerpoint/2010/main" val="23757552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Overview</a:t>
            </a:r>
          </a:p>
        </p:txBody>
      </p:sp>
      <p:sp>
        <p:nvSpPr>
          <p:cNvPr id="4" name="Text Placeholder 3"/>
          <p:cNvSpPr>
            <a:spLocks noGrp="1"/>
          </p:cNvSpPr>
          <p:nvPr>
            <p:ph idx="1"/>
          </p:nvPr>
        </p:nvSpPr>
        <p:spPr>
          <a:xfrm>
            <a:off x="457200" y="1143000"/>
            <a:ext cx="8229600" cy="4525963"/>
          </a:xfrm>
        </p:spPr>
        <p:txBody>
          <a:bodyPr numCol="1">
            <a:normAutofit/>
          </a:bodyPr>
          <a:lstStyle/>
          <a:p>
            <a:pPr marL="457200" indent="-457200">
              <a:lnSpc>
                <a:spcPct val="150000"/>
              </a:lnSpc>
            </a:pPr>
            <a:r>
              <a:rPr lang="en-US" sz="2800" i="1" dirty="0"/>
              <a:t>Why are the standards changing? </a:t>
            </a:r>
            <a:r>
              <a:rPr lang="en-US" sz="2000" dirty="0"/>
              <a:t> </a:t>
            </a:r>
          </a:p>
          <a:p>
            <a:pPr marL="457200" indent="-457200">
              <a:lnSpc>
                <a:spcPct val="150000"/>
              </a:lnSpc>
            </a:pPr>
            <a:r>
              <a:rPr lang="en-US" sz="2800" i="1" dirty="0"/>
              <a:t>What do they look like? </a:t>
            </a:r>
          </a:p>
          <a:p>
            <a:pPr marL="457200" indent="-457200">
              <a:lnSpc>
                <a:spcPct val="150000"/>
              </a:lnSpc>
            </a:pPr>
            <a:r>
              <a:rPr lang="en-US" sz="2800" i="1" dirty="0"/>
              <a:t>How did this happen?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Overview</a:t>
            </a:r>
          </a:p>
        </p:txBody>
      </p:sp>
      <p:sp>
        <p:nvSpPr>
          <p:cNvPr id="4" name="Text Placeholder 3"/>
          <p:cNvSpPr>
            <a:spLocks noGrp="1"/>
          </p:cNvSpPr>
          <p:nvPr>
            <p:ph idx="1"/>
          </p:nvPr>
        </p:nvSpPr>
        <p:spPr>
          <a:xfrm>
            <a:off x="457200" y="1143000"/>
            <a:ext cx="8229600" cy="4525963"/>
          </a:xfrm>
        </p:spPr>
        <p:txBody>
          <a:bodyPr numCol="1">
            <a:normAutofit/>
          </a:bodyPr>
          <a:lstStyle/>
          <a:p>
            <a:pPr marL="457200" indent="-457200">
              <a:lnSpc>
                <a:spcPct val="150000"/>
              </a:lnSpc>
            </a:pPr>
            <a:r>
              <a:rPr lang="en-US" sz="2800" b="1" i="1" dirty="0">
                <a:solidFill>
                  <a:srgbClr val="0095D3"/>
                </a:solidFill>
              </a:rPr>
              <a:t>Why are the standards changing? </a:t>
            </a:r>
            <a:r>
              <a:rPr lang="en-US" sz="2000" b="1" dirty="0">
                <a:solidFill>
                  <a:srgbClr val="0095D3"/>
                </a:solidFill>
              </a:rPr>
              <a:t> </a:t>
            </a:r>
          </a:p>
          <a:p>
            <a:pPr marL="457200" indent="-457200">
              <a:lnSpc>
                <a:spcPct val="150000"/>
              </a:lnSpc>
            </a:pPr>
            <a:r>
              <a:rPr lang="en-US" sz="2800" i="1" dirty="0"/>
              <a:t>What do they look like? </a:t>
            </a:r>
          </a:p>
          <a:p>
            <a:pPr marL="457200" indent="-457200">
              <a:lnSpc>
                <a:spcPct val="150000"/>
              </a:lnSpc>
            </a:pPr>
            <a:r>
              <a:rPr lang="en-US" sz="2800" i="1" dirty="0"/>
              <a:t>How did this happen? </a:t>
            </a:r>
            <a:endParaRPr lang="en-US" dirty="0"/>
          </a:p>
        </p:txBody>
      </p:sp>
    </p:spTree>
    <p:extLst>
      <p:ext uri="{BB962C8B-B14F-4D97-AF65-F5344CB8AC3E}">
        <p14:creationId xmlns:p14="http://schemas.microsoft.com/office/powerpoint/2010/main" val="42707687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6328" y="228600"/>
            <a:ext cx="6571343" cy="1049235"/>
          </a:xfrm>
        </p:spPr>
        <p:txBody>
          <a:bodyPr/>
          <a:lstStyle/>
          <a:p>
            <a:r>
              <a:rPr lang="en-US" dirty="0"/>
              <a:t>True or false…</a:t>
            </a:r>
          </a:p>
        </p:txBody>
      </p:sp>
      <p:sp>
        <p:nvSpPr>
          <p:cNvPr id="5" name="Text Placeholder 3"/>
          <p:cNvSpPr txBox="1">
            <a:spLocks/>
          </p:cNvSpPr>
          <p:nvPr/>
        </p:nvSpPr>
        <p:spPr bwMode="auto">
          <a:xfrm>
            <a:off x="457200" y="1066800"/>
            <a:ext cx="8229600" cy="355894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spcBef>
                <a:spcPct val="25000"/>
              </a:spcBef>
              <a:spcAft>
                <a:spcPct val="5000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Scientific ideas are absolute and unchanging.</a:t>
            </a:r>
          </a:p>
          <a:p>
            <a:pPr marL="342900" marR="0" lvl="0" indent="-342900" algn="l" defTabSz="914400" rtl="0" eaLnBrk="1" fontAlgn="base" latinLnBrk="0" hangingPunct="1">
              <a:spcBef>
                <a:spcPct val="25000"/>
              </a:spcBef>
              <a:spcAft>
                <a:spcPct val="5000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The process of science is purely analytic and does not involve creativity.</a:t>
            </a:r>
          </a:p>
          <a:p>
            <a:pPr marL="342900" marR="0" lvl="0" indent="-342900" algn="l" defTabSz="914400" rtl="0" eaLnBrk="1" fontAlgn="base" latinLnBrk="0" hangingPunct="1">
              <a:spcBef>
                <a:spcPct val="25000"/>
              </a:spcBef>
              <a:spcAft>
                <a:spcPct val="5000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Science is complete.</a:t>
            </a:r>
          </a:p>
          <a:p>
            <a:pPr marL="342900" marR="0" lvl="0" indent="-342900" algn="l" defTabSz="914400" rtl="0" eaLnBrk="1" fontAlgn="base" latinLnBrk="0" hangingPunct="1">
              <a:spcBef>
                <a:spcPct val="25000"/>
              </a:spcBef>
              <a:spcAft>
                <a:spcPct val="5000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Science is a solitary pursuit.</a:t>
            </a:r>
          </a:p>
          <a:p>
            <a:pPr marL="342900" marR="0" lvl="0" indent="-342900" algn="l" defTabSz="914400" rtl="0" eaLnBrk="1" fontAlgn="base" latinLnBrk="0" hangingPunct="1">
              <a:spcBef>
                <a:spcPct val="25000"/>
              </a:spcBef>
              <a:spcAft>
                <a:spcPct val="50000"/>
              </a:spcAft>
              <a:buClrTx/>
              <a:buSzTx/>
              <a:buFont typeface="Arial" panose="020B0604020202020204" pitchFamily="34" charset="0"/>
              <a:buChar char="»"/>
              <a:tabLst/>
              <a:defRPr/>
            </a:pPr>
            <a:r>
              <a:rPr kumimoji="0" lang="en-US" sz="2000" b="0" i="0" u="none" strike="noStrike" kern="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Science is boring.</a:t>
            </a:r>
          </a:p>
          <a:p>
            <a:pPr marL="228600" marR="0" lvl="0" indent="-228600" algn="l" defTabSz="914400" rtl="0" eaLnBrk="1" fontAlgn="base" latinLnBrk="0" hangingPunct="1">
              <a:lnSpc>
                <a:spcPct val="80000"/>
              </a:lnSpc>
              <a:spcBef>
                <a:spcPct val="25000"/>
              </a:spcBef>
              <a:spcAft>
                <a:spcPct val="50000"/>
              </a:spcAft>
              <a:buClrTx/>
              <a:buSzTx/>
              <a:buFontTx/>
              <a:buChar char="•"/>
              <a:tabLst/>
              <a:defRPr/>
            </a:pPr>
            <a:endParaRPr kumimoji="0" lang="en-US" sz="2400" b="0" i="0" u="none" strike="noStrike" kern="0" cap="none" spc="0" normalizeH="0" baseline="0" noProof="0" dirty="0">
              <a:ln>
                <a:noFill/>
              </a:ln>
              <a:solidFill>
                <a:schemeClr val="tx1"/>
              </a:solidFill>
              <a:effectLst/>
              <a:uLnTx/>
              <a:uFillTx/>
              <a:latin typeface="+mn-lt"/>
              <a:ea typeface="+mn-ea"/>
              <a:cs typeface="+mn-cs"/>
            </a:endParaRPr>
          </a:p>
          <a:p>
            <a:pPr marL="228600" marR="0" lvl="0" indent="-228600" algn="l" defTabSz="914400" rtl="0" eaLnBrk="1" fontAlgn="base" latinLnBrk="0" hangingPunct="1">
              <a:lnSpc>
                <a:spcPct val="80000"/>
              </a:lnSpc>
              <a:spcBef>
                <a:spcPct val="25000"/>
              </a:spcBef>
              <a:spcAft>
                <a:spcPct val="50000"/>
              </a:spcAft>
              <a:buClrTx/>
              <a:buSzTx/>
              <a:buFontTx/>
              <a:buChar char="•"/>
              <a:tabLst/>
              <a:defRPr/>
            </a:pPr>
            <a:endParaRPr kumimoji="0" lang="en-US" sz="2400" b="0" i="0" u="none" strike="noStrike" kern="0" cap="none" spc="0" normalizeH="0" baseline="0" noProof="0" dirty="0">
              <a:ln>
                <a:noFill/>
              </a:ln>
              <a:solidFill>
                <a:schemeClr val="tx1"/>
              </a:solidFill>
              <a:effectLst/>
              <a:uLnTx/>
              <a:uFillTx/>
              <a:latin typeface="+mn-lt"/>
              <a:ea typeface="+mn-ea"/>
              <a:cs typeface="+mn-cs"/>
            </a:endParaRPr>
          </a:p>
        </p:txBody>
      </p:sp>
      <p:sp>
        <p:nvSpPr>
          <p:cNvPr id="4" name="Rectangle 3"/>
          <p:cNvSpPr/>
          <p:nvPr/>
        </p:nvSpPr>
        <p:spPr>
          <a:xfrm>
            <a:off x="0" y="6324600"/>
            <a:ext cx="6324600" cy="338554"/>
          </a:xfrm>
          <a:prstGeom prst="rect">
            <a:avLst/>
          </a:prstGeom>
        </p:spPr>
        <p:txBody>
          <a:bodyPr wrap="square">
            <a:spAutoFit/>
          </a:bodyPr>
          <a:lstStyle/>
          <a:p>
            <a:pPr marL="228600" lvl="0" indent="-228600">
              <a:lnSpc>
                <a:spcPct val="80000"/>
              </a:lnSpc>
              <a:spcBef>
                <a:spcPct val="25000"/>
              </a:spcBef>
              <a:spcAft>
                <a:spcPct val="50000"/>
              </a:spcAft>
              <a:defRPr/>
            </a:pPr>
            <a:r>
              <a:rPr lang="en-US" sz="1000" b="0" kern="0" dirty="0">
                <a:solidFill>
                  <a:schemeClr val="bg1"/>
                </a:solidFill>
                <a:latin typeface="Arial"/>
                <a:cs typeface="Arial"/>
              </a:rPr>
              <a:t>UC Museum of Paleontology, </a:t>
            </a:r>
            <a:r>
              <a:rPr lang="en-US" sz="1000" b="0" i="1" kern="0" dirty="0">
                <a:solidFill>
                  <a:schemeClr val="bg1"/>
                </a:solidFill>
                <a:latin typeface="Arial"/>
                <a:cs typeface="Arial"/>
              </a:rPr>
              <a:t>Misconceptions About Science.  </a:t>
            </a:r>
            <a:r>
              <a:rPr lang="en-US" sz="1000" kern="0" dirty="0">
                <a:solidFill>
                  <a:schemeClr val="bg1"/>
                </a:solidFill>
                <a:latin typeface="Arial"/>
                <a:cs typeface="Arial"/>
              </a:rPr>
              <a:t>Retrieved from </a:t>
            </a:r>
            <a:r>
              <a:rPr lang="en-US" sz="1000" kern="0" dirty="0">
                <a:solidFill>
                  <a:schemeClr val="bg1"/>
                </a:solidFill>
                <a:latin typeface="Arial"/>
                <a:cs typeface="Arial"/>
                <a:hlinkClick r:id="rId3"/>
              </a:rPr>
              <a:t>http://undsci.berkeley.edu/teaching/misconceptions.php</a:t>
            </a:r>
            <a:endParaRPr lang="en-US" sz="1000" b="0" kern="0" dirty="0">
              <a:solidFill>
                <a:schemeClr val="bg1"/>
              </a:solidFill>
              <a:latin typeface="Arial"/>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90584"/>
            <a:ext cx="6571343" cy="1049235"/>
          </a:xfrm>
        </p:spPr>
        <p:txBody>
          <a:bodyPr/>
          <a:lstStyle/>
          <a:p>
            <a:r>
              <a:rPr lang="en-US" dirty="0"/>
              <a:t>More misconceptions about science</a:t>
            </a:r>
          </a:p>
        </p:txBody>
      </p:sp>
      <p:sp>
        <p:nvSpPr>
          <p:cNvPr id="3" name="Content Placeholder 2"/>
          <p:cNvSpPr>
            <a:spLocks noGrp="1"/>
          </p:cNvSpPr>
          <p:nvPr>
            <p:ph idx="1"/>
          </p:nvPr>
        </p:nvSpPr>
        <p:spPr>
          <a:xfrm>
            <a:off x="457200" y="990600"/>
            <a:ext cx="8229600" cy="4525963"/>
          </a:xfrm>
        </p:spPr>
        <p:txBody>
          <a:bodyPr/>
          <a:lstStyle/>
          <a:p>
            <a:pPr lvl="0" defTabSz="914400" fontAlgn="base">
              <a:spcBef>
                <a:spcPct val="25000"/>
              </a:spcBef>
              <a:spcAft>
                <a:spcPct val="50000"/>
              </a:spcAft>
              <a:buFont typeface="Arial" panose="020B0604020202020204" pitchFamily="34" charset="0"/>
              <a:buChar char="»"/>
              <a:defRPr/>
            </a:pPr>
            <a:r>
              <a:rPr lang="en-US" kern="0" dirty="0"/>
              <a:t>Because scientific ideas are tentative and subject to change, they can't be trusted.</a:t>
            </a:r>
          </a:p>
          <a:p>
            <a:pPr lvl="0" defTabSz="914400" fontAlgn="base">
              <a:spcBef>
                <a:spcPct val="25000"/>
              </a:spcBef>
              <a:spcAft>
                <a:spcPct val="50000"/>
              </a:spcAft>
              <a:buFont typeface="Arial" panose="020B0604020202020204" pitchFamily="34" charset="0"/>
              <a:buChar char="»"/>
              <a:defRPr/>
            </a:pPr>
            <a:r>
              <a:rPr lang="en-US" kern="0" dirty="0"/>
              <a:t>Scientific ideas are judged democratically based on popularity.</a:t>
            </a:r>
          </a:p>
          <a:p>
            <a:pPr lvl="0" defTabSz="914400" fontAlgn="base">
              <a:spcBef>
                <a:spcPct val="25000"/>
              </a:spcBef>
              <a:spcAft>
                <a:spcPct val="50000"/>
              </a:spcAft>
              <a:buFont typeface="Arial" panose="020B0604020202020204" pitchFamily="34" charset="0"/>
              <a:buChar char="»"/>
              <a:defRPr/>
            </a:pPr>
            <a:r>
              <a:rPr lang="en-US" kern="0" dirty="0"/>
              <a:t>Scientists are judged on the basis of how many correct hypotheses they propose (i.e., good scientists are the ones who are "right" most often).</a:t>
            </a:r>
          </a:p>
          <a:p>
            <a:pPr lvl="0" defTabSz="914400" fontAlgn="base">
              <a:spcBef>
                <a:spcPct val="25000"/>
              </a:spcBef>
              <a:spcAft>
                <a:spcPct val="50000"/>
              </a:spcAft>
              <a:buFont typeface="Arial" panose="020B0604020202020204" pitchFamily="34" charset="0"/>
              <a:buChar char="»"/>
              <a:defRPr/>
            </a:pPr>
            <a:r>
              <a:rPr lang="en-US" kern="0" dirty="0"/>
              <a:t>Science is a collection of facts.</a:t>
            </a:r>
          </a:p>
          <a:p>
            <a:endParaRPr lang="en-US" dirty="0"/>
          </a:p>
        </p:txBody>
      </p:sp>
      <p:sp>
        <p:nvSpPr>
          <p:cNvPr id="6" name="Rectangle 5"/>
          <p:cNvSpPr/>
          <p:nvPr/>
        </p:nvSpPr>
        <p:spPr>
          <a:xfrm>
            <a:off x="0" y="6324600"/>
            <a:ext cx="6324600" cy="338554"/>
          </a:xfrm>
          <a:prstGeom prst="rect">
            <a:avLst/>
          </a:prstGeom>
        </p:spPr>
        <p:txBody>
          <a:bodyPr wrap="square">
            <a:spAutoFit/>
          </a:bodyPr>
          <a:lstStyle/>
          <a:p>
            <a:pPr marL="228600" lvl="0" indent="-228600">
              <a:lnSpc>
                <a:spcPct val="80000"/>
              </a:lnSpc>
              <a:spcBef>
                <a:spcPct val="25000"/>
              </a:spcBef>
              <a:spcAft>
                <a:spcPct val="50000"/>
              </a:spcAft>
              <a:defRPr/>
            </a:pPr>
            <a:r>
              <a:rPr lang="en-US" sz="1000" b="0" kern="0" dirty="0">
                <a:solidFill>
                  <a:schemeClr val="bg1"/>
                </a:solidFill>
                <a:latin typeface="Arial"/>
                <a:cs typeface="Arial"/>
              </a:rPr>
              <a:t>UC Museum of Paleontology, </a:t>
            </a:r>
            <a:r>
              <a:rPr lang="en-US" sz="1000" b="0" i="1" kern="0" dirty="0">
                <a:solidFill>
                  <a:schemeClr val="bg1"/>
                </a:solidFill>
                <a:latin typeface="Arial"/>
                <a:cs typeface="Arial"/>
              </a:rPr>
              <a:t>Misconceptions About Science.  </a:t>
            </a:r>
            <a:r>
              <a:rPr lang="en-US" sz="1000" kern="0" dirty="0">
                <a:solidFill>
                  <a:schemeClr val="bg1"/>
                </a:solidFill>
                <a:latin typeface="Arial"/>
                <a:cs typeface="Arial"/>
              </a:rPr>
              <a:t>Retrieved from </a:t>
            </a:r>
            <a:r>
              <a:rPr lang="en-US" sz="1000" kern="0" dirty="0">
                <a:solidFill>
                  <a:schemeClr val="bg1"/>
                </a:solidFill>
                <a:latin typeface="Arial"/>
                <a:cs typeface="Arial"/>
                <a:hlinkClick r:id="rId3"/>
              </a:rPr>
              <a:t>http://undsci.berkeley.edu/teaching/misconceptions.php</a:t>
            </a:r>
            <a:endParaRPr lang="en-US" sz="1000" b="0" kern="0" dirty="0">
              <a:solidFill>
                <a:schemeClr val="bg1"/>
              </a:solidFill>
              <a:latin typeface="Arial"/>
              <a:cs typeface="Aria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type="title"/>
          </p:nvPr>
        </p:nvSpPr>
        <p:spPr>
          <a:ln/>
        </p:spPr>
        <p:txBody>
          <a:bodyPr/>
          <a:lstStyle/>
          <a:p>
            <a:r>
              <a:rPr lang="en-US" dirty="0"/>
              <a:t>Facts, facts, facts</a:t>
            </a:r>
          </a:p>
        </p:txBody>
      </p:sp>
      <p:sp>
        <p:nvSpPr>
          <p:cNvPr id="19460" name="Rectangle 4"/>
          <p:cNvSpPr>
            <a:spLocks noGrp="1" noChangeArrowheads="1"/>
          </p:cNvSpPr>
          <p:nvPr>
            <p:ph idx="1"/>
          </p:nvPr>
        </p:nvSpPr>
        <p:spPr>
          <a:noFill/>
        </p:spPr>
        <p:txBody>
          <a:bodyPr/>
          <a:lstStyle/>
          <a:p>
            <a:pPr marL="0" lvl="0" indent="0">
              <a:spcAft>
                <a:spcPct val="0"/>
              </a:spcAft>
              <a:buNone/>
              <a:defRPr/>
            </a:pPr>
            <a:r>
              <a:rPr lang="en-US" dirty="0">
                <a:ea typeface="ＭＳ Ｐゴシック" pitchFamily="36" charset="-128"/>
                <a:cs typeface="ＭＳ Ｐゴシック" pitchFamily="36" charset="-128"/>
              </a:rPr>
              <a:t>Problems with teaching science this way...</a:t>
            </a:r>
          </a:p>
        </p:txBody>
      </p:sp>
      <p:sp>
        <p:nvSpPr>
          <p:cNvPr id="11" name="Content Placeholder 10"/>
          <p:cNvSpPr>
            <a:spLocks noGrp="1"/>
          </p:cNvSpPr>
          <p:nvPr>
            <p:ph sz="quarter" idx="14"/>
          </p:nvPr>
        </p:nvSpPr>
        <p:spPr>
          <a:xfrm>
            <a:off x="533401" y="1447800"/>
            <a:ext cx="4419600" cy="4235975"/>
          </a:xfrm>
        </p:spPr>
        <p:txBody>
          <a:bodyPr/>
          <a:lstStyle/>
          <a:p>
            <a:r>
              <a:rPr lang="en-US" dirty="0"/>
              <a:t>Students don’t build the skills needed for real science</a:t>
            </a:r>
          </a:p>
        </p:txBody>
      </p:sp>
      <p:pic>
        <p:nvPicPr>
          <p:cNvPr id="7" name="Picture Placeholder 5" descr="DSC_9832.JP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29200" y="1216206"/>
            <a:ext cx="4114800" cy="4144747"/>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{600200C2-517C-3E4C-A15B-6CC509197131}tf10001119</Template>
  <TotalTime>822</TotalTime>
  <Words>2171</Words>
  <Application>Microsoft Office PowerPoint</Application>
  <PresentationFormat>On-screen Show (4:3)</PresentationFormat>
  <Paragraphs>309</Paragraphs>
  <Slides>32</Slides>
  <Notes>32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32</vt:i4>
      </vt:variant>
    </vt:vector>
  </HeadingPairs>
  <TitlesOfParts>
    <vt:vector size="42" baseType="lpstr">
      <vt:lpstr>ＭＳ Ｐゴシック</vt:lpstr>
      <vt:lpstr>Arial</vt:lpstr>
      <vt:lpstr>Baskerville Old Face</vt:lpstr>
      <vt:lpstr>Calibri</vt:lpstr>
      <vt:lpstr>Century Gothic</vt:lpstr>
      <vt:lpstr>Gill Sans MT</vt:lpstr>
      <vt:lpstr>Helvetica</vt:lpstr>
      <vt:lpstr>Lucida Grande</vt:lpstr>
      <vt:lpstr>Wingdings</vt:lpstr>
      <vt:lpstr>Gallery</vt:lpstr>
      <vt:lpstr>Demystifying the New TN Academic Standards for Science</vt:lpstr>
      <vt:lpstr>Grounding Circles</vt:lpstr>
      <vt:lpstr>Grounding Questions</vt:lpstr>
      <vt:lpstr>PowerPoint Presentation</vt:lpstr>
      <vt:lpstr>Overview</vt:lpstr>
      <vt:lpstr>Overview</vt:lpstr>
      <vt:lpstr>True or false…</vt:lpstr>
      <vt:lpstr>More misconceptions about science</vt:lpstr>
      <vt:lpstr>Facts, facts, facts</vt:lpstr>
      <vt:lpstr>Facts, facts, facts</vt:lpstr>
      <vt:lpstr>Facts, facts, facts</vt:lpstr>
      <vt:lpstr>Why is science taught this way?</vt:lpstr>
      <vt:lpstr>Card Sort</vt:lpstr>
      <vt:lpstr>New TN State Science Standards</vt:lpstr>
      <vt:lpstr>Overview</vt:lpstr>
      <vt:lpstr>The 3 Dimensions of the K12 Science Framework</vt:lpstr>
      <vt:lpstr>Understanding the standards is a piece of cake</vt:lpstr>
      <vt:lpstr>PowerPoint Presentation</vt:lpstr>
      <vt:lpstr>Overview</vt:lpstr>
      <vt:lpstr>Where did the standards come from?</vt:lpstr>
      <vt:lpstr>Overview</vt:lpstr>
      <vt:lpstr>Principles of the Framework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California Academy of Sciences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ssoule</dc:creator>
  <cp:lastModifiedBy>Trent, Kristen</cp:lastModifiedBy>
  <cp:revision>148</cp:revision>
  <cp:lastPrinted>2015-09-17T21:30:06Z</cp:lastPrinted>
  <dcterms:created xsi:type="dcterms:W3CDTF">2011-10-01T21:47:22Z</dcterms:created>
  <dcterms:modified xsi:type="dcterms:W3CDTF">2018-06-04T01:26:22Z</dcterms:modified>
</cp:coreProperties>
</file>