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40"/>
  </p:notesMasterIdLst>
  <p:sldIdLst>
    <p:sldId id="256" r:id="rId2"/>
    <p:sldId id="295" r:id="rId3"/>
    <p:sldId id="296" r:id="rId4"/>
    <p:sldId id="297" r:id="rId5"/>
    <p:sldId id="298" r:id="rId6"/>
    <p:sldId id="299" r:id="rId7"/>
    <p:sldId id="271" r:id="rId8"/>
    <p:sldId id="272" r:id="rId9"/>
    <p:sldId id="276" r:id="rId10"/>
    <p:sldId id="274" r:id="rId11"/>
    <p:sldId id="277" r:id="rId12"/>
    <p:sldId id="278" r:id="rId13"/>
    <p:sldId id="279" r:id="rId14"/>
    <p:sldId id="280" r:id="rId15"/>
    <p:sldId id="258" r:id="rId16"/>
    <p:sldId id="282" r:id="rId17"/>
    <p:sldId id="283" r:id="rId18"/>
    <p:sldId id="284" r:id="rId19"/>
    <p:sldId id="285" r:id="rId20"/>
    <p:sldId id="281" r:id="rId21"/>
    <p:sldId id="263" r:id="rId22"/>
    <p:sldId id="262" r:id="rId23"/>
    <p:sldId id="286" r:id="rId24"/>
    <p:sldId id="266" r:id="rId25"/>
    <p:sldId id="287" r:id="rId26"/>
    <p:sldId id="261" r:id="rId27"/>
    <p:sldId id="288" r:id="rId28"/>
    <p:sldId id="294" r:id="rId29"/>
    <p:sldId id="289" r:id="rId30"/>
    <p:sldId id="292" r:id="rId31"/>
    <p:sldId id="300" r:id="rId32"/>
    <p:sldId id="290" r:id="rId33"/>
    <p:sldId id="293" r:id="rId34"/>
    <p:sldId id="301" r:id="rId35"/>
    <p:sldId id="291" r:id="rId36"/>
    <p:sldId id="302" r:id="rId37"/>
    <p:sldId id="265" r:id="rId38"/>
    <p:sldId id="268"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76" d="100"/>
          <a:sy n="76" d="100"/>
        </p:scale>
        <p:origin x="-120" y="-4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73D9DE-BEF4-5340-8C48-73A20B494174}" type="datetimeFigureOut">
              <a:rPr lang="en-US" smtClean="0"/>
              <a:t>7/11/16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340A78-2AFC-264E-9F38-2274C487B9F2}" type="slidenum">
              <a:rPr lang="en-US" smtClean="0"/>
              <a:t>‹#›</a:t>
            </a:fld>
            <a:endParaRPr lang="en-US"/>
          </a:p>
        </p:txBody>
      </p:sp>
    </p:spTree>
    <p:extLst>
      <p:ext uri="{BB962C8B-B14F-4D97-AF65-F5344CB8AC3E}">
        <p14:creationId xmlns:p14="http://schemas.microsoft.com/office/powerpoint/2010/main" val="269764018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a:t>
            </a:r>
            <a:r>
              <a:rPr lang="en-US" baseline="0" dirty="0" smtClean="0"/>
              <a:t> to place </a:t>
            </a:r>
            <a:r>
              <a:rPr lang="en-US" baseline="0" dirty="0" err="1" smtClean="0"/>
              <a:t>Ts</a:t>
            </a:r>
            <a:r>
              <a:rPr lang="en-US" baseline="0" dirty="0" smtClean="0"/>
              <a:t> in groups of no more than 4.</a:t>
            </a:r>
          </a:p>
          <a:p>
            <a:r>
              <a:rPr lang="en-US" baseline="0" dirty="0" smtClean="0"/>
              <a:t>Materials – handout to highlight and card sort baggie per group.</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7</a:t>
            </a:fld>
            <a:endParaRPr lang="en-US"/>
          </a:p>
        </p:txBody>
      </p:sp>
    </p:spTree>
    <p:extLst>
      <p:ext uri="{BB962C8B-B14F-4D97-AF65-F5344CB8AC3E}">
        <p14:creationId xmlns:p14="http://schemas.microsoft.com/office/powerpoint/2010/main" val="1060352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 Human </a:t>
            </a:r>
            <a:r>
              <a:rPr lang="en-US" dirty="0" err="1" smtClean="0"/>
              <a:t>Scatterplot</a:t>
            </a:r>
            <a:r>
              <a:rPr lang="en-US" baseline="0" dirty="0" smtClean="0"/>
              <a:t> with the group!</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37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Types &amp; Purposes of Assessment – pg. 5</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8</a:t>
            </a:fld>
            <a:endParaRPr lang="en-US"/>
          </a:p>
        </p:txBody>
      </p:sp>
    </p:spTree>
    <p:extLst>
      <p:ext uri="{BB962C8B-B14F-4D97-AF65-F5344CB8AC3E}">
        <p14:creationId xmlns:p14="http://schemas.microsoft.com/office/powerpoint/2010/main" val="3786077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FACTs p. 6</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9</a:t>
            </a:fld>
            <a:endParaRPr lang="en-US"/>
          </a:p>
        </p:txBody>
      </p:sp>
    </p:spTree>
    <p:extLst>
      <p:ext uri="{BB962C8B-B14F-4D97-AF65-F5344CB8AC3E}">
        <p14:creationId xmlns:p14="http://schemas.microsoft.com/office/powerpoint/2010/main" val="2928898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6-7</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11</a:t>
            </a:fld>
            <a:endParaRPr lang="en-US"/>
          </a:p>
        </p:txBody>
      </p:sp>
    </p:spTree>
    <p:extLst>
      <p:ext uri="{BB962C8B-B14F-4D97-AF65-F5344CB8AC3E}">
        <p14:creationId xmlns:p14="http://schemas.microsoft.com/office/powerpoint/2010/main" val="4087516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How People Learn: Brain,</a:t>
            </a:r>
            <a:r>
              <a:rPr lang="en-US" i="1" baseline="0" dirty="0" smtClean="0"/>
              <a:t> Mind, Experience, and School </a:t>
            </a:r>
            <a:r>
              <a:rPr lang="en-US" baseline="0" dirty="0" smtClean="0"/>
              <a:t>(</a:t>
            </a:r>
            <a:r>
              <a:rPr lang="en-US" baseline="0" dirty="0" err="1" smtClean="0"/>
              <a:t>Bransford</a:t>
            </a:r>
            <a:r>
              <a:rPr lang="en-US" baseline="0" dirty="0" smtClean="0"/>
              <a:t>, Brown, &amp; Cocking, 1999)</a:t>
            </a:r>
          </a:p>
          <a:p>
            <a:r>
              <a:rPr lang="en-US" baseline="0" dirty="0" smtClean="0"/>
              <a:t>Pg. 8-9</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14</a:t>
            </a:fld>
            <a:endParaRPr lang="en-US"/>
          </a:p>
        </p:txBody>
      </p:sp>
    </p:spTree>
    <p:extLst>
      <p:ext uri="{BB962C8B-B14F-4D97-AF65-F5344CB8AC3E}">
        <p14:creationId xmlns:p14="http://schemas.microsoft.com/office/powerpoint/2010/main" val="2898045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36-39</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15</a:t>
            </a:fld>
            <a:endParaRPr lang="en-US"/>
          </a:p>
        </p:txBody>
      </p:sp>
    </p:spTree>
    <p:extLst>
      <p:ext uri="{BB962C8B-B14F-4D97-AF65-F5344CB8AC3E}">
        <p14:creationId xmlns:p14="http://schemas.microsoft.com/office/powerpoint/2010/main" val="718840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21-22</a:t>
            </a:r>
          </a:p>
          <a:p>
            <a:r>
              <a:rPr lang="en-US" dirty="0" smtClean="0"/>
              <a:t>Support speaking &amp; listening communication ELA standards as well as reading/writing standards (cite text evidence)</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16</a:t>
            </a:fld>
            <a:endParaRPr lang="en-US"/>
          </a:p>
        </p:txBody>
      </p:sp>
    </p:spTree>
    <p:extLst>
      <p:ext uri="{BB962C8B-B14F-4D97-AF65-F5344CB8AC3E}">
        <p14:creationId xmlns:p14="http://schemas.microsoft.com/office/powerpoint/2010/main" val="1386073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 13-16 Use these with a FACT</a:t>
            </a:r>
            <a:r>
              <a:rPr lang="en-US" baseline="0" dirty="0" smtClean="0"/>
              <a:t> – pick one that allows them to read &amp; respond in some way. </a:t>
            </a:r>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20</a:t>
            </a:fld>
            <a:endParaRPr lang="en-US"/>
          </a:p>
        </p:txBody>
      </p:sp>
    </p:spTree>
    <p:extLst>
      <p:ext uri="{BB962C8B-B14F-4D97-AF65-F5344CB8AC3E}">
        <p14:creationId xmlns:p14="http://schemas.microsoft.com/office/powerpoint/2010/main" val="654603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340A78-2AFC-264E-9F38-2274C487B9F2}" type="slidenum">
              <a:rPr lang="en-US" smtClean="0"/>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6" name="Group 10"/>
          <p:cNvGrpSpPr/>
          <p:nvPr/>
        </p:nvGrpSpPr>
        <p:grpSpPr>
          <a:xfrm>
            <a:off x="-1" y="3379694"/>
            <a:ext cx="7543801" cy="2604247"/>
            <a:chOff x="-1" y="3379694"/>
            <a:chExt cx="7543801" cy="2604247"/>
          </a:xfrm>
        </p:grpSpPr>
        <p:grpSp>
          <p:nvGrpSpPr>
            <p:cNvPr id="9" name="Group 11"/>
            <p:cNvGrpSpPr/>
            <p:nvPr/>
          </p:nvGrpSpPr>
          <p:grpSpPr>
            <a:xfrm>
              <a:off x="-1" y="3379694"/>
              <a:ext cx="7543801" cy="2604247"/>
              <a:chOff x="-1" y="3379694"/>
              <a:chExt cx="7543801" cy="2604247"/>
            </a:xfrm>
          </p:grpSpPr>
          <p:sp>
            <p:nvSpPr>
              <p:cNvPr id="15" name="Snip Single Corner Rectangle 14"/>
              <p:cNvSpPr/>
              <p:nvPr/>
            </p:nvSpPr>
            <p:spPr>
              <a:xfrm flipV="1">
                <a:off x="-1" y="3393141"/>
                <a:ext cx="7543800" cy="2590800"/>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p:nvCxnSpPr>
            <p:spPr>
              <a:xfrm>
                <a:off x="0" y="3379694"/>
                <a:ext cx="7543800" cy="2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3" name="Teardrop 12"/>
            <p:cNvSpPr/>
            <p:nvPr/>
          </p:nvSpPr>
          <p:spPr>
            <a:xfrm>
              <a:off x="6817659" y="3621741"/>
              <a:ext cx="394447" cy="39444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371600" y="3913281"/>
            <a:ext cx="5867400" cy="1470025"/>
          </a:xfrm>
        </p:spPr>
        <p:txBody>
          <a:bodyPr>
            <a:normAutofit/>
          </a:bodyPr>
          <a:lstStyle>
            <a:lvl1pPr algn="r">
              <a:defRPr sz="4600"/>
            </a:lvl1pPr>
          </a:lstStyle>
          <a:p>
            <a:r>
              <a:rPr lang="en-US" smtClean="0"/>
              <a:t>Click to edit Master title style</a:t>
            </a:r>
            <a:endParaRPr/>
          </a:p>
        </p:txBody>
      </p:sp>
      <p:sp>
        <p:nvSpPr>
          <p:cNvPr id="3" name="Subtitle 2"/>
          <p:cNvSpPr>
            <a:spLocks noGrp="1"/>
          </p:cNvSpPr>
          <p:nvPr>
            <p:ph type="subTitle" idx="1"/>
          </p:nvPr>
        </p:nvSpPr>
        <p:spPr>
          <a:xfrm>
            <a:off x="1371600" y="5396753"/>
            <a:ext cx="5867400" cy="573741"/>
          </a:xfrm>
        </p:spPr>
        <p:txBody>
          <a:bodyPr>
            <a:normAutofit/>
          </a:bodyPr>
          <a:lstStyle>
            <a:lvl1pPr marL="0" indent="0" algn="r">
              <a:spcBef>
                <a:spcPct val="0"/>
              </a:spcBef>
              <a:buNone/>
              <a:defRPr sz="1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rot="16200000">
            <a:off x="-734076" y="4503737"/>
            <a:ext cx="2057400" cy="365125"/>
          </a:xfrm>
        </p:spPr>
        <p:txBody>
          <a:bodyPr lIns="91440" tIns="0" bIns="0" anchor="b" anchorCtr="0"/>
          <a:lstStyle>
            <a:lvl1pPr>
              <a:defRPr sz="1400" b="1">
                <a:solidFill>
                  <a:schemeClr val="bg1">
                    <a:lumMod val="50000"/>
                  </a:schemeClr>
                </a:solidFill>
              </a:defRPr>
            </a:lvl1pPr>
          </a:lstStyle>
          <a:p>
            <a:fld id="{7C81E2FB-3F4E-B645-9CEC-846E551598F6}" type="datetimeFigureOut">
              <a:rPr lang="en-US" smtClean="0"/>
              <a:pPr/>
              <a:t>7/11/16</a:t>
            </a:fld>
            <a:endParaRPr lang="en-US"/>
          </a:p>
        </p:txBody>
      </p:sp>
      <p:sp>
        <p:nvSpPr>
          <p:cNvPr id="5" name="Footer Placeholder 4"/>
          <p:cNvSpPr>
            <a:spLocks noGrp="1"/>
          </p:cNvSpPr>
          <p:nvPr>
            <p:ph type="ftr" sz="quarter" idx="11"/>
          </p:nvPr>
        </p:nvSpPr>
        <p:spPr>
          <a:xfrm rot="16200000">
            <a:off x="-356811" y="4503737"/>
            <a:ext cx="2057397" cy="365125"/>
          </a:xfrm>
        </p:spPr>
        <p:txBody>
          <a:bodyPr lIns="91440" tIns="0" bIns="0" anchor="t" anchorCtr="0"/>
          <a:lstStyle>
            <a:lvl1pPr algn="l">
              <a:defRPr b="1">
                <a:solidFill>
                  <a:schemeClr val="bg1">
                    <a:lumMod val="75000"/>
                  </a:schemeClr>
                </a:solidFill>
              </a:defRPr>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10"/>
          <p:cNvGrpSpPr/>
          <p:nvPr/>
        </p:nvGrpSpPr>
        <p:grpSpPr>
          <a:xfrm>
            <a:off x="228600" y="228600"/>
            <a:ext cx="4251960" cy="6387352"/>
            <a:chOff x="228600" y="228600"/>
            <a:chExt cx="4251960" cy="6387352"/>
          </a:xfrm>
        </p:grpSpPr>
        <p:sp>
          <p:nvSpPr>
            <p:cNvPr id="12" name="Snip Diagonal Corner Rectangle 11"/>
            <p:cNvSpPr/>
            <p:nvPr/>
          </p:nvSpPr>
          <p:spPr>
            <a:xfrm flipV="1">
              <a:off x="228600" y="228600"/>
              <a:ext cx="4251960" cy="6387352"/>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eardrop 12"/>
            <p:cNvSpPr>
              <a:spLocks noChangeAspect="1"/>
            </p:cNvSpPr>
            <p:nvPr/>
          </p:nvSpPr>
          <p:spPr>
            <a:xfrm>
              <a:off x="3886200" y="432548"/>
              <a:ext cx="355002" cy="35500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352" y="2176272"/>
            <a:ext cx="3657600" cy="1161288"/>
          </a:xfrm>
        </p:spPr>
        <p:txBody>
          <a:bodyPr vert="horz" lIns="91440" tIns="45720" rIns="91440" bIns="45720" rtlCol="0" anchor="b" anchorCtr="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flipH="1">
            <a:off x="4654475" y="228600"/>
            <a:ext cx="4251960" cy="6391656"/>
          </a:xfrm>
          <a:prstGeom prst="snip2DiagRect">
            <a:avLst>
              <a:gd name="adj1" fmla="val 0"/>
              <a:gd name="adj2" fmla="val 4017"/>
            </a:avLst>
          </a:prstGeom>
          <a:effectLst>
            <a:outerShdw blurRad="50800" dist="63500" dir="2700000" algn="tl"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30352" y="3342401"/>
            <a:ext cx="3657600" cy="2595282"/>
          </a:xfrm>
        </p:spPr>
        <p:txBody>
          <a:bodyPr>
            <a:normAutofit/>
          </a:bodyPr>
          <a:lstStyle>
            <a:lvl1pPr marL="0" indent="0">
              <a:lnSpc>
                <a:spcPct val="110000"/>
              </a:lnSpc>
              <a:spcBef>
                <a:spcPts val="60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58952" y="6300216"/>
            <a:ext cx="1298448" cy="365125"/>
          </a:xfrm>
        </p:spPr>
        <p:txBody>
          <a:bodyPr/>
          <a:lstStyle/>
          <a:p>
            <a:fld id="{7C81E2FB-3F4E-B645-9CEC-846E551598F6}" type="datetimeFigureOut">
              <a:rPr lang="en-US" smtClean="0"/>
              <a:pPr/>
              <a:t>7/11/16</a:t>
            </a:fld>
            <a:endParaRPr lang="en-US"/>
          </a:p>
        </p:txBody>
      </p:sp>
      <p:sp>
        <p:nvSpPr>
          <p:cNvPr id="6" name="Footer Placeholder 5"/>
          <p:cNvSpPr>
            <a:spLocks noGrp="1"/>
          </p:cNvSpPr>
          <p:nvPr>
            <p:ph type="ftr" sz="quarter" idx="11"/>
          </p:nvPr>
        </p:nvSpPr>
        <p:spPr>
          <a:xfrm>
            <a:off x="2057400" y="6300216"/>
            <a:ext cx="2340864" cy="365125"/>
          </a:xfrm>
        </p:spPr>
        <p:txBody>
          <a:bodyPr/>
          <a:lstStyle/>
          <a:p>
            <a:endParaRPr lang="en-US"/>
          </a:p>
        </p:txBody>
      </p:sp>
      <p:sp>
        <p:nvSpPr>
          <p:cNvPr id="7" name="Slide Number Placeholder 6"/>
          <p:cNvSpPr>
            <a:spLocks noGrp="1"/>
          </p:cNvSpPr>
          <p:nvPr>
            <p:ph type="sldNum" sz="quarter" idx="12"/>
          </p:nvPr>
        </p:nvSpPr>
        <p:spPr>
          <a:xfrm>
            <a:off x="301752" y="6300216"/>
            <a:ext cx="448056" cy="365125"/>
          </a:xfrm>
        </p:spPr>
        <p:txBody>
          <a:bodyPr/>
          <a:lstStyle>
            <a:lvl1pPr algn="l">
              <a:defRPr/>
            </a:lvl1pPr>
          </a:lstStyle>
          <a:p>
            <a:fld id="{CC5DBFCB-3EE5-F24A-AF54-C7CE1CF9B51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9" name="Snip Diagonal Corner Rectangle 8"/>
          <p:cNvSpPr/>
          <p:nvPr/>
        </p:nvSpPr>
        <p:spPr>
          <a:xfrm flipV="1">
            <a:off x="228600" y="4648200"/>
            <a:ext cx="8686800" cy="1963271"/>
          </a:xfrm>
          <a:prstGeom prst="snip2DiagRect">
            <a:avLst>
              <a:gd name="adj1" fmla="val 0"/>
              <a:gd name="adj2" fmla="val 937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200" y="4648200"/>
            <a:ext cx="8153400" cy="609600"/>
          </a:xfrm>
        </p:spPr>
        <p:txBody>
          <a:bodyPr vert="horz" lIns="91440" tIns="45720" rIns="91440" bIns="45720" rtlCol="0" anchor="b" anchorCtr="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7C81E2FB-3F4E-B645-9CEC-846E551598F6}" type="datetimeFigureOut">
              <a:rPr lang="en-US" smtClean="0"/>
              <a:pPr/>
              <a:t>7/11/16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5DBFCB-3EE5-F24A-AF54-C7CE1CF9B518}" type="slidenum">
              <a:rPr lang="en-US" smtClean="0"/>
              <a:pPr/>
              <a:t>‹#›</a:t>
            </a:fld>
            <a:endParaRPr lang="en-US"/>
          </a:p>
        </p:txBody>
      </p:sp>
      <p:sp>
        <p:nvSpPr>
          <p:cNvPr id="7" name="Text Placeholder 3"/>
          <p:cNvSpPr>
            <a:spLocks noGrp="1"/>
          </p:cNvSpPr>
          <p:nvPr>
            <p:ph type="body" sz="half" idx="2"/>
          </p:nvPr>
        </p:nvSpPr>
        <p:spPr>
          <a:xfrm>
            <a:off x="457200" y="5257799"/>
            <a:ext cx="8156448" cy="820272"/>
          </a:xfrm>
        </p:spPr>
        <p:txBody>
          <a:bodyPr>
            <a:normAutofit/>
          </a:bodyPr>
          <a:lstStyle>
            <a:lvl1pPr marL="0" indent="0">
              <a:lnSpc>
                <a:spcPct val="110000"/>
              </a:lnSpc>
              <a:spcBef>
                <a:spcPct val="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2"/>
          <p:cNvSpPr>
            <a:spLocks noGrp="1"/>
          </p:cNvSpPr>
          <p:nvPr>
            <p:ph type="pic" idx="1"/>
          </p:nvPr>
        </p:nvSpPr>
        <p:spPr>
          <a:xfrm flipH="1">
            <a:off x="228600" y="228600"/>
            <a:ext cx="8677835" cy="4267200"/>
          </a:xfrm>
          <a:prstGeom prst="snip2DiagRect">
            <a:avLst>
              <a:gd name="adj1" fmla="val 0"/>
              <a:gd name="adj2" fmla="val 4332"/>
            </a:avLst>
          </a:prstGeom>
          <a:effectLst>
            <a:outerShdw blurRad="50800" dist="63500" dir="2700000" algn="tl"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los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C81E2FB-3F4E-B645-9CEC-846E551598F6}" type="datetimeFigureOut">
              <a:rPr lang="en-US" smtClean="0"/>
              <a:pPr/>
              <a:t>7/11/16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Snip Diagonal Corner Rectangle 8"/>
          <p:cNvSpPr/>
          <p:nvPr/>
        </p:nvSpPr>
        <p:spPr>
          <a:xfrm flipV="1">
            <a:off x="228600" y="1707776"/>
            <a:ext cx="8686800" cy="4908176"/>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nip Diagonal Corner Rectangle 9"/>
          <p:cNvSpPr/>
          <p:nvPr/>
        </p:nvSpPr>
        <p:spPr>
          <a:xfrm flipV="1">
            <a:off x="228600" y="228597"/>
            <a:ext cx="8686800" cy="1277473"/>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C81E2FB-3F4E-B645-9CEC-846E551598F6}" type="datetimeFigureOut">
              <a:rPr lang="en-US" smtClean="0"/>
              <a:pPr/>
              <a:t>7/11/16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8" name="Snip Diagonal Corner Rectangle 7"/>
          <p:cNvSpPr/>
          <p:nvPr/>
        </p:nvSpPr>
        <p:spPr>
          <a:xfrm flipV="1">
            <a:off x="228600" y="228600"/>
            <a:ext cx="8686800" cy="6387352"/>
          </a:xfrm>
          <a:prstGeom prst="snip2DiagRect">
            <a:avLst>
              <a:gd name="adj1" fmla="val 0"/>
              <a:gd name="adj2" fmla="val 252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467600" y="838201"/>
            <a:ext cx="1219200" cy="51054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838201"/>
            <a:ext cx="6307138" cy="51054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C81E2FB-3F4E-B645-9CEC-846E551598F6}" type="datetimeFigureOut">
              <a:rPr lang="en-US" smtClean="0"/>
              <a:pPr/>
              <a:t>7/11/16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Snip Diagonal Corner Rectangle 8"/>
          <p:cNvSpPr/>
          <p:nvPr/>
        </p:nvSpPr>
        <p:spPr>
          <a:xfrm flipV="1">
            <a:off x="228600" y="1707776"/>
            <a:ext cx="8686800" cy="4908176"/>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nip Diagonal Corner Rectangle 9"/>
          <p:cNvSpPr/>
          <p:nvPr/>
        </p:nvSpPr>
        <p:spPr>
          <a:xfrm flipV="1">
            <a:off x="228600" y="228597"/>
            <a:ext cx="8686800" cy="1277473"/>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C81E2FB-3F4E-B645-9CEC-846E551598F6}" type="datetimeFigureOut">
              <a:rPr lang="en-US" smtClean="0"/>
              <a:pPr/>
              <a:t>7/11/16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grpSp>
        <p:nvGrpSpPr>
          <p:cNvPr id="6" name="Group 14"/>
          <p:cNvGrpSpPr/>
          <p:nvPr/>
        </p:nvGrpSpPr>
        <p:grpSpPr>
          <a:xfrm>
            <a:off x="-1" y="3379694"/>
            <a:ext cx="7543801" cy="2604247"/>
            <a:chOff x="-1" y="3379694"/>
            <a:chExt cx="7543801" cy="2604247"/>
          </a:xfrm>
        </p:grpSpPr>
        <p:grpSp>
          <p:nvGrpSpPr>
            <p:cNvPr id="9" name="Group 11"/>
            <p:cNvGrpSpPr/>
            <p:nvPr/>
          </p:nvGrpSpPr>
          <p:grpSpPr>
            <a:xfrm>
              <a:off x="-1" y="3379694"/>
              <a:ext cx="7543801" cy="2604247"/>
              <a:chOff x="-1" y="3379694"/>
              <a:chExt cx="7543801" cy="2604247"/>
            </a:xfrm>
          </p:grpSpPr>
          <p:sp>
            <p:nvSpPr>
              <p:cNvPr id="17" name="Snip Single Corner Rectangle 16"/>
              <p:cNvSpPr/>
              <p:nvPr/>
            </p:nvSpPr>
            <p:spPr>
              <a:xfrm flipV="1">
                <a:off x="-1" y="3393141"/>
                <a:ext cx="7543800" cy="2590800"/>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8" name="Straight Connector 17"/>
              <p:cNvCxnSpPr/>
              <p:nvPr/>
            </p:nvCxnSpPr>
            <p:spPr>
              <a:xfrm>
                <a:off x="0" y="3379694"/>
                <a:ext cx="7543800" cy="2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6" name="Teardrop 15"/>
            <p:cNvSpPr/>
            <p:nvPr/>
          </p:nvSpPr>
          <p:spPr>
            <a:xfrm>
              <a:off x="6817659" y="3621741"/>
              <a:ext cx="394447" cy="39444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371600" y="3913281"/>
            <a:ext cx="5867400" cy="1470025"/>
          </a:xfrm>
        </p:spPr>
        <p:txBody>
          <a:bodyPr>
            <a:normAutofit/>
          </a:bodyPr>
          <a:lstStyle>
            <a:lvl1pPr algn="r">
              <a:defRPr sz="4600"/>
            </a:lvl1pPr>
          </a:lstStyle>
          <a:p>
            <a:r>
              <a:rPr lang="en-US" smtClean="0"/>
              <a:t>Click to edit Master title style</a:t>
            </a:r>
            <a:endParaRPr/>
          </a:p>
        </p:txBody>
      </p:sp>
      <p:sp>
        <p:nvSpPr>
          <p:cNvPr id="3" name="Subtitle 2"/>
          <p:cNvSpPr>
            <a:spLocks noGrp="1"/>
          </p:cNvSpPr>
          <p:nvPr>
            <p:ph type="subTitle" idx="1"/>
          </p:nvPr>
        </p:nvSpPr>
        <p:spPr>
          <a:xfrm>
            <a:off x="1371600" y="5396753"/>
            <a:ext cx="5867400" cy="573741"/>
          </a:xfrm>
        </p:spPr>
        <p:txBody>
          <a:bodyPr>
            <a:normAutofit/>
          </a:bodyPr>
          <a:lstStyle>
            <a:lvl1pPr marL="0" indent="0" algn="r">
              <a:spcBef>
                <a:spcPct val="0"/>
              </a:spcBef>
              <a:buNone/>
              <a:defRPr sz="1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rot="16200000">
            <a:off x="-734076" y="4503737"/>
            <a:ext cx="2057400" cy="365125"/>
          </a:xfrm>
        </p:spPr>
        <p:txBody>
          <a:bodyPr lIns="91440" tIns="0" bIns="0" anchor="b" anchorCtr="0"/>
          <a:lstStyle>
            <a:lvl1pPr>
              <a:defRPr sz="1400" b="1">
                <a:solidFill>
                  <a:schemeClr val="bg1">
                    <a:lumMod val="50000"/>
                  </a:schemeClr>
                </a:solidFill>
              </a:defRPr>
            </a:lvl1pPr>
          </a:lstStyle>
          <a:p>
            <a:fld id="{7C81E2FB-3F4E-B645-9CEC-846E551598F6}" type="datetimeFigureOut">
              <a:rPr lang="en-US" smtClean="0"/>
              <a:pPr/>
              <a:t>7/11/16</a:t>
            </a:fld>
            <a:endParaRPr lang="en-US"/>
          </a:p>
        </p:txBody>
      </p:sp>
      <p:sp>
        <p:nvSpPr>
          <p:cNvPr id="5" name="Footer Placeholder 4"/>
          <p:cNvSpPr>
            <a:spLocks noGrp="1"/>
          </p:cNvSpPr>
          <p:nvPr>
            <p:ph type="ftr" sz="quarter" idx="11"/>
          </p:nvPr>
        </p:nvSpPr>
        <p:spPr>
          <a:xfrm rot="16200000">
            <a:off x="-356811" y="4503737"/>
            <a:ext cx="2057397" cy="365125"/>
          </a:xfrm>
        </p:spPr>
        <p:txBody>
          <a:bodyPr lIns="91440" tIns="0" bIns="0" anchor="t" anchorCtr="0"/>
          <a:lstStyle>
            <a:lvl1pPr algn="l">
              <a:defRPr b="1">
                <a:solidFill>
                  <a:schemeClr val="bg1">
                    <a:lumMod val="75000"/>
                  </a:schemeClr>
                </a:solidFill>
              </a:defRPr>
            </a:lvl1pPr>
          </a:lstStyle>
          <a:p>
            <a:endParaRPr lang="en-US"/>
          </a:p>
        </p:txBody>
      </p:sp>
      <p:sp>
        <p:nvSpPr>
          <p:cNvPr id="12" name="Picture Placeholder 11"/>
          <p:cNvSpPr>
            <a:spLocks noGrp="1"/>
          </p:cNvSpPr>
          <p:nvPr>
            <p:ph type="pic" sz="quarter" idx="12"/>
          </p:nvPr>
        </p:nvSpPr>
        <p:spPr>
          <a:xfrm>
            <a:off x="0" y="676835"/>
            <a:ext cx="7543800" cy="2587752"/>
          </a:xfrm>
          <a:effectLst>
            <a:outerShdw blurRad="50800" dist="63500" dir="2700000" algn="tl" rotWithShape="0">
              <a:prstClr val="black">
                <a:alpha val="50000"/>
              </a:prstClr>
            </a:outerShdw>
          </a:effectLst>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6" name="Group 6"/>
          <p:cNvGrpSpPr/>
          <p:nvPr/>
        </p:nvGrpSpPr>
        <p:grpSpPr>
          <a:xfrm flipH="1">
            <a:off x="1600199" y="2126877"/>
            <a:ext cx="7543801" cy="2604247"/>
            <a:chOff x="-1" y="3379694"/>
            <a:chExt cx="7543801" cy="2604247"/>
          </a:xfrm>
        </p:grpSpPr>
        <p:grpSp>
          <p:nvGrpSpPr>
            <p:cNvPr id="7" name="Group 11"/>
            <p:cNvGrpSpPr/>
            <p:nvPr/>
          </p:nvGrpSpPr>
          <p:grpSpPr>
            <a:xfrm>
              <a:off x="-1" y="3379694"/>
              <a:ext cx="7543801" cy="2604247"/>
              <a:chOff x="-1" y="3379694"/>
              <a:chExt cx="7543801" cy="2604247"/>
            </a:xfrm>
          </p:grpSpPr>
          <p:sp>
            <p:nvSpPr>
              <p:cNvPr id="10" name="Snip Single Corner Rectangle 9"/>
              <p:cNvSpPr/>
              <p:nvPr/>
            </p:nvSpPr>
            <p:spPr>
              <a:xfrm flipV="1">
                <a:off x="-1" y="3393141"/>
                <a:ext cx="7543800" cy="2590800"/>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Straight Connector 10"/>
              <p:cNvCxnSpPr/>
              <p:nvPr/>
            </p:nvCxnSpPr>
            <p:spPr>
              <a:xfrm>
                <a:off x="0" y="3379694"/>
                <a:ext cx="7543800" cy="2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 name="Teardrop 8"/>
            <p:cNvSpPr/>
            <p:nvPr/>
          </p:nvSpPr>
          <p:spPr>
            <a:xfrm flipH="1">
              <a:off x="228599" y="3621741"/>
              <a:ext cx="394447" cy="39444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1736105" y="2653553"/>
            <a:ext cx="5870448" cy="1472184"/>
          </a:xfrm>
        </p:spPr>
        <p:txBody>
          <a:bodyPr vert="horz" lIns="91440" tIns="45720" rIns="91440" bIns="45720" rtlCol="0" anchor="b" anchorCtr="0">
            <a:normAutofit/>
          </a:bodyPr>
          <a:lstStyle>
            <a:lvl1pPr algn="l" defTabSz="914400" rtl="0" eaLnBrk="1" latinLnBrk="0" hangingPunct="1">
              <a:spcBef>
                <a:spcPct val="0"/>
              </a:spcBef>
              <a:buNone/>
              <a:defRPr sz="4600" kern="1200">
                <a:solidFill>
                  <a:schemeClr val="tx1">
                    <a:lumMod val="90000"/>
                    <a:lumOff val="10000"/>
                  </a:schemeClr>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1736105" y="4134881"/>
            <a:ext cx="5870448" cy="576072"/>
          </a:xfrm>
        </p:spPr>
        <p:txBody>
          <a:bodyPr vert="horz" lIns="91440" tIns="45720" rIns="91440" bIns="45720" rtlCol="0">
            <a:normAutofit/>
          </a:bodyPr>
          <a:lstStyle>
            <a:lvl1pPr marL="0" indent="0" algn="l" defTabSz="914400" rtl="0" eaLnBrk="1" latinLnBrk="0" hangingPunct="1">
              <a:spcBef>
                <a:spcPts val="0"/>
              </a:spcBef>
              <a:buClr>
                <a:schemeClr val="accent1"/>
              </a:buClr>
              <a:buSzPct val="90000"/>
              <a:buFont typeface="Wingdings 2" pitchFamily="18" charset="2"/>
              <a:buNone/>
              <a:defRPr sz="1400" kern="1200">
                <a:solidFill>
                  <a:schemeClr val="tx1">
                    <a:lumMod val="90000"/>
                    <a:lumOff val="10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rot="16200000">
            <a:off x="8033590" y="3475037"/>
            <a:ext cx="1828801" cy="365125"/>
          </a:xfrm>
        </p:spPr>
        <p:txBody>
          <a:bodyPr vert="horz" lIns="91440" tIns="0" rIns="91440" bIns="0" rtlCol="0" anchor="t" anchorCtr="0"/>
          <a:lstStyle>
            <a:lvl1pPr marL="0" algn="l" defTabSz="914400" rtl="0" eaLnBrk="1" latinLnBrk="0" hangingPunct="1">
              <a:defRPr sz="1100" b="1" kern="1200">
                <a:solidFill>
                  <a:schemeClr val="bg1">
                    <a:lumMod val="75000"/>
                  </a:schemeClr>
                </a:solidFill>
                <a:latin typeface="+mn-lt"/>
                <a:ea typeface="+mn-ea"/>
                <a:cs typeface="+mn-cs"/>
              </a:defRPr>
            </a:lvl1pPr>
          </a:lstStyle>
          <a:p>
            <a:endParaRPr lang="en-US"/>
          </a:p>
        </p:txBody>
      </p:sp>
      <p:sp>
        <p:nvSpPr>
          <p:cNvPr id="4" name="Date Placeholder 3"/>
          <p:cNvSpPr>
            <a:spLocks noGrp="1"/>
          </p:cNvSpPr>
          <p:nvPr>
            <p:ph type="dt" sz="half" idx="10"/>
          </p:nvPr>
        </p:nvSpPr>
        <p:spPr>
          <a:xfrm rot="16200000">
            <a:off x="7658009" y="3475037"/>
            <a:ext cx="1828800" cy="365125"/>
          </a:xfrm>
        </p:spPr>
        <p:txBody>
          <a:bodyPr vert="horz" lIns="91440" tIns="0" rIns="91440" bIns="0" rtlCol="0" anchor="b" anchorCtr="0"/>
          <a:lstStyle>
            <a:lvl1pPr marL="0" algn="l" defTabSz="914400" rtl="0" eaLnBrk="1" latinLnBrk="0" hangingPunct="1">
              <a:defRPr sz="1400" b="1" kern="1200">
                <a:solidFill>
                  <a:schemeClr val="bg1">
                    <a:lumMod val="50000"/>
                  </a:schemeClr>
                </a:solidFill>
                <a:latin typeface="+mn-lt"/>
                <a:ea typeface="+mn-ea"/>
                <a:cs typeface="+mn-cs"/>
              </a:defRPr>
            </a:lvl1pPr>
          </a:lstStyle>
          <a:p>
            <a:fld id="{7C81E2FB-3F4E-B645-9CEC-846E551598F6}" type="datetimeFigureOut">
              <a:rPr lang="en-US" smtClean="0"/>
              <a:pPr/>
              <a:t>7/11/16</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Snip Diagonal Corner Rectangle 10"/>
          <p:cNvSpPr/>
          <p:nvPr/>
        </p:nvSpPr>
        <p:spPr>
          <a:xfrm flipV="1">
            <a:off x="228600" y="1707776"/>
            <a:ext cx="8686800" cy="4908176"/>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Snip Diagonal Corner Rectangle 11"/>
          <p:cNvSpPr/>
          <p:nvPr/>
        </p:nvSpPr>
        <p:spPr>
          <a:xfrm flipV="1">
            <a:off x="228600" y="228597"/>
            <a:ext cx="8686800" cy="1277473"/>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79463" y="295833"/>
            <a:ext cx="7583488"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779461" y="1981201"/>
            <a:ext cx="3657600" cy="3975100"/>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5351" y="1981201"/>
            <a:ext cx="3657600" cy="3975100"/>
          </a:xfrm>
        </p:spPr>
        <p:txBody>
          <a:bodyPr>
            <a:normAutofit/>
          </a:bodyPr>
          <a:lstStyle>
            <a:lvl1pPr>
              <a:defRPr sz="2200"/>
            </a:lvl1pPr>
            <a:lvl2pPr>
              <a:defRPr sz="2000"/>
            </a:lvl2pPr>
            <a:lvl3pPr>
              <a:defRPr sz="1800"/>
            </a:lvl3pPr>
            <a:lvl4pPr>
              <a:defRPr sz="1800"/>
            </a:lvl4pPr>
            <a:lvl5pPr>
              <a:defRPr sz="1800"/>
            </a:lvl5pPr>
            <a:lvl6pPr marL="1946275" indent="-344488">
              <a:defRPr sz="1800"/>
            </a:lvl6pPr>
            <a:lvl7pPr marL="1946275" indent="-344488">
              <a:defRPr sz="1800"/>
            </a:lvl7pPr>
            <a:lvl8pPr marL="1946275" indent="-344488">
              <a:defRPr sz="1800"/>
            </a:lvl8pPr>
            <a:lvl9pPr marL="1946275"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C81E2FB-3F4E-B645-9CEC-846E551598F6}" type="datetimeFigureOut">
              <a:rPr lang="en-US" smtClean="0"/>
              <a:pPr/>
              <a:t>7/11/16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Snip Diagonal Corner Rectangle 11"/>
          <p:cNvSpPr/>
          <p:nvPr/>
        </p:nvSpPr>
        <p:spPr>
          <a:xfrm flipV="1">
            <a:off x="228600" y="1707776"/>
            <a:ext cx="8686800" cy="4908176"/>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Snip Diagonal Corner Rectangle 12"/>
          <p:cNvSpPr/>
          <p:nvPr/>
        </p:nvSpPr>
        <p:spPr>
          <a:xfrm flipV="1">
            <a:off x="228600" y="228597"/>
            <a:ext cx="8686800" cy="1277473"/>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79463" y="295833"/>
            <a:ext cx="7583488"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852426"/>
            <a:ext cx="3657600" cy="868362"/>
          </a:xfrm>
        </p:spPr>
        <p:txBody>
          <a:bodyPr anchor="ctr" anchorCtr="0">
            <a:noAutofit/>
          </a:bodyPr>
          <a:lstStyle>
            <a:lvl1pPr marL="0" indent="0" algn="ctr">
              <a:spcBef>
                <a:spcPct val="0"/>
              </a:spcBef>
              <a:buNone/>
              <a:defRPr sz="26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743200"/>
            <a:ext cx="3657600" cy="3213100"/>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1" y="1852426"/>
            <a:ext cx="3657600" cy="868362"/>
          </a:xfrm>
        </p:spPr>
        <p:txBody>
          <a:bodyPr anchor="ctr" anchorCtr="0">
            <a:noAutofit/>
          </a:bodyPr>
          <a:lstStyle>
            <a:lvl1pPr marL="0" indent="0" algn="ctr">
              <a:spcBef>
                <a:spcPct val="0"/>
              </a:spcBef>
              <a:buNone/>
              <a:defRPr sz="26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1" y="2743200"/>
            <a:ext cx="3657600" cy="3213100"/>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C81E2FB-3F4E-B645-9CEC-846E551598F6}" type="datetimeFigureOut">
              <a:rPr lang="en-US" smtClean="0"/>
              <a:pPr/>
              <a:t>7/11/16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Snip Diagonal Corner Rectangle 8"/>
          <p:cNvSpPr/>
          <p:nvPr/>
        </p:nvSpPr>
        <p:spPr>
          <a:xfrm flipV="1">
            <a:off x="228600" y="1707776"/>
            <a:ext cx="8686800" cy="4908176"/>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nip Diagonal Corner Rectangle 9"/>
          <p:cNvSpPr/>
          <p:nvPr/>
        </p:nvSpPr>
        <p:spPr>
          <a:xfrm flipV="1">
            <a:off x="228600" y="228597"/>
            <a:ext cx="8686800" cy="1277473"/>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C81E2FB-3F4E-B645-9CEC-846E551598F6}" type="datetimeFigureOut">
              <a:rPr lang="en-US" smtClean="0"/>
              <a:pPr/>
              <a:t>7/11/16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nip Diagonal Corner Rectangle 5"/>
          <p:cNvSpPr/>
          <p:nvPr/>
        </p:nvSpPr>
        <p:spPr>
          <a:xfrm flipV="1">
            <a:off x="228600" y="228600"/>
            <a:ext cx="8686800" cy="6387352"/>
          </a:xfrm>
          <a:prstGeom prst="snip2DiagRect">
            <a:avLst>
              <a:gd name="adj1" fmla="val 0"/>
              <a:gd name="adj2" fmla="val 252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7C81E2FB-3F4E-B645-9CEC-846E551598F6}" type="datetimeFigureOut">
              <a:rPr lang="en-US" smtClean="0"/>
              <a:pPr/>
              <a:t>7/11/16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5DBFCB-3EE5-F24A-AF54-C7CE1CF9B51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1" name="Group 11"/>
          <p:cNvGrpSpPr/>
          <p:nvPr/>
        </p:nvGrpSpPr>
        <p:grpSpPr>
          <a:xfrm>
            <a:off x="228600" y="228600"/>
            <a:ext cx="4251960" cy="6387352"/>
            <a:chOff x="228600" y="228600"/>
            <a:chExt cx="4251960" cy="6387352"/>
          </a:xfrm>
        </p:grpSpPr>
        <p:sp>
          <p:nvSpPr>
            <p:cNvPr id="13" name="Snip Diagonal Corner Rectangle 12"/>
            <p:cNvSpPr/>
            <p:nvPr/>
          </p:nvSpPr>
          <p:spPr>
            <a:xfrm flipV="1">
              <a:off x="228600" y="228600"/>
              <a:ext cx="4251960" cy="6387352"/>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Teardrop 13"/>
            <p:cNvSpPr>
              <a:spLocks noChangeAspect="1"/>
            </p:cNvSpPr>
            <p:nvPr/>
          </p:nvSpPr>
          <p:spPr>
            <a:xfrm>
              <a:off x="3886200" y="432548"/>
              <a:ext cx="355002" cy="35500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5" name="Snip Diagonal Corner Rectangle 14"/>
          <p:cNvSpPr/>
          <p:nvPr/>
        </p:nvSpPr>
        <p:spPr>
          <a:xfrm flipV="1">
            <a:off x="4648200" y="228600"/>
            <a:ext cx="4251960" cy="6387352"/>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25780" y="2177303"/>
            <a:ext cx="3657600" cy="1162050"/>
          </a:xfrm>
        </p:spPr>
        <p:txBody>
          <a:bodyPr anchor="b">
            <a:normAutofit/>
          </a:bodyPr>
          <a:lstStyle>
            <a:lvl1pPr algn="l">
              <a:defRPr sz="3000" b="0">
                <a:solidFill>
                  <a:schemeClr val="accent1"/>
                </a:solidFill>
              </a:defRPr>
            </a:lvl1pPr>
          </a:lstStyle>
          <a:p>
            <a:r>
              <a:rPr lang="en-US" smtClean="0"/>
              <a:t>Click to edit Master title style</a:t>
            </a:r>
            <a:endParaRPr/>
          </a:p>
        </p:txBody>
      </p:sp>
      <p:sp>
        <p:nvSpPr>
          <p:cNvPr id="3" name="Content Placeholder 2"/>
          <p:cNvSpPr>
            <a:spLocks noGrp="1"/>
          </p:cNvSpPr>
          <p:nvPr>
            <p:ph idx="1"/>
          </p:nvPr>
        </p:nvSpPr>
        <p:spPr>
          <a:xfrm>
            <a:off x="4945380" y="609600"/>
            <a:ext cx="3657600" cy="53340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25780" y="3352799"/>
            <a:ext cx="3657600" cy="2590801"/>
          </a:xfrm>
        </p:spPr>
        <p:txBody>
          <a:bodyPr>
            <a:normAutofit/>
          </a:bodyPr>
          <a:lstStyle>
            <a:lvl1pPr marL="0" indent="0">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62000" y="6297706"/>
            <a:ext cx="1295400" cy="365125"/>
          </a:xfrm>
        </p:spPr>
        <p:txBody>
          <a:bodyPr/>
          <a:lstStyle/>
          <a:p>
            <a:fld id="{7C81E2FB-3F4E-B645-9CEC-846E551598F6}" type="datetimeFigureOut">
              <a:rPr lang="en-US" smtClean="0"/>
              <a:pPr/>
              <a:t>7/11/16</a:t>
            </a:fld>
            <a:endParaRPr lang="en-US"/>
          </a:p>
        </p:txBody>
      </p:sp>
      <p:sp>
        <p:nvSpPr>
          <p:cNvPr id="6" name="Footer Placeholder 5"/>
          <p:cNvSpPr>
            <a:spLocks noGrp="1"/>
          </p:cNvSpPr>
          <p:nvPr>
            <p:ph type="ftr" sz="quarter" idx="11"/>
          </p:nvPr>
        </p:nvSpPr>
        <p:spPr>
          <a:xfrm>
            <a:off x="2057400" y="6297706"/>
            <a:ext cx="2339788" cy="365125"/>
          </a:xfrm>
        </p:spPr>
        <p:txBody>
          <a:bodyPr/>
          <a:lstStyle/>
          <a:p>
            <a:endParaRPr lang="en-US"/>
          </a:p>
        </p:txBody>
      </p:sp>
      <p:sp>
        <p:nvSpPr>
          <p:cNvPr id="7" name="Slide Number Placeholder 6"/>
          <p:cNvSpPr>
            <a:spLocks noGrp="1"/>
          </p:cNvSpPr>
          <p:nvPr>
            <p:ph type="sldNum" sz="quarter" idx="12"/>
          </p:nvPr>
        </p:nvSpPr>
        <p:spPr>
          <a:xfrm>
            <a:off x="304800" y="6297706"/>
            <a:ext cx="443753" cy="365125"/>
          </a:xfrm>
        </p:spPr>
        <p:txBody>
          <a:bodyPr/>
          <a:lstStyle>
            <a:lvl1pPr algn="l">
              <a:defRPr/>
            </a:lvl1pPr>
          </a:lstStyle>
          <a:p>
            <a:fld id="{CC5DBFCB-3EE5-F24A-AF54-C7CE1CF9B51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9463" y="295833"/>
            <a:ext cx="7583488" cy="1143000"/>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779463" y="1949824"/>
            <a:ext cx="7583488" cy="400722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228600" y="6243918"/>
            <a:ext cx="2133600" cy="365125"/>
          </a:xfrm>
          <a:prstGeom prst="rect">
            <a:avLst/>
          </a:prstGeom>
        </p:spPr>
        <p:txBody>
          <a:bodyPr vert="horz" lIns="91440" tIns="45720" rIns="91440" bIns="45720" rtlCol="0" anchor="ctr"/>
          <a:lstStyle>
            <a:lvl1pPr algn="l">
              <a:defRPr sz="1100" b="1">
                <a:solidFill>
                  <a:schemeClr val="bg1">
                    <a:lumMod val="65000"/>
                  </a:schemeClr>
                </a:solidFill>
              </a:defRPr>
            </a:lvl1pPr>
          </a:lstStyle>
          <a:p>
            <a:fld id="{7C81E2FB-3F4E-B645-9CEC-846E551598F6}" type="datetimeFigureOut">
              <a:rPr lang="en-US" smtClean="0"/>
              <a:pPr/>
              <a:t>7/11/16</a:t>
            </a:fld>
            <a:endParaRPr lang="en-US"/>
          </a:p>
        </p:txBody>
      </p:sp>
      <p:sp>
        <p:nvSpPr>
          <p:cNvPr id="5" name="Footer Placeholder 4"/>
          <p:cNvSpPr>
            <a:spLocks noGrp="1"/>
          </p:cNvSpPr>
          <p:nvPr>
            <p:ph type="ftr" sz="quarter" idx="3"/>
          </p:nvPr>
        </p:nvSpPr>
        <p:spPr>
          <a:xfrm>
            <a:off x="5867400" y="6248400"/>
            <a:ext cx="2895600" cy="365125"/>
          </a:xfrm>
          <a:prstGeom prst="rect">
            <a:avLst/>
          </a:prstGeom>
        </p:spPr>
        <p:txBody>
          <a:bodyPr vert="horz" lIns="91440" tIns="45720" rIns="91440" bIns="45720" rtlCol="0" anchor="ctr"/>
          <a:lstStyle>
            <a:lvl1pPr algn="r">
              <a:defRPr sz="1100" b="1">
                <a:solidFill>
                  <a:schemeClr val="bg1">
                    <a:lumMod val="65000"/>
                  </a:schemeClr>
                </a:solidFill>
              </a:defRPr>
            </a:lvl1pPr>
          </a:lstStyle>
          <a:p>
            <a:endParaRPr lang="en-US"/>
          </a:p>
        </p:txBody>
      </p:sp>
      <p:sp>
        <p:nvSpPr>
          <p:cNvPr id="6" name="Slide Number Placeholder 5"/>
          <p:cNvSpPr>
            <a:spLocks noGrp="1"/>
          </p:cNvSpPr>
          <p:nvPr>
            <p:ph type="sldNum" sz="quarter" idx="4"/>
          </p:nvPr>
        </p:nvSpPr>
        <p:spPr>
          <a:xfrm>
            <a:off x="4305300" y="6248400"/>
            <a:ext cx="533400" cy="365125"/>
          </a:xfrm>
          <a:prstGeom prst="rect">
            <a:avLst/>
          </a:prstGeom>
        </p:spPr>
        <p:txBody>
          <a:bodyPr vert="horz" lIns="91440" tIns="45720" rIns="91440" bIns="45720" rtlCol="0" anchor="ctr"/>
          <a:lstStyle>
            <a:lvl1pPr algn="ctr">
              <a:defRPr sz="1100" b="1">
                <a:solidFill>
                  <a:schemeClr val="bg1">
                    <a:lumMod val="65000"/>
                  </a:schemeClr>
                </a:solidFill>
              </a:defRPr>
            </a:lvl1pPr>
          </a:lstStyle>
          <a:p>
            <a:fld id="{CC5DBFCB-3EE5-F24A-AF54-C7CE1CF9B51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txStyles>
    <p:titleStyle>
      <a:lvl1pPr algn="l" defTabSz="914400" rtl="0" eaLnBrk="1" latinLnBrk="0" hangingPunct="1">
        <a:spcBef>
          <a:spcPct val="0"/>
        </a:spcBef>
        <a:buNone/>
        <a:defRPr sz="3800" kern="1200">
          <a:solidFill>
            <a:schemeClr val="tx1">
              <a:lumMod val="90000"/>
              <a:lumOff val="10000"/>
            </a:schemeClr>
          </a:solidFill>
          <a:latin typeface="+mj-lt"/>
          <a:ea typeface="+mj-ea"/>
          <a:cs typeface="+mj-cs"/>
        </a:defRPr>
      </a:lvl1pPr>
    </p:titleStyle>
    <p:bodyStyle>
      <a:lvl1pPr marL="342900" indent="-342900" algn="l" defTabSz="914400" rtl="0" eaLnBrk="1" latinLnBrk="0" hangingPunct="1">
        <a:spcBef>
          <a:spcPts val="2000"/>
        </a:spcBef>
        <a:buClr>
          <a:schemeClr val="accent1"/>
        </a:buClr>
        <a:buSzPct val="90000"/>
        <a:buFont typeface="Wingdings 2" pitchFamily="18" charset="2"/>
        <a:buChar char=""/>
        <a:defRPr sz="2200" kern="1200">
          <a:solidFill>
            <a:schemeClr val="tx1">
              <a:lumMod val="90000"/>
              <a:lumOff val="10000"/>
            </a:schemeClr>
          </a:solidFill>
          <a:latin typeface="+mn-lt"/>
          <a:ea typeface="+mn-ea"/>
          <a:cs typeface="+mn-cs"/>
        </a:defRPr>
      </a:lvl1pPr>
      <a:lvl2pPr marL="685800" indent="-336550" algn="l" defTabSz="914400" rtl="0" eaLnBrk="1" latinLnBrk="0" hangingPunct="1">
        <a:spcBef>
          <a:spcPts val="600"/>
        </a:spcBef>
        <a:buClr>
          <a:schemeClr val="accent1"/>
        </a:buClr>
        <a:buSzPct val="90000"/>
        <a:buFont typeface="Wingdings 2" pitchFamily="18" charset="2"/>
        <a:buChar char=""/>
        <a:defRPr sz="2000" kern="1200">
          <a:solidFill>
            <a:schemeClr val="tx1">
              <a:lumMod val="90000"/>
              <a:lumOff val="10000"/>
            </a:schemeClr>
          </a:solidFill>
          <a:latin typeface="+mn-lt"/>
          <a:ea typeface="+mn-ea"/>
          <a:cs typeface="+mn-cs"/>
        </a:defRPr>
      </a:lvl2pPr>
      <a:lvl3pPr marL="1035050" indent="-349250" algn="l" defTabSz="914400" rtl="0" eaLnBrk="1" latinLnBrk="0" hangingPunct="1">
        <a:spcBef>
          <a:spcPts val="600"/>
        </a:spcBef>
        <a:buClr>
          <a:schemeClr val="accent1"/>
        </a:buClr>
        <a:buSzPct val="90000"/>
        <a:buFont typeface="Wingdings 2" pitchFamily="18" charset="2"/>
        <a:buChar char=""/>
        <a:defRPr sz="1800" kern="1200">
          <a:solidFill>
            <a:schemeClr val="tx1">
              <a:lumMod val="90000"/>
              <a:lumOff val="10000"/>
            </a:schemeClr>
          </a:solidFill>
          <a:latin typeface="+mn-lt"/>
          <a:ea typeface="+mn-ea"/>
          <a:cs typeface="+mn-cs"/>
        </a:defRPr>
      </a:lvl3pPr>
      <a:lvl4pPr marL="1371600" indent="-336550" algn="l" defTabSz="914400" rtl="0" eaLnBrk="1" latinLnBrk="0" hangingPunct="1">
        <a:spcBef>
          <a:spcPts val="600"/>
        </a:spcBef>
        <a:buClr>
          <a:schemeClr val="accent1"/>
        </a:buClr>
        <a:buSzPct val="90000"/>
        <a:buFont typeface="Wingdings 2" pitchFamily="18" charset="2"/>
        <a:buChar char=""/>
        <a:defRPr sz="1800" kern="1200">
          <a:solidFill>
            <a:schemeClr val="tx1">
              <a:lumMod val="90000"/>
              <a:lumOff val="10000"/>
            </a:schemeClr>
          </a:solidFill>
          <a:latin typeface="+mn-lt"/>
          <a:ea typeface="+mn-ea"/>
          <a:cs typeface="+mn-cs"/>
        </a:defRPr>
      </a:lvl4pPr>
      <a:lvl5pPr marL="1720850" indent="-349250" algn="l" defTabSz="914400" rtl="0" eaLnBrk="1" latinLnBrk="0" hangingPunct="1">
        <a:spcBef>
          <a:spcPts val="600"/>
        </a:spcBef>
        <a:buClr>
          <a:schemeClr val="accent1"/>
        </a:buClr>
        <a:buSzPct val="90000"/>
        <a:buFont typeface="Wingdings 2" pitchFamily="18" charset="2"/>
        <a:buChar char=""/>
        <a:defRPr sz="1800" kern="1200">
          <a:solidFill>
            <a:schemeClr val="tx1">
              <a:lumMod val="90000"/>
              <a:lumOff val="10000"/>
            </a:schemeClr>
          </a:solidFill>
          <a:latin typeface="+mn-lt"/>
          <a:ea typeface="+mn-ea"/>
          <a:cs typeface="+mn-cs"/>
        </a:defRPr>
      </a:lvl5pPr>
      <a:lvl6pPr marL="2055813"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7pPr>
      <a:lvl8pPr marL="2743200"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2" pitchFamily="18" charset="2"/>
        <a:buChar char=""/>
        <a:defRPr lang="en-US" sz="1800" kern="1200" dirty="0">
          <a:solidFill>
            <a:schemeClr val="tx1">
              <a:lumMod val="90000"/>
              <a:lumOff val="10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7666" y="3657600"/>
            <a:ext cx="5867400" cy="1470025"/>
          </a:xfrm>
        </p:spPr>
        <p:txBody>
          <a:bodyPr>
            <a:normAutofit fontScale="90000"/>
          </a:bodyPr>
          <a:lstStyle/>
          <a:p>
            <a:pPr algn="l"/>
            <a:r>
              <a:rPr lang="en-US" dirty="0" smtClean="0"/>
              <a:t>Science Formative Assessment</a:t>
            </a:r>
            <a:endParaRPr lang="en-US" dirty="0"/>
          </a:p>
        </p:txBody>
      </p:sp>
      <p:sp>
        <p:nvSpPr>
          <p:cNvPr id="3" name="Subtitle 2"/>
          <p:cNvSpPr>
            <a:spLocks noGrp="1"/>
          </p:cNvSpPr>
          <p:nvPr>
            <p:ph type="subTitle" idx="1"/>
          </p:nvPr>
        </p:nvSpPr>
        <p:spPr>
          <a:xfrm>
            <a:off x="1371600" y="5127625"/>
            <a:ext cx="5867400" cy="842869"/>
          </a:xfrm>
        </p:spPr>
        <p:txBody>
          <a:bodyPr>
            <a:normAutofit fontScale="92500" lnSpcReduction="10000"/>
          </a:bodyPr>
          <a:lstStyle/>
          <a:p>
            <a:r>
              <a:rPr lang="en-US" sz="2800" dirty="0" smtClean="0"/>
              <a:t>Summer 2016 MSP Grant</a:t>
            </a:r>
          </a:p>
          <a:p>
            <a:r>
              <a:rPr lang="en-US" sz="2800" dirty="0" smtClean="0"/>
              <a:t>Digging Deep into Science Literacy</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Guiding </a:t>
            </a:r>
            <a:r>
              <a:rPr lang="en-US" dirty="0" smtClean="0"/>
              <a:t>Resources</a:t>
            </a:r>
            <a:endParaRPr lang="en-US" dirty="0"/>
          </a:p>
        </p:txBody>
      </p:sp>
      <p:sp>
        <p:nvSpPr>
          <p:cNvPr id="3" name="Content Placeholder 2"/>
          <p:cNvSpPr>
            <a:spLocks noGrp="1"/>
          </p:cNvSpPr>
          <p:nvPr>
            <p:ph idx="1"/>
          </p:nvPr>
        </p:nvSpPr>
        <p:spPr/>
        <p:txBody>
          <a:bodyPr/>
          <a:lstStyle/>
          <a:p>
            <a:r>
              <a:rPr lang="en-US" b="1" dirty="0" smtClean="0"/>
              <a:t>Science Formative Assessment Volume 1: 75 Practical Strategies for Linking Assessment, Instruction, and Learning</a:t>
            </a:r>
            <a:r>
              <a:rPr lang="en-US" dirty="0" smtClean="0"/>
              <a:t> </a:t>
            </a:r>
            <a:r>
              <a:rPr lang="en-US" b="1" dirty="0" smtClean="0"/>
              <a:t>2</a:t>
            </a:r>
            <a:r>
              <a:rPr lang="en-US" b="1" baseline="30000" dirty="0" smtClean="0"/>
              <a:t>nd</a:t>
            </a:r>
            <a:r>
              <a:rPr lang="en-US" b="1" dirty="0" smtClean="0"/>
              <a:t> Edition</a:t>
            </a:r>
            <a:r>
              <a:rPr lang="en-US" dirty="0" smtClean="0"/>
              <a:t>. By Page </a:t>
            </a:r>
            <a:r>
              <a:rPr lang="en-US" dirty="0" err="1" smtClean="0"/>
              <a:t>Keeley</a:t>
            </a:r>
            <a:r>
              <a:rPr lang="en-US" dirty="0" smtClean="0"/>
              <a:t>;  NSTA Press 2016</a:t>
            </a:r>
          </a:p>
          <a:p>
            <a:r>
              <a:rPr lang="en-US" dirty="0" smtClean="0"/>
              <a:t>The 75 Strategies are known as Formative Assessment Classroom Techniques or FACTs</a:t>
            </a:r>
            <a:endParaRPr lang="en-US" dirty="0"/>
          </a:p>
        </p:txBody>
      </p:sp>
    </p:spTree>
    <p:extLst>
      <p:ext uri="{BB962C8B-B14F-4D97-AF65-F5344CB8AC3E}">
        <p14:creationId xmlns:p14="http://schemas.microsoft.com/office/powerpoint/2010/main" val="1434136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Purposes for using FACTs</a:t>
            </a:r>
            <a:endParaRPr lang="en-US" dirty="0"/>
          </a:p>
        </p:txBody>
      </p:sp>
      <p:sp>
        <p:nvSpPr>
          <p:cNvPr id="3" name="Content Placeholder 2"/>
          <p:cNvSpPr>
            <a:spLocks noGrp="1"/>
          </p:cNvSpPr>
          <p:nvPr>
            <p:ph idx="1"/>
          </p:nvPr>
        </p:nvSpPr>
        <p:spPr>
          <a:xfrm>
            <a:off x="779463" y="1949824"/>
            <a:ext cx="7583488" cy="4527176"/>
          </a:xfrm>
        </p:spPr>
        <p:txBody>
          <a:bodyPr>
            <a:normAutofit fontScale="92500" lnSpcReduction="20000"/>
          </a:bodyPr>
          <a:lstStyle/>
          <a:p>
            <a:pPr marL="457200" indent="-457200">
              <a:buFont typeface="+mj-lt"/>
              <a:buAutoNum type="arabicPeriod"/>
            </a:pPr>
            <a:r>
              <a:rPr lang="en-US" dirty="0" smtClean="0"/>
              <a:t>Activate thinking and engage </a:t>
            </a:r>
            <a:r>
              <a:rPr lang="en-US" dirty="0" err="1" smtClean="0"/>
              <a:t>ss</a:t>
            </a:r>
            <a:r>
              <a:rPr lang="en-US" dirty="0" smtClean="0"/>
              <a:t> in learning</a:t>
            </a:r>
          </a:p>
          <a:p>
            <a:pPr marL="457200" indent="-457200">
              <a:buFont typeface="+mj-lt"/>
              <a:buAutoNum type="arabicPeriod"/>
            </a:pPr>
            <a:r>
              <a:rPr lang="en-US" dirty="0" smtClean="0"/>
              <a:t>Make </a:t>
            </a:r>
            <a:r>
              <a:rPr lang="en-US" dirty="0" err="1" smtClean="0"/>
              <a:t>ss’</a:t>
            </a:r>
            <a:r>
              <a:rPr lang="en-US" dirty="0" smtClean="0"/>
              <a:t> ideas explicit to themselves and the teacher</a:t>
            </a:r>
          </a:p>
          <a:p>
            <a:pPr marL="457200" indent="-457200">
              <a:buFont typeface="+mj-lt"/>
              <a:buAutoNum type="arabicPeriod"/>
            </a:pPr>
            <a:r>
              <a:rPr lang="en-US" dirty="0" smtClean="0"/>
              <a:t>Challenge </a:t>
            </a:r>
            <a:r>
              <a:rPr lang="en-US" dirty="0" err="1" smtClean="0"/>
              <a:t>ss’</a:t>
            </a:r>
            <a:r>
              <a:rPr lang="en-US" dirty="0" smtClean="0"/>
              <a:t> existing ideas and encourage intellectual curiosity</a:t>
            </a:r>
          </a:p>
          <a:p>
            <a:pPr marL="457200" indent="-457200">
              <a:buFont typeface="+mj-lt"/>
              <a:buAutoNum type="arabicPeriod"/>
            </a:pPr>
            <a:r>
              <a:rPr lang="en-US" dirty="0" smtClean="0"/>
              <a:t>Encourage continuous reflection on teaching and learning</a:t>
            </a:r>
          </a:p>
          <a:p>
            <a:pPr marL="457200" indent="-457200">
              <a:buFont typeface="+mj-lt"/>
              <a:buAutoNum type="arabicPeriod"/>
            </a:pPr>
            <a:r>
              <a:rPr lang="en-US" dirty="0" smtClean="0"/>
              <a:t>Help </a:t>
            </a:r>
            <a:r>
              <a:rPr lang="en-US" dirty="0" err="1" smtClean="0"/>
              <a:t>ss</a:t>
            </a:r>
            <a:r>
              <a:rPr lang="en-US" dirty="0" smtClean="0"/>
              <a:t> consider alternative viewpoints</a:t>
            </a:r>
          </a:p>
          <a:p>
            <a:pPr marL="457200" indent="-457200">
              <a:buFont typeface="+mj-lt"/>
              <a:buAutoNum type="arabicPeriod"/>
            </a:pPr>
            <a:r>
              <a:rPr lang="en-US" dirty="0" smtClean="0"/>
              <a:t>Provide a stimulus for discussion and scientific argumentation</a:t>
            </a:r>
          </a:p>
          <a:p>
            <a:pPr marL="457200" indent="-457200">
              <a:buFont typeface="+mj-lt"/>
              <a:buAutoNum type="arabicPeriod"/>
            </a:pPr>
            <a:r>
              <a:rPr lang="en-US" dirty="0" smtClean="0"/>
              <a:t>Help </a:t>
            </a:r>
            <a:r>
              <a:rPr lang="en-US" dirty="0" err="1" smtClean="0"/>
              <a:t>ss</a:t>
            </a:r>
            <a:r>
              <a:rPr lang="en-US" dirty="0" smtClean="0"/>
              <a:t> recognize when that have learned or not learned something</a:t>
            </a:r>
          </a:p>
          <a:p>
            <a:pPr marL="457200" indent="-457200">
              <a:buFont typeface="+mj-lt"/>
              <a:buAutoNum type="arabicPeriod"/>
            </a:pPr>
            <a:r>
              <a:rPr lang="en-US" dirty="0" smtClean="0"/>
              <a:t>Encourage </a:t>
            </a:r>
            <a:r>
              <a:rPr lang="en-US" dirty="0" err="1" smtClean="0"/>
              <a:t>ss</a:t>
            </a:r>
            <a:r>
              <a:rPr lang="en-US" dirty="0" smtClean="0"/>
              <a:t> to ask better questions &amp; provide thoughtful responses</a:t>
            </a:r>
          </a:p>
          <a:p>
            <a:endParaRPr lang="en-US" dirty="0"/>
          </a:p>
        </p:txBody>
      </p:sp>
    </p:spTree>
    <p:extLst>
      <p:ext uri="{BB962C8B-B14F-4D97-AF65-F5344CB8AC3E}">
        <p14:creationId xmlns:p14="http://schemas.microsoft.com/office/powerpoint/2010/main" val="1088382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Purposes for using </a:t>
            </a:r>
            <a:r>
              <a:rPr lang="en-US" dirty="0" smtClean="0"/>
              <a:t>FACTs (cont.)</a:t>
            </a:r>
            <a:endParaRPr lang="en-US" dirty="0"/>
          </a:p>
        </p:txBody>
      </p:sp>
      <p:sp>
        <p:nvSpPr>
          <p:cNvPr id="3" name="Content Placeholder 2"/>
          <p:cNvSpPr>
            <a:spLocks noGrp="1"/>
          </p:cNvSpPr>
          <p:nvPr>
            <p:ph idx="1"/>
          </p:nvPr>
        </p:nvSpPr>
        <p:spPr/>
        <p:txBody>
          <a:bodyPr>
            <a:normAutofit lnSpcReduction="10000"/>
          </a:bodyPr>
          <a:lstStyle/>
          <a:p>
            <a:pPr marL="457200" indent="-457200">
              <a:buFont typeface="+mj-lt"/>
              <a:buAutoNum type="arabicPeriod" startAt="9"/>
            </a:pPr>
            <a:r>
              <a:rPr lang="en-US" dirty="0" smtClean="0"/>
              <a:t>Provide starting points for student investigations</a:t>
            </a:r>
          </a:p>
          <a:p>
            <a:pPr marL="457200" indent="-457200">
              <a:buFont typeface="+mj-lt"/>
              <a:buAutoNum type="arabicPeriod" startAt="9"/>
            </a:pPr>
            <a:r>
              <a:rPr lang="en-US" dirty="0" smtClean="0"/>
              <a:t>Signal readiness to transition to formal concept development</a:t>
            </a:r>
          </a:p>
          <a:p>
            <a:pPr marL="457200" indent="-457200">
              <a:buFont typeface="+mj-lt"/>
              <a:buAutoNum type="arabicPeriod" startAt="9"/>
            </a:pPr>
            <a:r>
              <a:rPr lang="en-US" dirty="0" smtClean="0"/>
              <a:t>Determine if </a:t>
            </a:r>
            <a:r>
              <a:rPr lang="en-US" dirty="0" err="1" smtClean="0"/>
              <a:t>ss</a:t>
            </a:r>
            <a:r>
              <a:rPr lang="en-US" dirty="0" smtClean="0"/>
              <a:t> can apply scientific ideas and practices to new situations</a:t>
            </a:r>
          </a:p>
          <a:p>
            <a:pPr marL="457200" indent="-457200">
              <a:buFont typeface="+mj-lt"/>
              <a:buAutoNum type="arabicPeriod" startAt="9"/>
            </a:pPr>
            <a:r>
              <a:rPr lang="en-US" dirty="0" smtClean="0"/>
              <a:t>Differentiate instruction for individuals or groups of </a:t>
            </a:r>
            <a:r>
              <a:rPr lang="en-US" dirty="0" err="1" smtClean="0"/>
              <a:t>ss</a:t>
            </a:r>
            <a:endParaRPr lang="en-US" dirty="0" smtClean="0"/>
          </a:p>
          <a:p>
            <a:pPr marL="457200" indent="-457200">
              <a:buFont typeface="+mj-lt"/>
              <a:buAutoNum type="arabicPeriod" startAt="9"/>
            </a:pPr>
            <a:r>
              <a:rPr lang="en-US" dirty="0" smtClean="0"/>
              <a:t>Promote the use of academic language in science learning</a:t>
            </a:r>
          </a:p>
          <a:p>
            <a:pPr marL="457200" indent="-457200">
              <a:buFont typeface="+mj-lt"/>
              <a:buAutoNum type="arabicPeriod" startAt="9"/>
            </a:pPr>
            <a:r>
              <a:rPr lang="en-US" dirty="0" smtClean="0"/>
              <a:t>Evaluate the effectiveness of a lesson.</a:t>
            </a:r>
            <a:endParaRPr lang="en-US" dirty="0"/>
          </a:p>
        </p:txBody>
      </p:sp>
    </p:spTree>
    <p:extLst>
      <p:ext uri="{BB962C8B-B14F-4D97-AF65-F5344CB8AC3E}">
        <p14:creationId xmlns:p14="http://schemas.microsoft.com/office/powerpoint/2010/main" val="2229791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Purposes for using </a:t>
            </a:r>
            <a:r>
              <a:rPr lang="en-US" dirty="0" smtClean="0"/>
              <a:t>FACTs (cont.)</a:t>
            </a:r>
            <a:endParaRPr lang="en-US" dirty="0"/>
          </a:p>
        </p:txBody>
      </p:sp>
      <p:sp>
        <p:nvSpPr>
          <p:cNvPr id="3" name="Content Placeholder 2"/>
          <p:cNvSpPr>
            <a:spLocks noGrp="1"/>
          </p:cNvSpPr>
          <p:nvPr>
            <p:ph idx="1"/>
          </p:nvPr>
        </p:nvSpPr>
        <p:spPr/>
        <p:txBody>
          <a:bodyPr/>
          <a:lstStyle/>
          <a:p>
            <a:pPr marL="457200" indent="-457200">
              <a:buFont typeface="+mj-lt"/>
              <a:buAutoNum type="arabicPeriod" startAt="15"/>
            </a:pPr>
            <a:r>
              <a:rPr lang="en-US" dirty="0" smtClean="0"/>
              <a:t>Help </a:t>
            </a:r>
            <a:r>
              <a:rPr lang="en-US" dirty="0" err="1" smtClean="0"/>
              <a:t>ss</a:t>
            </a:r>
            <a:r>
              <a:rPr lang="en-US" dirty="0" smtClean="0"/>
              <a:t> develop self- &amp; peer-assessment skills</a:t>
            </a:r>
          </a:p>
          <a:p>
            <a:pPr marL="457200" indent="-457200">
              <a:buFont typeface="+mj-lt"/>
              <a:buAutoNum type="arabicPeriod" startAt="15"/>
            </a:pPr>
            <a:r>
              <a:rPr lang="en-US" dirty="0" smtClean="0"/>
              <a:t>Give and use feedback (s-s; T-s; &amp; s-T)</a:t>
            </a:r>
          </a:p>
          <a:p>
            <a:pPr marL="457200" indent="-457200">
              <a:buFont typeface="+mj-lt"/>
              <a:buAutoNum type="arabicPeriod" startAt="15"/>
            </a:pPr>
            <a:r>
              <a:rPr lang="en-US" dirty="0" smtClean="0"/>
              <a:t>Encourage social construction of ideas in science</a:t>
            </a:r>
          </a:p>
          <a:p>
            <a:pPr marL="457200" indent="-457200">
              <a:buFont typeface="+mj-lt"/>
              <a:buAutoNum type="arabicPeriod" startAt="15"/>
            </a:pPr>
            <a:r>
              <a:rPr lang="en-US" dirty="0" smtClean="0"/>
              <a:t>Inform immediate or later adjustments to instruction</a:t>
            </a:r>
          </a:p>
          <a:p>
            <a:pPr marL="457200" indent="-457200">
              <a:buFont typeface="+mj-lt"/>
              <a:buAutoNum type="arabicPeriod" startAt="15"/>
            </a:pPr>
            <a:r>
              <a:rPr lang="en-US" dirty="0" smtClean="0"/>
              <a:t>Encourage and include participation of all learners</a:t>
            </a:r>
          </a:p>
          <a:p>
            <a:pPr marL="457200" indent="-457200">
              <a:buFont typeface="+mj-lt"/>
              <a:buAutoNum type="arabicPeriod" startAt="15"/>
            </a:pPr>
            <a:r>
              <a:rPr lang="en-US" dirty="0" smtClean="0"/>
              <a:t>Increase comfort in making one’s own ideas public </a:t>
            </a:r>
            <a:endParaRPr lang="en-US" dirty="0"/>
          </a:p>
        </p:txBody>
      </p:sp>
    </p:spTree>
    <p:extLst>
      <p:ext uri="{BB962C8B-B14F-4D97-AF65-F5344CB8AC3E}">
        <p14:creationId xmlns:p14="http://schemas.microsoft.com/office/powerpoint/2010/main" val="1129722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People Learn – 3 Core Principles Support FACTs</a:t>
            </a:r>
            <a:endParaRPr lang="en-US" dirty="0"/>
          </a:p>
        </p:txBody>
      </p:sp>
      <p:sp>
        <p:nvSpPr>
          <p:cNvPr id="3" name="Content Placeholder 2"/>
          <p:cNvSpPr>
            <a:spLocks noGrp="1"/>
          </p:cNvSpPr>
          <p:nvPr>
            <p:ph idx="1"/>
          </p:nvPr>
        </p:nvSpPr>
        <p:spPr/>
        <p:txBody>
          <a:bodyPr>
            <a:normAutofit fontScale="92500"/>
          </a:bodyPr>
          <a:lstStyle/>
          <a:p>
            <a:r>
              <a:rPr lang="en-US" b="1" dirty="0" smtClean="0"/>
              <a:t>Principle 1</a:t>
            </a:r>
            <a:r>
              <a:rPr lang="en-US" dirty="0" smtClean="0"/>
              <a:t>: If their (</a:t>
            </a:r>
            <a:r>
              <a:rPr lang="en-US" dirty="0" err="1" smtClean="0"/>
              <a:t>ss’</a:t>
            </a:r>
            <a:r>
              <a:rPr lang="en-US" dirty="0" smtClean="0"/>
              <a:t>) initial understanding is not engaged, they may fail to grasp new concepts and info presented in the classroom, or they may learn them for purposes of a test but revert to their preconceptions</a:t>
            </a:r>
          </a:p>
          <a:p>
            <a:r>
              <a:rPr lang="en-US" b="1" dirty="0" smtClean="0"/>
              <a:t>Principle 2</a:t>
            </a:r>
            <a:r>
              <a:rPr lang="en-US" dirty="0" smtClean="0"/>
              <a:t>: To develop competence in an area of inquiry, </a:t>
            </a:r>
            <a:r>
              <a:rPr lang="en-US" dirty="0" err="1" smtClean="0"/>
              <a:t>ss</a:t>
            </a:r>
            <a:r>
              <a:rPr lang="en-US" dirty="0" smtClean="0"/>
              <a:t> must (a) have a deep foundation of factual knowledge, (b) understand facts &amp; ideas in the context of a conceptual framework, and (c) organize knowledge in ways that facilitate retrieval and application</a:t>
            </a:r>
          </a:p>
          <a:p>
            <a:r>
              <a:rPr lang="en-US" b="1" dirty="0" smtClean="0"/>
              <a:t>Principle 3:</a:t>
            </a:r>
            <a:r>
              <a:rPr lang="en-US" dirty="0" smtClean="0"/>
              <a:t> A “metacognitive” approach to instruction can help </a:t>
            </a:r>
            <a:r>
              <a:rPr lang="en-US" dirty="0" err="1" smtClean="0"/>
              <a:t>ss</a:t>
            </a:r>
            <a:r>
              <a:rPr lang="en-US" dirty="0" smtClean="0"/>
              <a:t> learn to take control of their own learning by defining learning goals and monitoring their progress in achieving them </a:t>
            </a:r>
            <a:endParaRPr lang="en-US" dirty="0"/>
          </a:p>
        </p:txBody>
      </p:sp>
    </p:spTree>
    <p:extLst>
      <p:ext uri="{BB962C8B-B14F-4D97-AF65-F5344CB8AC3E}">
        <p14:creationId xmlns:p14="http://schemas.microsoft.com/office/powerpoint/2010/main" val="3340650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FACTs - Strengthen link between Assessment, Instruction, and Learning</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Think like a diagnostician</a:t>
            </a:r>
          </a:p>
          <a:p>
            <a:r>
              <a:rPr lang="en-US" dirty="0" smtClean="0"/>
              <a:t>Make students’ thinking explicit during scientific inquiry</a:t>
            </a:r>
          </a:p>
          <a:p>
            <a:r>
              <a:rPr lang="en-US" dirty="0" smtClean="0"/>
              <a:t>Create a classroom culture of ideas, not answers</a:t>
            </a:r>
          </a:p>
          <a:p>
            <a:r>
              <a:rPr lang="en-US" dirty="0" smtClean="0"/>
              <a:t>Develop a discourse community</a:t>
            </a:r>
          </a:p>
          <a:p>
            <a:r>
              <a:rPr lang="en-US" dirty="0" smtClean="0"/>
              <a:t>Encourage students to take risks</a:t>
            </a:r>
          </a:p>
          <a:p>
            <a:r>
              <a:rPr lang="en-US" dirty="0" smtClean="0"/>
              <a:t>Encourage students to listen carefully</a:t>
            </a:r>
          </a:p>
          <a:p>
            <a:r>
              <a:rPr lang="en-US" dirty="0" smtClean="0"/>
              <a:t>Use a variety of </a:t>
            </a:r>
            <a:r>
              <a:rPr lang="en-US" dirty="0" err="1" smtClean="0"/>
              <a:t>FACTs</a:t>
            </a:r>
            <a:r>
              <a:rPr lang="en-US" dirty="0" smtClean="0"/>
              <a:t> in a variety of ways</a:t>
            </a:r>
          </a:p>
          <a:p>
            <a:r>
              <a:rPr lang="en-US" dirty="0" smtClean="0"/>
              <a:t>Use a variety of grouping configurations</a:t>
            </a:r>
          </a:p>
          <a:p>
            <a:r>
              <a:rPr lang="en-US" dirty="0" smtClean="0"/>
              <a:t>Encourage continuous reflection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 support Common Core ELA</a:t>
            </a:r>
            <a:endParaRPr lang="en-US" dirty="0"/>
          </a:p>
        </p:txBody>
      </p:sp>
      <p:sp>
        <p:nvSpPr>
          <p:cNvPr id="3" name="Content Placeholder 2"/>
          <p:cNvSpPr>
            <a:spLocks noGrp="1"/>
          </p:cNvSpPr>
          <p:nvPr>
            <p:ph sz="half" idx="1"/>
          </p:nvPr>
        </p:nvSpPr>
        <p:spPr>
          <a:xfrm>
            <a:off x="457200" y="1752600"/>
            <a:ext cx="3979861" cy="4724399"/>
          </a:xfrm>
        </p:spPr>
        <p:txBody>
          <a:bodyPr>
            <a:normAutofit fontScale="85000" lnSpcReduction="10000"/>
          </a:bodyPr>
          <a:lstStyle/>
          <a:p>
            <a:r>
              <a:rPr lang="en-US" dirty="0" smtClean="0"/>
              <a:t>Construct effective arguments</a:t>
            </a:r>
          </a:p>
          <a:p>
            <a:r>
              <a:rPr lang="en-US" dirty="0" smtClean="0"/>
              <a:t>Request clarification</a:t>
            </a:r>
          </a:p>
          <a:p>
            <a:r>
              <a:rPr lang="en-US" dirty="0" smtClean="0"/>
              <a:t>Ask relevant questions</a:t>
            </a:r>
          </a:p>
          <a:p>
            <a:r>
              <a:rPr lang="en-US" dirty="0" smtClean="0"/>
              <a:t>Build on others’ ideas</a:t>
            </a:r>
          </a:p>
          <a:p>
            <a:r>
              <a:rPr lang="en-US" dirty="0" smtClean="0"/>
              <a:t>Question assumptions &amp; premises</a:t>
            </a:r>
          </a:p>
          <a:p>
            <a:r>
              <a:rPr lang="en-US" dirty="0" smtClean="0"/>
              <a:t>Assess the veracity of claims</a:t>
            </a:r>
          </a:p>
          <a:p>
            <a:r>
              <a:rPr lang="en-US" dirty="0"/>
              <a:t>Assess the soundness of </a:t>
            </a:r>
            <a:r>
              <a:rPr lang="en-US" dirty="0" smtClean="0"/>
              <a:t>reasoning</a:t>
            </a:r>
          </a:p>
          <a:p>
            <a:r>
              <a:rPr lang="en-US" dirty="0"/>
              <a:t>Cite specific </a:t>
            </a:r>
            <a:r>
              <a:rPr lang="en-US" dirty="0" smtClean="0"/>
              <a:t>evidence</a:t>
            </a:r>
          </a:p>
          <a:p>
            <a:r>
              <a:rPr lang="en-US" dirty="0"/>
              <a:t>Make their reasoning clear</a:t>
            </a:r>
          </a:p>
          <a:p>
            <a:endParaRPr lang="en-US" dirty="0"/>
          </a:p>
          <a:p>
            <a:endParaRPr lang="en-US" dirty="0"/>
          </a:p>
          <a:p>
            <a:endParaRPr lang="en-US" dirty="0"/>
          </a:p>
        </p:txBody>
      </p:sp>
      <p:sp>
        <p:nvSpPr>
          <p:cNvPr id="4" name="Content Placeholder 3"/>
          <p:cNvSpPr>
            <a:spLocks noGrp="1"/>
          </p:cNvSpPr>
          <p:nvPr>
            <p:ph sz="half" idx="2"/>
          </p:nvPr>
        </p:nvSpPr>
        <p:spPr>
          <a:xfrm>
            <a:off x="4437060" y="1752600"/>
            <a:ext cx="4325939" cy="4724399"/>
          </a:xfrm>
        </p:spPr>
        <p:txBody>
          <a:bodyPr>
            <a:normAutofit fontScale="85000" lnSpcReduction="10000"/>
          </a:bodyPr>
          <a:lstStyle/>
          <a:p>
            <a:r>
              <a:rPr lang="en-US" dirty="0" smtClean="0"/>
              <a:t>Constructively evaluate others’ use of evidence</a:t>
            </a:r>
          </a:p>
          <a:p>
            <a:r>
              <a:rPr lang="en-US" dirty="0" smtClean="0"/>
              <a:t>Evaluate others’ POV critically and constructively</a:t>
            </a:r>
          </a:p>
          <a:p>
            <a:r>
              <a:rPr lang="en-US" dirty="0" smtClean="0"/>
              <a:t>Express and listen carefully to ideas</a:t>
            </a:r>
          </a:p>
          <a:p>
            <a:r>
              <a:rPr lang="en-US" dirty="0" smtClean="0"/>
              <a:t>Cite specific text evidence to support conclusions</a:t>
            </a:r>
          </a:p>
          <a:p>
            <a:r>
              <a:rPr lang="en-US" dirty="0" smtClean="0"/>
              <a:t>Participate in a range of conversations and collaborations with diverse partners</a:t>
            </a:r>
          </a:p>
          <a:p>
            <a:r>
              <a:rPr lang="en-US" dirty="0" smtClean="0"/>
              <a:t>Express ideas clearly and persuasively</a:t>
            </a:r>
            <a:endParaRPr lang="en-US" dirty="0"/>
          </a:p>
        </p:txBody>
      </p:sp>
    </p:spTree>
    <p:extLst>
      <p:ext uri="{BB962C8B-B14F-4D97-AF65-F5344CB8AC3E}">
        <p14:creationId xmlns:p14="http://schemas.microsoft.com/office/powerpoint/2010/main" val="2616328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 linked to K-12 Framework</a:t>
            </a:r>
            <a:endParaRPr lang="en-US" dirty="0"/>
          </a:p>
        </p:txBody>
      </p:sp>
      <p:sp>
        <p:nvSpPr>
          <p:cNvPr id="3" name="Content Placeholder 2"/>
          <p:cNvSpPr>
            <a:spLocks noGrp="1"/>
          </p:cNvSpPr>
          <p:nvPr>
            <p:ph idx="1"/>
          </p:nvPr>
        </p:nvSpPr>
        <p:spPr/>
        <p:txBody>
          <a:bodyPr/>
          <a:lstStyle/>
          <a:p>
            <a:r>
              <a:rPr lang="en-US" dirty="0" smtClean="0"/>
              <a:t>Tables 3.1 pg. 44-48 </a:t>
            </a:r>
          </a:p>
          <a:p>
            <a:r>
              <a:rPr lang="en-US" dirty="0"/>
              <a:t>I</a:t>
            </a:r>
            <a:r>
              <a:rPr lang="en-US" dirty="0" smtClean="0"/>
              <a:t>ncludes examples of a specific </a:t>
            </a:r>
            <a:r>
              <a:rPr lang="en-US" i="1" dirty="0" smtClean="0"/>
              <a:t>Disciplinary Core Idea </a:t>
            </a:r>
            <a:r>
              <a:rPr lang="en-US" dirty="0" smtClean="0"/>
              <a:t>for each FACT including a reference to the grade level</a:t>
            </a:r>
            <a:endParaRPr lang="en-US" dirty="0"/>
          </a:p>
        </p:txBody>
      </p:sp>
    </p:spTree>
    <p:extLst>
      <p:ext uri="{BB962C8B-B14F-4D97-AF65-F5344CB8AC3E}">
        <p14:creationId xmlns:p14="http://schemas.microsoft.com/office/powerpoint/2010/main" val="1571567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FACTS linked to K-12 Framework</a:t>
            </a:r>
            <a:br>
              <a:rPr lang="en-US" dirty="0" smtClean="0"/>
            </a:br>
            <a:r>
              <a:rPr lang="en-US" dirty="0" smtClean="0"/>
              <a:t>Table 3.2 pg. 49-52 </a:t>
            </a:r>
            <a:r>
              <a:rPr lang="en-US" b="1" dirty="0" smtClean="0"/>
              <a:t>SEPs</a:t>
            </a:r>
            <a:endParaRPr lang="en-US" b="1" dirty="0"/>
          </a:p>
        </p:txBody>
      </p:sp>
      <p:sp>
        <p:nvSpPr>
          <p:cNvPr id="3" name="Content Placeholder 2"/>
          <p:cNvSpPr>
            <a:spLocks noGrp="1"/>
          </p:cNvSpPr>
          <p:nvPr>
            <p:ph idx="1"/>
          </p:nvPr>
        </p:nvSpPr>
        <p:spPr>
          <a:xfrm>
            <a:off x="779463" y="1949824"/>
            <a:ext cx="7583488" cy="4450976"/>
          </a:xfrm>
        </p:spPr>
        <p:txBody>
          <a:bodyPr>
            <a:normAutofit lnSpcReduction="10000"/>
          </a:bodyPr>
          <a:lstStyle/>
          <a:p>
            <a:pPr marL="457200" indent="-457200">
              <a:buFont typeface="+mj-lt"/>
              <a:buAutoNum type="arabicPeriod"/>
            </a:pPr>
            <a:r>
              <a:rPr lang="en-US" dirty="0" smtClean="0"/>
              <a:t>Asking ?s and defining problems</a:t>
            </a:r>
          </a:p>
          <a:p>
            <a:pPr marL="457200" indent="-457200">
              <a:buFont typeface="+mj-lt"/>
              <a:buAutoNum type="arabicPeriod"/>
            </a:pPr>
            <a:r>
              <a:rPr lang="en-US" dirty="0" smtClean="0"/>
              <a:t>Developing and using models</a:t>
            </a:r>
          </a:p>
          <a:p>
            <a:pPr marL="457200" indent="-457200">
              <a:buFont typeface="+mj-lt"/>
              <a:buAutoNum type="arabicPeriod"/>
            </a:pPr>
            <a:r>
              <a:rPr lang="en-US" dirty="0" smtClean="0"/>
              <a:t>Planning &amp; carrying out investigations</a:t>
            </a:r>
          </a:p>
          <a:p>
            <a:pPr marL="457200" indent="-457200">
              <a:buFont typeface="+mj-lt"/>
              <a:buAutoNum type="arabicPeriod"/>
            </a:pPr>
            <a:r>
              <a:rPr lang="en-US" dirty="0" smtClean="0"/>
              <a:t>Analyzing and interpreting data</a:t>
            </a:r>
          </a:p>
          <a:p>
            <a:pPr marL="457200" indent="-457200">
              <a:buFont typeface="+mj-lt"/>
              <a:buAutoNum type="arabicPeriod"/>
            </a:pPr>
            <a:r>
              <a:rPr lang="en-US" dirty="0" smtClean="0"/>
              <a:t>Using math and computational thinking</a:t>
            </a:r>
          </a:p>
          <a:p>
            <a:pPr marL="457200" indent="-457200">
              <a:buFont typeface="+mj-lt"/>
              <a:buAutoNum type="arabicPeriod"/>
            </a:pPr>
            <a:r>
              <a:rPr lang="en-US" dirty="0" smtClean="0"/>
              <a:t>Constructing explanations and designing solutions</a:t>
            </a:r>
          </a:p>
          <a:p>
            <a:pPr marL="457200" indent="-457200">
              <a:buFont typeface="+mj-lt"/>
              <a:buAutoNum type="arabicPeriod"/>
            </a:pPr>
            <a:r>
              <a:rPr lang="en-US" dirty="0" smtClean="0"/>
              <a:t>Engaging in argument from evidence</a:t>
            </a:r>
          </a:p>
          <a:p>
            <a:pPr marL="457200" indent="-457200">
              <a:buFont typeface="+mj-lt"/>
              <a:buAutoNum type="arabicPeriod"/>
            </a:pPr>
            <a:r>
              <a:rPr lang="en-US" dirty="0" smtClean="0"/>
              <a:t>Obtaining, evaluating, and communicating information</a:t>
            </a:r>
          </a:p>
          <a:p>
            <a:endParaRPr lang="en-US" dirty="0"/>
          </a:p>
        </p:txBody>
      </p:sp>
    </p:spTree>
    <p:extLst>
      <p:ext uri="{BB962C8B-B14F-4D97-AF65-F5344CB8AC3E}">
        <p14:creationId xmlns:p14="http://schemas.microsoft.com/office/powerpoint/2010/main" val="13942970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Table 3.4 Purposeful Use in Teaching &amp; Learning with FACTs</a:t>
            </a:r>
            <a:endParaRPr lang="en-US" dirty="0"/>
          </a:p>
        </p:txBody>
      </p:sp>
      <p:sp>
        <p:nvSpPr>
          <p:cNvPr id="3" name="Content Placeholder 2"/>
          <p:cNvSpPr>
            <a:spLocks noGrp="1"/>
          </p:cNvSpPr>
          <p:nvPr>
            <p:ph sz="half" idx="1"/>
          </p:nvPr>
        </p:nvSpPr>
        <p:spPr/>
        <p:txBody>
          <a:bodyPr>
            <a:normAutofit fontScale="92500" lnSpcReduction="10000"/>
          </a:bodyPr>
          <a:lstStyle/>
          <a:p>
            <a:pPr marL="457200" indent="-457200">
              <a:buFont typeface="+mj-lt"/>
              <a:buAutoNum type="arabicPeriod"/>
            </a:pPr>
            <a:r>
              <a:rPr lang="en-US" dirty="0" smtClean="0"/>
              <a:t>Elicit &amp; Identify Preconceptions</a:t>
            </a:r>
          </a:p>
          <a:p>
            <a:pPr marL="457200" indent="-457200">
              <a:buFont typeface="+mj-lt"/>
              <a:buAutoNum type="arabicPeriod"/>
            </a:pPr>
            <a:r>
              <a:rPr lang="en-US" dirty="0" smtClean="0"/>
              <a:t>Engage and motivate students</a:t>
            </a:r>
          </a:p>
          <a:p>
            <a:pPr marL="457200" indent="-457200">
              <a:buFont typeface="+mj-lt"/>
              <a:buAutoNum type="arabicPeriod"/>
            </a:pPr>
            <a:r>
              <a:rPr lang="en-US" dirty="0" smtClean="0"/>
              <a:t>Activate thinking and promote metacognition</a:t>
            </a:r>
          </a:p>
          <a:p>
            <a:pPr marL="457200" indent="-457200">
              <a:buFont typeface="+mj-lt"/>
              <a:buAutoNum type="arabicPeriod"/>
            </a:pPr>
            <a:r>
              <a:rPr lang="en-US" dirty="0" smtClean="0"/>
              <a:t>Provide stimuli for scientific discourse</a:t>
            </a:r>
          </a:p>
          <a:p>
            <a:pPr marL="457200" indent="-457200">
              <a:buFont typeface="+mj-lt"/>
              <a:buAutoNum type="arabicPeriod"/>
            </a:pPr>
            <a:r>
              <a:rPr lang="en-US" dirty="0" smtClean="0"/>
              <a:t>Initiate scientific inquiry and idea exploration</a:t>
            </a:r>
          </a:p>
        </p:txBody>
      </p:sp>
      <p:sp>
        <p:nvSpPr>
          <p:cNvPr id="4" name="Content Placeholder 3"/>
          <p:cNvSpPr>
            <a:spLocks noGrp="1"/>
          </p:cNvSpPr>
          <p:nvPr>
            <p:ph sz="half" idx="2"/>
          </p:nvPr>
        </p:nvSpPr>
        <p:spPr/>
        <p:txBody>
          <a:bodyPr>
            <a:normAutofit fontScale="92500" lnSpcReduction="10000"/>
          </a:bodyPr>
          <a:lstStyle/>
          <a:p>
            <a:pPr marL="457200" indent="-457200">
              <a:buFont typeface="+mj-lt"/>
              <a:buAutoNum type="arabicPeriod" startAt="6"/>
            </a:pPr>
            <a:r>
              <a:rPr lang="en-US" dirty="0"/>
              <a:t>Formal concept development &amp; transfer</a:t>
            </a:r>
          </a:p>
          <a:p>
            <a:pPr marL="457200" indent="-457200">
              <a:buFont typeface="+mj-lt"/>
              <a:buAutoNum type="arabicPeriod" startAt="6"/>
            </a:pPr>
            <a:r>
              <a:rPr lang="en-US" dirty="0"/>
              <a:t>Improve questioning and Responses</a:t>
            </a:r>
          </a:p>
          <a:p>
            <a:pPr marL="457200" indent="-457200">
              <a:buFont typeface="+mj-lt"/>
              <a:buAutoNum type="arabicPeriod" startAt="6"/>
            </a:pPr>
            <a:r>
              <a:rPr lang="en-US" dirty="0"/>
              <a:t>Provide Feedback</a:t>
            </a:r>
          </a:p>
          <a:p>
            <a:pPr marL="457200" indent="-457200">
              <a:buFont typeface="+mj-lt"/>
              <a:buAutoNum type="arabicPeriod" startAt="6"/>
            </a:pPr>
            <a:r>
              <a:rPr lang="en-US" dirty="0"/>
              <a:t>Peer &amp; Self-Assessment</a:t>
            </a:r>
          </a:p>
          <a:p>
            <a:pPr marL="457200" indent="-457200">
              <a:buFont typeface="+mj-lt"/>
              <a:buAutoNum type="arabicPeriod" startAt="6"/>
            </a:pPr>
            <a:r>
              <a:rPr lang="en-US" dirty="0"/>
              <a:t>Reflection</a:t>
            </a:r>
          </a:p>
          <a:p>
            <a:pPr marL="0" indent="0">
              <a:buNone/>
            </a:pPr>
            <a:endParaRPr lang="en-US" dirty="0"/>
          </a:p>
        </p:txBody>
      </p:sp>
    </p:spTree>
    <p:extLst>
      <p:ext uri="{BB962C8B-B14F-4D97-AF65-F5344CB8AC3E}">
        <p14:creationId xmlns:p14="http://schemas.microsoft.com/office/powerpoint/2010/main" val="3142799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Colgate’s Advertising Campaign</a:t>
            </a:r>
            <a:endParaRPr lang="en-US" dirty="0"/>
          </a:p>
        </p:txBody>
      </p:sp>
      <p:sp>
        <p:nvSpPr>
          <p:cNvPr id="3" name="Content Placeholder 2"/>
          <p:cNvSpPr>
            <a:spLocks noGrp="1"/>
          </p:cNvSpPr>
          <p:nvPr>
            <p:ph idx="1"/>
          </p:nvPr>
        </p:nvSpPr>
        <p:spPr/>
        <p:txBody>
          <a:bodyPr>
            <a:normAutofit/>
          </a:bodyPr>
          <a:lstStyle/>
          <a:p>
            <a:r>
              <a:rPr lang="en-US" sz="4000" dirty="0" smtClean="0"/>
              <a:t>What do you notice in these 3 pictures?</a:t>
            </a:r>
            <a:endParaRPr lang="en-US" sz="4000" dirty="0"/>
          </a:p>
        </p:txBody>
      </p:sp>
    </p:spTree>
    <p:extLst>
      <p:ext uri="{BB962C8B-B14F-4D97-AF65-F5344CB8AC3E}">
        <p14:creationId xmlns:p14="http://schemas.microsoft.com/office/powerpoint/2010/main" val="1678481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Misconceptions about Misconceptions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All science misconceptions are the same</a:t>
            </a:r>
          </a:p>
          <a:p>
            <a:r>
              <a:rPr lang="en-US" dirty="0" smtClean="0"/>
              <a:t>All science misconceptions are major barriers to learning</a:t>
            </a:r>
          </a:p>
          <a:p>
            <a:r>
              <a:rPr lang="en-US" dirty="0" smtClean="0"/>
              <a:t>Only “those” student have misconceptions</a:t>
            </a:r>
          </a:p>
          <a:p>
            <a:r>
              <a:rPr lang="en-US" dirty="0" smtClean="0"/>
              <a:t>Misconceptions must be fixed right away</a:t>
            </a:r>
          </a:p>
          <a:p>
            <a:r>
              <a:rPr lang="en-US" dirty="0" smtClean="0"/>
              <a:t>Misconceptions are a bad thing</a:t>
            </a:r>
          </a:p>
          <a:p>
            <a:r>
              <a:rPr lang="en-US" dirty="0" smtClean="0"/>
              <a:t>Misconceptions come mostly from experiences outside the classroom</a:t>
            </a:r>
          </a:p>
          <a:p>
            <a:r>
              <a:rPr lang="en-US" dirty="0" smtClean="0"/>
              <a:t>Identifying misconceptions is formative assessment.</a:t>
            </a:r>
            <a:endParaRPr lang="en-US" dirty="0"/>
          </a:p>
        </p:txBody>
      </p:sp>
    </p:spTree>
    <p:extLst>
      <p:ext uri="{BB962C8B-B14F-4D97-AF65-F5344CB8AC3E}">
        <p14:creationId xmlns:p14="http://schemas.microsoft.com/office/powerpoint/2010/main" val="1461406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 Layout</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Description </a:t>
            </a:r>
          </a:p>
          <a:p>
            <a:r>
              <a:rPr lang="en-US" dirty="0" smtClean="0"/>
              <a:t>How the FACT Promotes Student Learning</a:t>
            </a:r>
          </a:p>
          <a:p>
            <a:r>
              <a:rPr lang="en-US" dirty="0" smtClean="0"/>
              <a:t>How the FACT Informs Instruction</a:t>
            </a:r>
          </a:p>
          <a:p>
            <a:r>
              <a:rPr lang="en-US" dirty="0" smtClean="0"/>
              <a:t>Design and Administration</a:t>
            </a:r>
          </a:p>
          <a:p>
            <a:r>
              <a:rPr lang="en-US" dirty="0" smtClean="0"/>
              <a:t>Connection to </a:t>
            </a:r>
            <a:r>
              <a:rPr lang="en-US" i="1" dirty="0" smtClean="0"/>
              <a:t>A Framework for K-12 Science Education (NRC, 2012)</a:t>
            </a:r>
            <a:endParaRPr lang="en-US" dirty="0" smtClean="0"/>
          </a:p>
        </p:txBody>
      </p:sp>
      <p:sp>
        <p:nvSpPr>
          <p:cNvPr id="7" name="Content Placeholder 6"/>
          <p:cNvSpPr>
            <a:spLocks noGrp="1"/>
          </p:cNvSpPr>
          <p:nvPr>
            <p:ph sz="half" idx="2"/>
          </p:nvPr>
        </p:nvSpPr>
        <p:spPr/>
        <p:txBody>
          <a:bodyPr>
            <a:normAutofit lnSpcReduction="10000"/>
          </a:bodyPr>
          <a:lstStyle/>
          <a:p>
            <a:r>
              <a:rPr lang="en-US" dirty="0"/>
              <a:t>General Implementation Attributes</a:t>
            </a:r>
          </a:p>
          <a:p>
            <a:pPr lvl="1"/>
            <a:r>
              <a:rPr lang="en-US" dirty="0"/>
              <a:t>Ease of Use</a:t>
            </a:r>
          </a:p>
          <a:p>
            <a:pPr lvl="1"/>
            <a:r>
              <a:rPr lang="en-US" dirty="0"/>
              <a:t>Time Demand</a:t>
            </a:r>
          </a:p>
          <a:p>
            <a:pPr lvl="1"/>
            <a:r>
              <a:rPr lang="en-US" dirty="0"/>
              <a:t>Cognitive Demand</a:t>
            </a:r>
          </a:p>
          <a:p>
            <a:r>
              <a:rPr lang="en-US" dirty="0"/>
              <a:t>Modifications</a:t>
            </a:r>
          </a:p>
          <a:p>
            <a:r>
              <a:rPr lang="en-US" dirty="0"/>
              <a:t>Caveats</a:t>
            </a:r>
          </a:p>
          <a:p>
            <a:r>
              <a:rPr lang="en-US" dirty="0"/>
              <a:t>Use with Other Disciplines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Annotated Student Drawings</a:t>
            </a:r>
            <a:endParaRPr lang="en-US" dirty="0"/>
          </a:p>
        </p:txBody>
      </p:sp>
      <p:sp>
        <p:nvSpPr>
          <p:cNvPr id="3" name="Content Placeholder 2"/>
          <p:cNvSpPr>
            <a:spLocks noGrp="1"/>
          </p:cNvSpPr>
          <p:nvPr>
            <p:ph idx="1"/>
          </p:nvPr>
        </p:nvSpPr>
        <p:spPr/>
        <p:txBody>
          <a:bodyPr/>
          <a:lstStyle/>
          <a:p>
            <a:r>
              <a:rPr lang="en-US" dirty="0" smtClean="0"/>
              <a:t>Student-made, labeled illustrations that visually represent and describe students’ thinking about a scientific concept.</a:t>
            </a:r>
          </a:p>
          <a:p>
            <a:r>
              <a:rPr lang="en-US" dirty="0" smtClean="0"/>
              <a:t>Access knowledge and visually represent thinking</a:t>
            </a:r>
            <a:r>
              <a:rPr lang="en-US" dirty="0" smtClean="0"/>
              <a:t>.</a:t>
            </a:r>
          </a:p>
          <a:p>
            <a:r>
              <a:rPr lang="en-US" dirty="0" smtClean="0"/>
              <a:t>Draw and label a sketch/diagram of the water cycle.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986.JPG"/>
          <p:cNvPicPr>
            <a:picLocks noChangeAspect="1"/>
          </p:cNvPicPr>
          <p:nvPr/>
        </p:nvPicPr>
        <p:blipFill rotWithShape="1">
          <a:blip r:embed="rId2">
            <a:extLst>
              <a:ext uri="{28A0092B-C50C-407E-A947-70E740481C1C}">
                <a14:useLocalDpi xmlns:a14="http://schemas.microsoft.com/office/drawing/2010/main" val="0"/>
              </a:ext>
            </a:extLst>
          </a:blip>
          <a:srcRect l="10761" t="357" r="24537" b="-357"/>
          <a:stretch/>
        </p:blipFill>
        <p:spPr>
          <a:xfrm rot="5400000">
            <a:off x="1649079" y="-263366"/>
            <a:ext cx="6373622" cy="7357558"/>
          </a:xfrm>
          <a:prstGeom prst="rect">
            <a:avLst/>
          </a:prstGeom>
        </p:spPr>
      </p:pic>
    </p:spTree>
    <p:extLst>
      <p:ext uri="{BB962C8B-B14F-4D97-AF65-F5344CB8AC3E}">
        <p14:creationId xmlns:p14="http://schemas.microsoft.com/office/powerpoint/2010/main" val="372311217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Fishbowl Think Aloud</a:t>
            </a:r>
            <a:endParaRPr lang="en-US" dirty="0"/>
          </a:p>
        </p:txBody>
      </p:sp>
      <p:sp>
        <p:nvSpPr>
          <p:cNvPr id="3" name="Content Placeholder 2"/>
          <p:cNvSpPr>
            <a:spLocks noGrp="1"/>
          </p:cNvSpPr>
          <p:nvPr>
            <p:ph idx="1"/>
          </p:nvPr>
        </p:nvSpPr>
        <p:spPr/>
        <p:txBody>
          <a:bodyPr>
            <a:normAutofit/>
          </a:bodyPr>
          <a:lstStyle/>
          <a:p>
            <a:r>
              <a:rPr lang="en-US" dirty="0" smtClean="0"/>
              <a:t>In this FACT, a small group of students talk together in front of the class as the class listens.  The students on the outside, those who make up the “fishbowl,” observe the ones in the center and prepare for a discussion.  After the students in the center finish discussing their subject, the whole class participates in a discussion.</a:t>
            </a:r>
          </a:p>
          <a:p>
            <a:r>
              <a:rPr lang="en-US" i="1" dirty="0" smtClean="0"/>
              <a:t>Discuss </a:t>
            </a:r>
            <a:r>
              <a:rPr lang="en-US" i="1" dirty="0" smtClean="0"/>
              <a:t>…</a:t>
            </a:r>
          </a:p>
          <a:p>
            <a:r>
              <a:rPr lang="en-US" i="1" dirty="0" smtClean="0"/>
              <a:t>What is the Inside of the Earth Like?</a:t>
            </a:r>
            <a:endParaRPr lang="en-US" i="1"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984.JPG"/>
          <p:cNvPicPr>
            <a:picLocks noChangeAspect="1"/>
          </p:cNvPicPr>
          <p:nvPr/>
        </p:nvPicPr>
        <p:blipFill rotWithShape="1">
          <a:blip r:embed="rId2">
            <a:extLst>
              <a:ext uri="{28A0092B-C50C-407E-A947-70E740481C1C}">
                <a14:useLocalDpi xmlns:a14="http://schemas.microsoft.com/office/drawing/2010/main" val="0"/>
              </a:ext>
            </a:extLst>
          </a:blip>
          <a:srcRect l="8010" t="18539" r="20701" b="4873"/>
          <a:stretch/>
        </p:blipFill>
        <p:spPr>
          <a:xfrm rot="5400000">
            <a:off x="1225698" y="984102"/>
            <a:ext cx="6518647" cy="5007644"/>
          </a:xfrm>
          <a:prstGeom prst="rect">
            <a:avLst/>
          </a:prstGeom>
        </p:spPr>
      </p:pic>
    </p:spTree>
    <p:extLst>
      <p:ext uri="{BB962C8B-B14F-4D97-AF65-F5344CB8AC3E}">
        <p14:creationId xmlns:p14="http://schemas.microsoft.com/office/powerpoint/2010/main" val="94472357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 Circles</a:t>
            </a:r>
            <a:endParaRPr lang="en-US" dirty="0"/>
          </a:p>
        </p:txBody>
      </p:sp>
      <p:sp>
        <p:nvSpPr>
          <p:cNvPr id="3" name="Content Placeholder 2"/>
          <p:cNvSpPr>
            <a:spLocks noGrp="1"/>
          </p:cNvSpPr>
          <p:nvPr>
            <p:ph idx="1"/>
          </p:nvPr>
        </p:nvSpPr>
        <p:spPr/>
        <p:txBody>
          <a:bodyPr>
            <a:normAutofit/>
          </a:bodyPr>
          <a:lstStyle/>
          <a:p>
            <a:r>
              <a:rPr lang="en-US" dirty="0" smtClean="0"/>
              <a:t>Kinesthetic way to activate thinking and engage students in scientific argumentation. Students stand in a circle as the teacher reads a statement.  The students who agree with the statement step to the center of the circle.  </a:t>
            </a:r>
          </a:p>
          <a:p>
            <a:r>
              <a:rPr lang="en-US" dirty="0" smtClean="0"/>
              <a:t>Students turn </a:t>
            </a:r>
            <a:r>
              <a:rPr lang="en-US" dirty="0"/>
              <a:t>&amp;</a:t>
            </a:r>
            <a:r>
              <a:rPr lang="en-US" dirty="0" smtClean="0"/>
              <a:t> face each other in small groups of those who agree and disagree – discuss positions.</a:t>
            </a:r>
          </a:p>
          <a:p>
            <a:r>
              <a:rPr lang="en-US" dirty="0" smtClean="0"/>
              <a:t>Goal is to get everyone either inside the circle or on the circumference.</a:t>
            </a: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985.JPG"/>
          <p:cNvPicPr>
            <a:picLocks noChangeAspect="1"/>
          </p:cNvPicPr>
          <p:nvPr/>
        </p:nvPicPr>
        <p:blipFill rotWithShape="1">
          <a:blip r:embed="rId2">
            <a:extLst>
              <a:ext uri="{28A0092B-C50C-407E-A947-70E740481C1C}">
                <a14:useLocalDpi xmlns:a14="http://schemas.microsoft.com/office/drawing/2010/main" val="0"/>
              </a:ext>
            </a:extLst>
          </a:blip>
          <a:srcRect l="14341" t="17628" r="15569" b="7572"/>
          <a:stretch/>
        </p:blipFill>
        <p:spPr>
          <a:xfrm rot="5400000">
            <a:off x="1331023" y="878778"/>
            <a:ext cx="6409017" cy="5108662"/>
          </a:xfrm>
          <a:prstGeom prst="rect">
            <a:avLst/>
          </a:prstGeom>
        </p:spPr>
      </p:pic>
    </p:spTree>
    <p:extLst>
      <p:ext uri="{BB962C8B-B14F-4D97-AF65-F5344CB8AC3E}">
        <p14:creationId xmlns:p14="http://schemas.microsoft.com/office/powerpoint/2010/main" val="356627501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6.27.1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227173"/>
            <a:ext cx="5257800" cy="6631549"/>
          </a:xfrm>
          <a:prstGeom prst="rect">
            <a:avLst/>
          </a:prstGeom>
        </p:spPr>
      </p:pic>
    </p:spTree>
    <p:extLst>
      <p:ext uri="{BB962C8B-B14F-4D97-AF65-F5344CB8AC3E}">
        <p14:creationId xmlns:p14="http://schemas.microsoft.com/office/powerpoint/2010/main" val="156237310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Corners</a:t>
            </a:r>
            <a:endParaRPr lang="en-US" dirty="0"/>
          </a:p>
        </p:txBody>
      </p:sp>
      <p:sp>
        <p:nvSpPr>
          <p:cNvPr id="3" name="Content Placeholder 2"/>
          <p:cNvSpPr>
            <a:spLocks noGrp="1"/>
          </p:cNvSpPr>
          <p:nvPr>
            <p:ph idx="1"/>
          </p:nvPr>
        </p:nvSpPr>
        <p:spPr/>
        <p:txBody>
          <a:bodyPr/>
          <a:lstStyle/>
          <a:p>
            <a:r>
              <a:rPr lang="en-US" dirty="0">
                <a:ea typeface="ＭＳ Ｐゴシック" pitchFamily="34" charset="-128"/>
              </a:rPr>
              <a:t>Four Corners provides an opportunity for students to make their ideas public.  It is used with selected-response questions to identify and group students who have similar responses to the question asked.</a:t>
            </a:r>
          </a:p>
          <a:p>
            <a:endParaRPr lang="en-US" dirty="0"/>
          </a:p>
        </p:txBody>
      </p:sp>
    </p:spTree>
    <p:extLst>
      <p:ext uri="{BB962C8B-B14F-4D97-AF65-F5344CB8AC3E}">
        <p14:creationId xmlns:p14="http://schemas.microsoft.com/office/powerpoint/2010/main" val="223663646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stoppers-Colg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381000"/>
            <a:ext cx="9017000" cy="5930900"/>
          </a:xfrm>
          <a:prstGeom prst="rect">
            <a:avLst/>
          </a:prstGeom>
        </p:spPr>
      </p:pic>
    </p:spTree>
    <p:extLst>
      <p:ext uri="{BB962C8B-B14F-4D97-AF65-F5344CB8AC3E}">
        <p14:creationId xmlns:p14="http://schemas.microsoft.com/office/powerpoint/2010/main" val="1250912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6.21.0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239009"/>
            <a:ext cx="5257800" cy="6390391"/>
          </a:xfrm>
          <a:prstGeom prst="rect">
            <a:avLst/>
          </a:prstGeom>
        </p:spPr>
      </p:pic>
    </p:spTree>
    <p:extLst>
      <p:ext uri="{BB962C8B-B14F-4D97-AF65-F5344CB8AC3E}">
        <p14:creationId xmlns:p14="http://schemas.microsoft.com/office/powerpoint/2010/main" val="198134267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10.01.3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0"/>
            <a:ext cx="6296669" cy="6858000"/>
          </a:xfrm>
          <a:prstGeom prst="rect">
            <a:avLst/>
          </a:prstGeom>
        </p:spPr>
      </p:pic>
    </p:spTree>
    <p:extLst>
      <p:ext uri="{BB962C8B-B14F-4D97-AF65-F5344CB8AC3E}">
        <p14:creationId xmlns:p14="http://schemas.microsoft.com/office/powerpoint/2010/main" val="36605537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a:t>
            </a:r>
            <a:r>
              <a:rPr lang="en-US" dirty="0" err="1" smtClean="0"/>
              <a:t>Scattergraph</a:t>
            </a:r>
            <a:endParaRPr lang="en-US" dirty="0"/>
          </a:p>
        </p:txBody>
      </p:sp>
      <p:sp>
        <p:nvSpPr>
          <p:cNvPr id="3" name="Content Placeholder 2"/>
          <p:cNvSpPr>
            <a:spLocks noGrp="1"/>
          </p:cNvSpPr>
          <p:nvPr>
            <p:ph idx="1"/>
          </p:nvPr>
        </p:nvSpPr>
        <p:spPr/>
        <p:txBody>
          <a:bodyPr>
            <a:normAutofit fontScale="92500" lnSpcReduction="10000"/>
          </a:bodyPr>
          <a:lstStyle/>
          <a:p>
            <a:r>
              <a:rPr lang="en-US" sz="2400" dirty="0" err="1">
                <a:latin typeface="Arial" charset="0"/>
              </a:rPr>
              <a:t>Ss</a:t>
            </a:r>
            <a:r>
              <a:rPr lang="en-US" sz="2400" dirty="0">
                <a:latin typeface="Arial" charset="0"/>
              </a:rPr>
              <a:t> position themselves around the room according to their response to a question and their confidence level.</a:t>
            </a:r>
          </a:p>
          <a:p>
            <a:r>
              <a:rPr lang="en-US" sz="2400" dirty="0">
                <a:latin typeface="Arial" charset="0"/>
              </a:rPr>
              <a:t>Creates a visual graph of results.</a:t>
            </a:r>
          </a:p>
          <a:p>
            <a:r>
              <a:rPr lang="en-US" sz="2400" dirty="0">
                <a:latin typeface="Arial" charset="0"/>
              </a:rPr>
              <a:t>Choose selected response questions with at </a:t>
            </a:r>
            <a:r>
              <a:rPr lang="en-US" sz="2400" dirty="0" smtClean="0">
                <a:latin typeface="Arial" charset="0"/>
              </a:rPr>
              <a:t>least 3 </a:t>
            </a:r>
            <a:r>
              <a:rPr lang="en-US" sz="2400" dirty="0">
                <a:latin typeface="Arial" charset="0"/>
              </a:rPr>
              <a:t>and no more than four choices.</a:t>
            </a:r>
          </a:p>
          <a:p>
            <a:r>
              <a:rPr lang="en-US" sz="2400" dirty="0">
                <a:latin typeface="Arial" charset="0"/>
              </a:rPr>
              <a:t>Label the </a:t>
            </a:r>
            <a:r>
              <a:rPr lang="en-US" sz="2400" dirty="0" smtClean="0">
                <a:latin typeface="Arial" charset="0"/>
              </a:rPr>
              <a:t>wall </a:t>
            </a:r>
            <a:r>
              <a:rPr lang="en-US" sz="2400" dirty="0">
                <a:latin typeface="Arial" charset="0"/>
              </a:rPr>
              <a:t>(Y-axis) on one side of the room with the choices, A, B, C, D.</a:t>
            </a:r>
          </a:p>
          <a:p>
            <a:r>
              <a:rPr lang="en-US" sz="2400" dirty="0">
                <a:latin typeface="Arial" charset="0"/>
              </a:rPr>
              <a:t>Label the adjacent wall (X-axis) with a range of low confidence to high confidence.</a:t>
            </a:r>
          </a:p>
          <a:p>
            <a:endParaRPr lang="en-US" dirty="0"/>
          </a:p>
        </p:txBody>
      </p:sp>
    </p:spTree>
    <p:extLst>
      <p:ext uri="{BB962C8B-B14F-4D97-AF65-F5344CB8AC3E}">
        <p14:creationId xmlns:p14="http://schemas.microsoft.com/office/powerpoint/2010/main" val="237886444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6.24.0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228600"/>
            <a:ext cx="4800600" cy="6400800"/>
          </a:xfrm>
          <a:prstGeom prst="rect">
            <a:avLst/>
          </a:prstGeom>
        </p:spPr>
      </p:pic>
    </p:spTree>
    <p:extLst>
      <p:ext uri="{BB962C8B-B14F-4D97-AF65-F5344CB8AC3E}">
        <p14:creationId xmlns:p14="http://schemas.microsoft.com/office/powerpoint/2010/main" val="370063319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10.04.4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199046" cy="6858000"/>
          </a:xfrm>
          <a:prstGeom prst="rect">
            <a:avLst/>
          </a:prstGeom>
        </p:spPr>
      </p:pic>
    </p:spTree>
    <p:extLst>
      <p:ext uri="{BB962C8B-B14F-4D97-AF65-F5344CB8AC3E}">
        <p14:creationId xmlns:p14="http://schemas.microsoft.com/office/powerpoint/2010/main" val="315784280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Sticky Bars</a:t>
            </a:r>
            <a:endParaRPr lang="en-US" dirty="0"/>
          </a:p>
        </p:txBody>
      </p:sp>
      <p:sp>
        <p:nvSpPr>
          <p:cNvPr id="3" name="Content Placeholder 2"/>
          <p:cNvSpPr>
            <a:spLocks noGrp="1"/>
          </p:cNvSpPr>
          <p:nvPr>
            <p:ph idx="1"/>
          </p:nvPr>
        </p:nvSpPr>
        <p:spPr/>
        <p:txBody>
          <a:bodyPr/>
          <a:lstStyle/>
          <a:p>
            <a:r>
              <a:rPr lang="en-US" dirty="0">
                <a:latin typeface="Arial" charset="0"/>
              </a:rPr>
              <a:t>Low-tech version of personal response systems (clickers).</a:t>
            </a:r>
          </a:p>
          <a:p>
            <a:r>
              <a:rPr lang="en-US" dirty="0">
                <a:latin typeface="Arial" charset="0"/>
              </a:rPr>
              <a:t>Present </a:t>
            </a:r>
            <a:r>
              <a:rPr lang="en-US" dirty="0" err="1">
                <a:latin typeface="Arial" charset="0"/>
              </a:rPr>
              <a:t>ss</a:t>
            </a:r>
            <a:r>
              <a:rPr lang="en-US" dirty="0">
                <a:latin typeface="Arial" charset="0"/>
              </a:rPr>
              <a:t> with a selected response question.</a:t>
            </a:r>
          </a:p>
          <a:p>
            <a:r>
              <a:rPr lang="en-US" dirty="0">
                <a:latin typeface="Arial" charset="0"/>
              </a:rPr>
              <a:t>The answer is anonymously recorded on a Post-It note and passed to the teacher.</a:t>
            </a:r>
          </a:p>
          <a:p>
            <a:r>
              <a:rPr lang="en-US" dirty="0">
                <a:latin typeface="Arial" charset="0"/>
              </a:rPr>
              <a:t>The teacher or a student arranges the sticky notes on the wall or board as a bar graph representing the different responses.</a:t>
            </a:r>
          </a:p>
          <a:p>
            <a:endParaRPr lang="en-US" dirty="0"/>
          </a:p>
        </p:txBody>
      </p:sp>
    </p:spTree>
    <p:extLst>
      <p:ext uri="{BB962C8B-B14F-4D97-AF65-F5344CB8AC3E}">
        <p14:creationId xmlns:p14="http://schemas.microsoft.com/office/powerpoint/2010/main" val="4838827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3 at 10.10.3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834"/>
            <a:ext cx="9144000" cy="6478366"/>
          </a:xfrm>
          <a:prstGeom prst="rect">
            <a:avLst/>
          </a:prstGeom>
        </p:spPr>
      </p:pic>
    </p:spTree>
    <p:extLst>
      <p:ext uri="{BB962C8B-B14F-4D97-AF65-F5344CB8AC3E}">
        <p14:creationId xmlns:p14="http://schemas.microsoft.com/office/powerpoint/2010/main" val="26213070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 Samples Provided on Wiki</a:t>
            </a:r>
            <a:endParaRPr lang="en-US" dirty="0"/>
          </a:p>
        </p:txBody>
      </p:sp>
      <p:sp>
        <p:nvSpPr>
          <p:cNvPr id="3" name="Content Placeholder 2"/>
          <p:cNvSpPr>
            <a:spLocks noGrp="1"/>
          </p:cNvSpPr>
          <p:nvPr>
            <p:ph idx="1"/>
          </p:nvPr>
        </p:nvSpPr>
        <p:spPr/>
        <p:txBody>
          <a:bodyPr/>
          <a:lstStyle/>
          <a:p>
            <a:r>
              <a:rPr lang="en-US" dirty="0" smtClean="0"/>
              <a:t>A&amp;D Statements</a:t>
            </a:r>
          </a:p>
          <a:p>
            <a:r>
              <a:rPr lang="en-US" dirty="0" smtClean="0"/>
              <a:t>Human Scatter Plot – </a:t>
            </a:r>
            <a:r>
              <a:rPr lang="en-US" dirty="0" err="1" smtClean="0"/>
              <a:t>Pillbugs</a:t>
            </a:r>
            <a:endParaRPr lang="en-US" dirty="0" smtClean="0"/>
          </a:p>
          <a:p>
            <a:r>
              <a:rPr lang="en-US" dirty="0" smtClean="0"/>
              <a:t>Concept Cartoon – Cells, Heat</a:t>
            </a:r>
          </a:p>
          <a:p>
            <a:r>
              <a:rPr lang="en-US" dirty="0" smtClean="0"/>
              <a:t>Justified List</a:t>
            </a:r>
          </a:p>
          <a:p>
            <a:r>
              <a:rPr lang="en-US" dirty="0" smtClean="0"/>
              <a:t>Question Generating</a:t>
            </a:r>
          </a:p>
          <a:p>
            <a:r>
              <a:rPr lang="en-US" dirty="0" err="1" smtClean="0"/>
              <a:t>Synectics</a:t>
            </a:r>
            <a:endParaRPr lang="en-US" dirty="0" smtClean="0"/>
          </a:p>
          <a:p>
            <a:r>
              <a:rPr lang="en-US" dirty="0" smtClean="0"/>
              <a:t>Familiar Phenomenon Probe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FACTs</a:t>
            </a:r>
            <a:r>
              <a:rPr lang="en-US" dirty="0" smtClean="0"/>
              <a:t> used commonly in Probe Books</a:t>
            </a:r>
            <a:endParaRPr lang="en-US" dirty="0"/>
          </a:p>
        </p:txBody>
      </p:sp>
      <p:sp>
        <p:nvSpPr>
          <p:cNvPr id="3" name="Content Placeholder 2"/>
          <p:cNvSpPr>
            <a:spLocks noGrp="1"/>
          </p:cNvSpPr>
          <p:nvPr>
            <p:ph idx="1"/>
          </p:nvPr>
        </p:nvSpPr>
        <p:spPr/>
        <p:txBody>
          <a:bodyPr/>
          <a:lstStyle/>
          <a:p>
            <a:r>
              <a:rPr lang="en-US" dirty="0" smtClean="0"/>
              <a:t>Familiar Phenomenon Probes</a:t>
            </a:r>
          </a:p>
          <a:p>
            <a:r>
              <a:rPr lang="en-US" dirty="0" smtClean="0"/>
              <a:t>Friendly Talk Probes</a:t>
            </a:r>
          </a:p>
          <a:p>
            <a:r>
              <a:rPr lang="en-US" dirty="0" smtClean="0"/>
              <a:t>Justified List</a:t>
            </a:r>
          </a:p>
          <a:p>
            <a:r>
              <a:rPr lang="en-US" dirty="0" smtClean="0"/>
              <a:t>P-E-O Probes (Predict, Explain, Observe)</a:t>
            </a:r>
          </a:p>
          <a:p>
            <a:r>
              <a:rPr lang="en-US" dirty="0" smtClean="0"/>
              <a:t>Thought Experiments</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stoppers-Colgat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 y="393700"/>
            <a:ext cx="9017000" cy="5930900"/>
          </a:xfrm>
          <a:prstGeom prst="rect">
            <a:avLst/>
          </a:prstGeom>
        </p:spPr>
      </p:pic>
    </p:spTree>
    <p:extLst>
      <p:ext uri="{BB962C8B-B14F-4D97-AF65-F5344CB8AC3E}">
        <p14:creationId xmlns:p14="http://schemas.microsoft.com/office/powerpoint/2010/main" val="2438578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stoppers-Colgate-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 y="393700"/>
            <a:ext cx="9017000" cy="5930900"/>
          </a:xfrm>
          <a:prstGeom prst="rect">
            <a:avLst/>
          </a:prstGeom>
        </p:spPr>
      </p:pic>
    </p:spTree>
    <p:extLst>
      <p:ext uri="{BB962C8B-B14F-4D97-AF65-F5344CB8AC3E}">
        <p14:creationId xmlns:p14="http://schemas.microsoft.com/office/powerpoint/2010/main" val="2808727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Misconceptions</a:t>
            </a:r>
            <a:r>
              <a:rPr lang="is-IS" dirty="0" smtClean="0"/>
              <a:t>….</a:t>
            </a:r>
            <a:endParaRPr lang="en-US" dirty="0"/>
          </a:p>
        </p:txBody>
      </p:sp>
      <p:sp>
        <p:nvSpPr>
          <p:cNvPr id="3" name="Content Placeholder 2"/>
          <p:cNvSpPr>
            <a:spLocks noGrp="1"/>
          </p:cNvSpPr>
          <p:nvPr>
            <p:ph idx="1"/>
          </p:nvPr>
        </p:nvSpPr>
        <p:spPr/>
        <p:txBody>
          <a:bodyPr>
            <a:normAutofit/>
          </a:bodyPr>
          <a:lstStyle/>
          <a:p>
            <a:r>
              <a:rPr lang="en-US" sz="4000" dirty="0" smtClean="0"/>
              <a:t>What can we be missing in our own classrooms because we aren’t looking or asking the right questions?</a:t>
            </a:r>
            <a:endParaRPr lang="en-US" sz="4000" dirty="0"/>
          </a:p>
        </p:txBody>
      </p:sp>
    </p:spTree>
    <p:extLst>
      <p:ext uri="{BB962C8B-B14F-4D97-AF65-F5344CB8AC3E}">
        <p14:creationId xmlns:p14="http://schemas.microsoft.com/office/powerpoint/2010/main" val="777932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Card Sort</a:t>
            </a:r>
            <a:endParaRPr lang="en-US" dirty="0"/>
          </a:p>
        </p:txBody>
      </p:sp>
      <p:sp>
        <p:nvSpPr>
          <p:cNvPr id="3" name="Content Placeholder 2"/>
          <p:cNvSpPr>
            <a:spLocks noGrp="1"/>
          </p:cNvSpPr>
          <p:nvPr>
            <p:ph sz="half" idx="1"/>
          </p:nvPr>
        </p:nvSpPr>
        <p:spPr>
          <a:xfrm>
            <a:off x="779461" y="1981201"/>
            <a:ext cx="3657600" cy="2209799"/>
          </a:xfrm>
        </p:spPr>
        <p:txBody>
          <a:bodyPr/>
          <a:lstStyle/>
          <a:p>
            <a:r>
              <a:rPr lang="en-US" dirty="0" smtClean="0"/>
              <a:t>Summative	</a:t>
            </a:r>
            <a:endParaRPr lang="en-US" dirty="0"/>
          </a:p>
        </p:txBody>
      </p:sp>
      <p:sp>
        <p:nvSpPr>
          <p:cNvPr id="4" name="Content Placeholder 3"/>
          <p:cNvSpPr>
            <a:spLocks noGrp="1"/>
          </p:cNvSpPr>
          <p:nvPr>
            <p:ph sz="half" idx="2"/>
          </p:nvPr>
        </p:nvSpPr>
        <p:spPr>
          <a:xfrm>
            <a:off x="4705351" y="1981201"/>
            <a:ext cx="3657600" cy="2590799"/>
          </a:xfrm>
        </p:spPr>
        <p:txBody>
          <a:bodyPr/>
          <a:lstStyle/>
          <a:p>
            <a:r>
              <a:rPr lang="en-US" dirty="0" smtClean="0"/>
              <a:t>Formative</a:t>
            </a:r>
            <a:endParaRPr lang="en-US" dirty="0"/>
          </a:p>
        </p:txBody>
      </p:sp>
      <p:sp>
        <p:nvSpPr>
          <p:cNvPr id="5" name="TextBox 4"/>
          <p:cNvSpPr txBox="1"/>
          <p:nvPr/>
        </p:nvSpPr>
        <p:spPr>
          <a:xfrm>
            <a:off x="1143000" y="4800600"/>
            <a:ext cx="6595200" cy="523220"/>
          </a:xfrm>
          <a:prstGeom prst="rect">
            <a:avLst/>
          </a:prstGeom>
          <a:noFill/>
        </p:spPr>
        <p:txBody>
          <a:bodyPr wrap="none" rtlCol="0">
            <a:spAutoFit/>
          </a:bodyPr>
          <a:lstStyle/>
          <a:p>
            <a:r>
              <a:rPr lang="en-US" sz="2800" dirty="0" smtClean="0"/>
              <a:t>Sort the descriptors into the two categories</a:t>
            </a:r>
            <a:endParaRPr lang="en-US" sz="2800" dirty="0"/>
          </a:p>
        </p:txBody>
      </p:sp>
    </p:spTree>
    <p:extLst>
      <p:ext uri="{BB962C8B-B14F-4D97-AF65-F5344CB8AC3E}">
        <p14:creationId xmlns:p14="http://schemas.microsoft.com/office/powerpoint/2010/main" val="45632874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917226" y="304800"/>
            <a:ext cx="3286839" cy="2658416"/>
            <a:chOff x="2011446" y="-495442"/>
            <a:chExt cx="3286839" cy="2658416"/>
          </a:xfrm>
        </p:grpSpPr>
        <p:sp>
          <p:nvSpPr>
            <p:cNvPr id="3" name="Rounded Rectangle 2"/>
            <p:cNvSpPr/>
            <p:nvPr/>
          </p:nvSpPr>
          <p:spPr>
            <a:xfrm>
              <a:off x="2011446" y="-495442"/>
              <a:ext cx="3153823" cy="2658416"/>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 name="Rounded Rectangle 4"/>
            <p:cNvSpPr/>
            <p:nvPr/>
          </p:nvSpPr>
          <p:spPr>
            <a:xfrm>
              <a:off x="2300186" y="-417580"/>
              <a:ext cx="2998099" cy="25026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u="sng" kern="1200" dirty="0" smtClean="0">
                  <a:solidFill>
                    <a:schemeClr val="tx1"/>
                  </a:solidFill>
                </a:rPr>
                <a:t>Diagnostic</a:t>
              </a:r>
              <a:r>
                <a:rPr lang="en-US" sz="2400" b="0" kern="1200" dirty="0" smtClean="0">
                  <a:solidFill>
                    <a:schemeClr val="tx1"/>
                  </a:solidFill>
                </a:rPr>
                <a:t>: To identify preconceptions, errors, types of reasoning, and learning difficulties</a:t>
              </a:r>
              <a:endParaRPr lang="en-US" sz="2400" b="0" kern="1200" dirty="0">
                <a:solidFill>
                  <a:schemeClr val="tx1"/>
                </a:solidFill>
              </a:endParaRPr>
            </a:p>
          </p:txBody>
        </p:sp>
      </p:grpSp>
      <p:sp>
        <p:nvSpPr>
          <p:cNvPr id="5" name="TextBox 4"/>
          <p:cNvSpPr txBox="1"/>
          <p:nvPr/>
        </p:nvSpPr>
        <p:spPr>
          <a:xfrm>
            <a:off x="1597831" y="4589072"/>
            <a:ext cx="184666" cy="369332"/>
          </a:xfrm>
          <a:prstGeom prst="rect">
            <a:avLst/>
          </a:prstGeom>
          <a:noFill/>
        </p:spPr>
        <p:txBody>
          <a:bodyPr wrap="none" rtlCol="0">
            <a:spAutoFit/>
          </a:bodyPr>
          <a:lstStyle/>
          <a:p>
            <a:endParaRPr lang="en-US" dirty="0"/>
          </a:p>
        </p:txBody>
      </p:sp>
      <p:grpSp>
        <p:nvGrpSpPr>
          <p:cNvPr id="6" name="Group 5"/>
          <p:cNvGrpSpPr/>
          <p:nvPr/>
        </p:nvGrpSpPr>
        <p:grpSpPr>
          <a:xfrm>
            <a:off x="264227" y="3810000"/>
            <a:ext cx="3036540" cy="2792848"/>
            <a:chOff x="-183918" y="3341393"/>
            <a:chExt cx="3036540" cy="2792848"/>
          </a:xfrm>
        </p:grpSpPr>
        <p:sp>
          <p:nvSpPr>
            <p:cNvPr id="7" name="Rounded Rectangle 6"/>
            <p:cNvSpPr/>
            <p:nvPr/>
          </p:nvSpPr>
          <p:spPr>
            <a:xfrm>
              <a:off x="-183918" y="3341393"/>
              <a:ext cx="3036540" cy="2792848"/>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 name="Rounded Rectangle 4"/>
            <p:cNvSpPr/>
            <p:nvPr/>
          </p:nvSpPr>
          <p:spPr>
            <a:xfrm>
              <a:off x="-102118" y="3423193"/>
              <a:ext cx="2872940" cy="26292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u="sng" kern="1200" dirty="0" smtClean="0">
                  <a:solidFill>
                    <a:srgbClr val="000000"/>
                  </a:solidFill>
                </a:rPr>
                <a:t>Formative</a:t>
              </a:r>
              <a:r>
                <a:rPr lang="en-US" sz="2400" kern="1200" dirty="0" smtClean="0">
                  <a:solidFill>
                    <a:srgbClr val="000000"/>
                  </a:solidFill>
                </a:rPr>
                <a:t>: To inform and provide feedback to students on their learning</a:t>
              </a:r>
            </a:p>
          </p:txBody>
        </p:sp>
      </p:grpSp>
      <p:grpSp>
        <p:nvGrpSpPr>
          <p:cNvPr id="9" name="Group 8"/>
          <p:cNvGrpSpPr/>
          <p:nvPr/>
        </p:nvGrpSpPr>
        <p:grpSpPr>
          <a:xfrm>
            <a:off x="5638800" y="3883808"/>
            <a:ext cx="3161108" cy="2747210"/>
            <a:chOff x="4261809" y="3364213"/>
            <a:chExt cx="3161108" cy="2747210"/>
          </a:xfrm>
        </p:grpSpPr>
        <p:sp>
          <p:nvSpPr>
            <p:cNvPr id="10" name="Rounded Rectangle 9"/>
            <p:cNvSpPr/>
            <p:nvPr/>
          </p:nvSpPr>
          <p:spPr>
            <a:xfrm>
              <a:off x="4261809" y="3364213"/>
              <a:ext cx="3161108" cy="2747210"/>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4"/>
            <p:cNvSpPr/>
            <p:nvPr/>
          </p:nvSpPr>
          <p:spPr>
            <a:xfrm>
              <a:off x="4342272" y="3444676"/>
              <a:ext cx="3000182" cy="25862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u="sng" kern="1200" dirty="0" smtClean="0">
                  <a:solidFill>
                    <a:srgbClr val="000000"/>
                  </a:solidFill>
                </a:rPr>
                <a:t>Summative</a:t>
              </a:r>
              <a:r>
                <a:rPr lang="en-US" sz="2400" kern="1200" dirty="0" smtClean="0">
                  <a:solidFill>
                    <a:srgbClr val="000000"/>
                  </a:solidFill>
                </a:rPr>
                <a:t>: To measure and document the extent to which students have achieved a learning target</a:t>
              </a:r>
              <a:endParaRPr lang="en-US" sz="2400" kern="1200" dirty="0">
                <a:solidFill>
                  <a:srgbClr val="000000"/>
                </a:solidFill>
              </a:endParaRPr>
            </a:p>
          </p:txBody>
        </p:sp>
      </p:grpSp>
      <p:grpSp>
        <p:nvGrpSpPr>
          <p:cNvPr id="12" name="Group 11"/>
          <p:cNvGrpSpPr/>
          <p:nvPr/>
        </p:nvGrpSpPr>
        <p:grpSpPr>
          <a:xfrm>
            <a:off x="2209800" y="2645222"/>
            <a:ext cx="477533" cy="1088578"/>
            <a:chOff x="2241991" y="2207894"/>
            <a:chExt cx="477533" cy="1088578"/>
          </a:xfrm>
        </p:grpSpPr>
        <p:sp>
          <p:nvSpPr>
            <p:cNvPr id="13" name="Left-Right Arrow 12"/>
            <p:cNvSpPr/>
            <p:nvPr/>
          </p:nvSpPr>
          <p:spPr>
            <a:xfrm rot="18000000">
              <a:off x="1936469" y="2513416"/>
              <a:ext cx="1088578" cy="477533"/>
            </a:xfrm>
            <a:prstGeom prst="leftRigh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14" name="Left-Right Arrow 4"/>
            <p:cNvSpPr/>
            <p:nvPr/>
          </p:nvSpPr>
          <p:spPr>
            <a:xfrm rot="18000000">
              <a:off x="2079729" y="2608923"/>
              <a:ext cx="802058" cy="2865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p:txBody>
        </p:sp>
      </p:grpSp>
      <p:grpSp>
        <p:nvGrpSpPr>
          <p:cNvPr id="15" name="Group 14"/>
          <p:cNvGrpSpPr/>
          <p:nvPr/>
        </p:nvGrpSpPr>
        <p:grpSpPr>
          <a:xfrm>
            <a:off x="6400800" y="2642526"/>
            <a:ext cx="477533" cy="1088578"/>
            <a:chOff x="4463777" y="2219304"/>
            <a:chExt cx="477533" cy="1088578"/>
          </a:xfrm>
        </p:grpSpPr>
        <p:sp>
          <p:nvSpPr>
            <p:cNvPr id="16" name="Left-Right Arrow 15"/>
            <p:cNvSpPr/>
            <p:nvPr/>
          </p:nvSpPr>
          <p:spPr>
            <a:xfrm rot="3600000">
              <a:off x="4158255" y="2524826"/>
              <a:ext cx="1088578" cy="477533"/>
            </a:xfrm>
            <a:prstGeom prst="leftRigh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17" name="Left-Right Arrow 4"/>
            <p:cNvSpPr/>
            <p:nvPr/>
          </p:nvSpPr>
          <p:spPr>
            <a:xfrm rot="3600000">
              <a:off x="4301515" y="2620333"/>
              <a:ext cx="802058" cy="2865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p:txBody>
        </p:sp>
      </p:grpSp>
      <p:grpSp>
        <p:nvGrpSpPr>
          <p:cNvPr id="18" name="Group 17"/>
          <p:cNvGrpSpPr/>
          <p:nvPr/>
        </p:nvGrpSpPr>
        <p:grpSpPr>
          <a:xfrm>
            <a:off x="3940622" y="4719637"/>
            <a:ext cx="1088578" cy="477533"/>
            <a:chOff x="3012926" y="4499051"/>
            <a:chExt cx="1088578" cy="477533"/>
          </a:xfrm>
        </p:grpSpPr>
        <p:sp>
          <p:nvSpPr>
            <p:cNvPr id="19" name="Left-Right Arrow 18"/>
            <p:cNvSpPr/>
            <p:nvPr/>
          </p:nvSpPr>
          <p:spPr>
            <a:xfrm rot="10800000">
              <a:off x="3012926" y="4499051"/>
              <a:ext cx="1088578" cy="477533"/>
            </a:xfrm>
            <a:prstGeom prst="leftRigh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0" name="Left-Right Arrow 4"/>
            <p:cNvSpPr/>
            <p:nvPr/>
          </p:nvSpPr>
          <p:spPr>
            <a:xfrm rot="21600000">
              <a:off x="3156186" y="4594558"/>
              <a:ext cx="802058" cy="2865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p:txBody>
        </p:sp>
      </p:grpSp>
    </p:spTree>
    <p:extLst>
      <p:ext uri="{BB962C8B-B14F-4D97-AF65-F5344CB8AC3E}">
        <p14:creationId xmlns:p14="http://schemas.microsoft.com/office/powerpoint/2010/main" val="229535931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Formative Assessment in a Nutshell</a:t>
            </a:r>
            <a:endParaRPr lang="en-US" dirty="0"/>
          </a:p>
        </p:txBody>
      </p:sp>
      <p:sp>
        <p:nvSpPr>
          <p:cNvPr id="3" name="Content Placeholder 2"/>
          <p:cNvSpPr>
            <a:spLocks noGrp="1"/>
          </p:cNvSpPr>
          <p:nvPr>
            <p:ph idx="1"/>
          </p:nvPr>
        </p:nvSpPr>
        <p:spPr>
          <a:xfrm>
            <a:off x="779463" y="1949824"/>
            <a:ext cx="7583488" cy="2698376"/>
          </a:xfrm>
        </p:spPr>
        <p:txBody>
          <a:bodyPr/>
          <a:lstStyle/>
          <a:p>
            <a:r>
              <a:rPr lang="en-US" dirty="0" smtClean="0"/>
              <a:t>Systematic process of collecting evidence about students’ thinking and learning to inform instruction and provide feedback to the students while simultaneously promoting learning. It happens during the learning process.</a:t>
            </a:r>
            <a:endParaRPr lang="en-US" dirty="0"/>
          </a:p>
          <a:p>
            <a:r>
              <a:rPr lang="en-US" dirty="0" smtClean="0"/>
              <a:t>It is assessment </a:t>
            </a:r>
            <a:r>
              <a:rPr lang="en-US" b="1" dirty="0" smtClean="0"/>
              <a:t>for</a:t>
            </a:r>
            <a:r>
              <a:rPr lang="en-US" dirty="0" smtClean="0"/>
              <a:t> learning rather than assessment </a:t>
            </a:r>
            <a:r>
              <a:rPr lang="en-US" b="1" dirty="0" smtClean="0"/>
              <a:t>of</a:t>
            </a:r>
            <a:r>
              <a:rPr lang="en-US" dirty="0" smtClean="0"/>
              <a:t> learning, and it can also be assessment </a:t>
            </a:r>
            <a:r>
              <a:rPr lang="en-US" b="1" dirty="0" smtClean="0"/>
              <a:t>as</a:t>
            </a:r>
            <a:r>
              <a:rPr lang="en-US" dirty="0" smtClean="0"/>
              <a:t> learning!</a:t>
            </a:r>
            <a:endParaRPr lang="en-US" dirty="0"/>
          </a:p>
        </p:txBody>
      </p:sp>
      <p:pic>
        <p:nvPicPr>
          <p:cNvPr id="4" name="Picture 3" descr="FD00486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9444" y="4695048"/>
            <a:ext cx="1881956" cy="1433521"/>
          </a:xfrm>
          <a:prstGeom prst="rect">
            <a:avLst/>
          </a:prstGeom>
        </p:spPr>
      </p:pic>
    </p:spTree>
    <p:extLst>
      <p:ext uri="{BB962C8B-B14F-4D97-AF65-F5344CB8AC3E}">
        <p14:creationId xmlns:p14="http://schemas.microsoft.com/office/powerpoint/2010/main" val="278695556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ixel">
  <a:themeElements>
    <a:clrScheme name="Pixel">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Pixel">
      <a:majorFont>
        <a:latin typeface="Corbel"/>
        <a:ea typeface=""/>
        <a:cs typeface=""/>
        <a:font script="Jpan" typeface="メイリオ"/>
        <a:font script="Hans" typeface="宋体"/>
        <a:font script="Hant" typeface="新細明體"/>
      </a:majorFont>
      <a:minorFont>
        <a:latin typeface="Corbel"/>
        <a:ea typeface=""/>
        <a:cs typeface=""/>
        <a:font script="Jpan" typeface="メイリオ"/>
        <a:font script="Hans" typeface="宋体"/>
        <a:font script="Hant" typeface="新細明體"/>
      </a:minorFont>
    </a:fontScheme>
    <a:fmtScheme name="Pixel">
      <a:fillStyleLst>
        <a:solidFill>
          <a:schemeClr val="phClr"/>
        </a:solidFill>
        <a:solidFill>
          <a:schemeClr val="phClr">
            <a:satMod val="150000"/>
          </a:schemeClr>
        </a:solidFill>
        <a:solidFill>
          <a:schemeClr val="phClr">
            <a:shade val="80000"/>
            <a:lumMod val="90000"/>
          </a:scheme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50800" cap="flat" cmpd="sng" algn="ctr">
          <a:solidFill>
            <a:schemeClr val="phClr">
              <a:alpha val="80000"/>
            </a:schemeClr>
          </a:solidFill>
          <a:prstDash val="solid"/>
        </a:ln>
      </a:lnStyleLst>
      <a:effectStyleLst>
        <a:effectStyle>
          <a:effectLst/>
        </a:effectStyle>
        <a:effectStyle>
          <a:effectLst>
            <a:outerShdw blurRad="50800" dist="63500" dir="2700000" sx="102000" sy="102000" rotWithShape="0">
              <a:srgbClr val="000000">
                <a:alpha val="50000"/>
              </a:srgbClr>
            </a:outerShdw>
          </a:effectLst>
          <a:scene3d>
            <a:camera prst="orthographicFront">
              <a:rot lat="0" lon="0" rev="0"/>
            </a:camera>
            <a:lightRig rig="glow" dir="tl"/>
          </a:scene3d>
          <a:sp3d>
            <a:bevelT w="0" h="0"/>
          </a:sp3d>
        </a:effectStyle>
        <a:effectStyle>
          <a:effectLst>
            <a:outerShdw blurRad="63500" dist="38100" dir="3600000" sx="103000" sy="103000" rotWithShape="0">
              <a:srgbClr val="000000">
                <a:alpha val="60000"/>
              </a:srgbClr>
            </a:outerShdw>
          </a:effectLst>
          <a:scene3d>
            <a:camera prst="orthographicFront">
              <a:rot lat="0" lon="0" rev="0"/>
            </a:camera>
            <a:lightRig rig="flat" dir="t">
              <a:rot lat="0" lon="0" rev="5400000"/>
            </a:lightRig>
          </a:scene3d>
          <a:sp3d prstMaterial="softmetal">
            <a:bevelT w="63500" h="38100"/>
          </a:sp3d>
        </a:effectStyle>
      </a:effectStyleLst>
      <a:bgFillStyleLst>
        <a:solidFill>
          <a:schemeClr val="phClr"/>
        </a:solidFill>
        <a:gradFill rotWithShape="1">
          <a:gsLst>
            <a:gs pos="0">
              <a:schemeClr val="phClr">
                <a:tint val="100000"/>
                <a:shade val="95000"/>
                <a:satMod val="350000"/>
              </a:schemeClr>
            </a:gs>
            <a:gs pos="100000">
              <a:schemeClr val="phClr">
                <a:shade val="20000"/>
                <a:satMod val="150000"/>
              </a:schemeClr>
            </a:gs>
          </a:gsLst>
          <a:lin ang="5400000" scaled="0"/>
        </a:gradFill>
        <a:blipFill rotWithShape="1">
          <a:blip xmlns:r="http://schemas.openxmlformats.org/officeDocument/2006/relationships" r:embed="rId1">
            <a:duotone>
              <a:schemeClr val="phClr">
                <a:shade val="1000"/>
                <a:satMod val="400000"/>
              </a:schemeClr>
              <a:schemeClr val="phClr">
                <a:tint val="50000"/>
                <a:satMod val="4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Pixel.thmx</Template>
  <TotalTime>3870</TotalTime>
  <Words>1484</Words>
  <Application>Microsoft Macintosh PowerPoint</Application>
  <PresentationFormat>On-screen Show (4:3)</PresentationFormat>
  <Paragraphs>179</Paragraphs>
  <Slides>38</Slides>
  <Notes>10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Pixel</vt:lpstr>
      <vt:lpstr>Science Formative Assessment</vt:lpstr>
      <vt:lpstr>Colgate’s Advertising Campaign</vt:lpstr>
      <vt:lpstr>PowerPoint Presentation</vt:lpstr>
      <vt:lpstr>PowerPoint Presentation</vt:lpstr>
      <vt:lpstr>PowerPoint Presentation</vt:lpstr>
      <vt:lpstr>Misconceptions….</vt:lpstr>
      <vt:lpstr>Assessment Card Sort</vt:lpstr>
      <vt:lpstr>PowerPoint Presentation</vt:lpstr>
      <vt:lpstr>Formative Assessment in a Nutshell</vt:lpstr>
      <vt:lpstr>Guiding Resources</vt:lpstr>
      <vt:lpstr>Purposes for using FACTs</vt:lpstr>
      <vt:lpstr>Purposes for using FACTs (cont.)</vt:lpstr>
      <vt:lpstr>Purposes for using FACTs (cont.)</vt:lpstr>
      <vt:lpstr>How People Learn – 3 Core Principles Support FACTs</vt:lpstr>
      <vt:lpstr>FACTs - Strengthen link between Assessment, Instruction, and Learning</vt:lpstr>
      <vt:lpstr>FACTs support Common Core ELA</vt:lpstr>
      <vt:lpstr>FACTs linked to K-12 Framework</vt:lpstr>
      <vt:lpstr>FACTS linked to K-12 Framework Table 3.2 pg. 49-52 SEPs</vt:lpstr>
      <vt:lpstr>Table 3.4 Purposeful Use in Teaching &amp; Learning with FACTs</vt:lpstr>
      <vt:lpstr>Misconceptions about Misconceptions</vt:lpstr>
      <vt:lpstr>FACT Layout</vt:lpstr>
      <vt:lpstr>Annotated Student Drawings</vt:lpstr>
      <vt:lpstr>PowerPoint Presentation</vt:lpstr>
      <vt:lpstr>Fishbowl Think Aloud</vt:lpstr>
      <vt:lpstr>PowerPoint Presentation</vt:lpstr>
      <vt:lpstr>Agreement Circles</vt:lpstr>
      <vt:lpstr>PowerPoint Presentation</vt:lpstr>
      <vt:lpstr>PowerPoint Presentation</vt:lpstr>
      <vt:lpstr>Four Corners</vt:lpstr>
      <vt:lpstr>PowerPoint Presentation</vt:lpstr>
      <vt:lpstr>PowerPoint Presentation</vt:lpstr>
      <vt:lpstr>Human Scattergraph</vt:lpstr>
      <vt:lpstr>PowerPoint Presentation</vt:lpstr>
      <vt:lpstr>PowerPoint Presentation</vt:lpstr>
      <vt:lpstr>Sticky Bars</vt:lpstr>
      <vt:lpstr>PowerPoint Presentation</vt:lpstr>
      <vt:lpstr>FACT Samples Provided on Wiki</vt:lpstr>
      <vt:lpstr>FACTs used commonly in Probe Books</vt:lpstr>
    </vt:vector>
  </TitlesOfParts>
  <Company>Tennessee Tech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Formative Assessment</dc:title>
  <dc:creator>TTU</dc:creator>
  <cp:lastModifiedBy>Leslie Suters</cp:lastModifiedBy>
  <cp:revision>37</cp:revision>
  <dcterms:created xsi:type="dcterms:W3CDTF">2014-07-24T02:51:07Z</dcterms:created>
  <dcterms:modified xsi:type="dcterms:W3CDTF">2016-07-13T14:14:49Z</dcterms:modified>
</cp:coreProperties>
</file>