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7"/>
  </p:notesMasterIdLst>
  <p:handoutMasterIdLst>
    <p:handoutMasterId r:id="rId18"/>
  </p:handoutMasterIdLst>
  <p:sldIdLst>
    <p:sldId id="264" r:id="rId3"/>
    <p:sldId id="282" r:id="rId4"/>
    <p:sldId id="283" r:id="rId5"/>
    <p:sldId id="284" r:id="rId6"/>
    <p:sldId id="294" r:id="rId7"/>
    <p:sldId id="295" r:id="rId8"/>
    <p:sldId id="296" r:id="rId9"/>
    <p:sldId id="297" r:id="rId10"/>
    <p:sldId id="298" r:id="rId11"/>
    <p:sldId id="299" r:id="rId12"/>
    <p:sldId id="300" r:id="rId13"/>
    <p:sldId id="288" r:id="rId14"/>
    <p:sldId id="289" r:id="rId15"/>
    <p:sldId id="281" r:id="rId16"/>
  </p:sldIdLst>
  <p:sldSz cx="12188825" cy="6858000"/>
  <p:notesSz cx="7077075" cy="9363075"/>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9" autoAdjust="0"/>
    <p:restoredTop sz="86462" autoAdjust="0"/>
  </p:normalViewPr>
  <p:slideViewPr>
    <p:cSldViewPr showGuides="1">
      <p:cViewPr varScale="1">
        <p:scale>
          <a:sx n="49" d="100"/>
          <a:sy n="49" d="100"/>
        </p:scale>
        <p:origin x="72" y="307"/>
      </p:cViewPr>
      <p:guideLst>
        <p:guide pos="3839"/>
        <p:guide orient="horz" pos="2160"/>
      </p:guideLst>
    </p:cSldViewPr>
  </p:slideViewPr>
  <p:outlineViewPr>
    <p:cViewPr>
      <p:scale>
        <a:sx n="33" d="100"/>
        <a:sy n="33" d="100"/>
      </p:scale>
      <p:origin x="0" y="-18091"/>
    </p:cViewPr>
  </p:outlineViewPr>
  <p:notesTextViewPr>
    <p:cViewPr>
      <p:scale>
        <a:sx n="1" d="1"/>
        <a:sy n="1" d="1"/>
      </p:scale>
      <p:origin x="0" y="0"/>
    </p:cViewPr>
  </p:notesTextViewPr>
  <p:notesViewPr>
    <p:cSldViewPr>
      <p:cViewPr varScale="1">
        <p:scale>
          <a:sx n="63" d="100"/>
          <a:sy n="63" d="100"/>
        </p:scale>
        <p:origin x="1986" y="108"/>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E973C59C-4E16-4A64-A766-34DB213E11B3}" type="datetimeFigureOut">
              <a:rPr lang="en-US">
                <a:solidFill>
                  <a:schemeClr val="tx2"/>
                </a:solidFill>
              </a:rPr>
              <a:t>7/12/2016</a:t>
            </a:fld>
            <a:endParaRPr>
              <a:solidFill>
                <a:schemeClr val="tx2"/>
              </a:solidFill>
            </a:endParaRPr>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solidFill>
                  <a:schemeClr val="tx2"/>
                </a:solidFill>
              </a:defRPr>
            </a:lvl1pPr>
          </a:lstStyle>
          <a:p>
            <a:fld id="{F95CF31C-F757-429C-A789-86504F04C3BE}" type="datetimeFigureOut">
              <a:rPr lang="en-US"/>
              <a:pPr/>
              <a:t>7/12/2016</a:t>
            </a:fld>
            <a:endParaRPr/>
          </a:p>
        </p:txBody>
      </p:sp>
      <p:sp>
        <p:nvSpPr>
          <p:cNvPr id="4" name="Slide Image Placeholder 3"/>
          <p:cNvSpPr>
            <a:spLocks noGrp="1" noRot="1" noChangeAspect="1"/>
          </p:cNvSpPr>
          <p:nvPr>
            <p:ph type="sldImg" idx="2"/>
          </p:nvPr>
        </p:nvSpPr>
        <p:spPr>
          <a:xfrm>
            <a:off x="417513" y="701675"/>
            <a:ext cx="6242050" cy="3511550"/>
          </a:xfrm>
          <a:prstGeom prst="rect">
            <a:avLst/>
          </a:prstGeom>
          <a:noFill/>
          <a:ln w="12700">
            <a:solidFill>
              <a:prstClr val="black"/>
            </a:solidFill>
          </a:ln>
        </p:spPr>
        <p:txBody>
          <a:bodyPr vert="horz" lIns="93936" tIns="46968" rIns="93936" bIns="46968" rtlCol="0" anchor="ctr"/>
          <a:lstStyle/>
          <a:p>
            <a:endParaRPr/>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a:t>
            </a:fld>
            <a:endParaRPr lang="en-US"/>
          </a:p>
        </p:txBody>
      </p:sp>
    </p:spTree>
    <p:extLst>
      <p:ext uri="{BB962C8B-B14F-4D97-AF65-F5344CB8AC3E}">
        <p14:creationId xmlns:p14="http://schemas.microsoft.com/office/powerpoint/2010/main" val="1807227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14</a:t>
            </a:fld>
            <a:endParaRPr lang="en-US"/>
          </a:p>
        </p:txBody>
      </p:sp>
    </p:spTree>
    <p:extLst>
      <p:ext uri="{BB962C8B-B14F-4D97-AF65-F5344CB8AC3E}">
        <p14:creationId xmlns:p14="http://schemas.microsoft.com/office/powerpoint/2010/main" val="1363438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2054751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3</a:t>
            </a:fld>
            <a:endParaRPr lang="en-US"/>
          </a:p>
        </p:txBody>
      </p:sp>
    </p:spTree>
    <p:extLst>
      <p:ext uri="{BB962C8B-B14F-4D97-AF65-F5344CB8AC3E}">
        <p14:creationId xmlns:p14="http://schemas.microsoft.com/office/powerpoint/2010/main" val="20268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4</a:t>
            </a:fld>
            <a:endParaRPr lang="en-US"/>
          </a:p>
        </p:txBody>
      </p:sp>
    </p:spTree>
    <p:extLst>
      <p:ext uri="{BB962C8B-B14F-4D97-AF65-F5344CB8AC3E}">
        <p14:creationId xmlns:p14="http://schemas.microsoft.com/office/powerpoint/2010/main" val="504290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Have you ever seen a fashion show on TV or in person?</a:t>
            </a:r>
            <a:r>
              <a:rPr lang="en-US" baseline="0" dirty="0" smtClean="0"/>
              <a:t> What did it look like?</a:t>
            </a:r>
          </a:p>
          <a:p>
            <a:pPr marL="285750" indent="-285750">
              <a:buFont typeface="Arial" panose="020B0604020202020204" pitchFamily="34" charset="0"/>
              <a:buChar char="•"/>
            </a:pPr>
            <a:r>
              <a:rPr lang="en-US" baseline="0" dirty="0" smtClean="0"/>
              <a:t>Usually, there is a long ramp called a runway where the models parade until they reach the end.  There they swivel around and stride back in the other direction.  A narrator describes what they are wearing and a band plays cool music in the background.  The models rarely smile because they’re too busy looking cool and ultra mysterious.  </a:t>
            </a:r>
          </a:p>
          <a:p>
            <a:pPr marL="285750" indent="-285750">
              <a:buFont typeface="Arial" panose="020B0604020202020204" pitchFamily="34" charset="0"/>
              <a:buChar char="•"/>
            </a:pPr>
            <a:r>
              <a:rPr lang="en-US" baseline="0" dirty="0" smtClean="0"/>
              <a:t>Get ready, </a:t>
            </a:r>
            <a:r>
              <a:rPr lang="en-US" baseline="0" dirty="0" err="1" smtClean="0"/>
              <a:t>‘cause</a:t>
            </a:r>
            <a:r>
              <a:rPr lang="en-US" baseline="0" dirty="0" smtClean="0"/>
              <a:t> it’s time to model your subject in your own fashion show.</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a:t>
            </a:fld>
            <a:endParaRPr lang="en-US"/>
          </a:p>
        </p:txBody>
      </p:sp>
    </p:spTree>
    <p:extLst>
      <p:ext uri="{BB962C8B-B14F-4D97-AF65-F5344CB8AC3E}">
        <p14:creationId xmlns:p14="http://schemas.microsoft.com/office/powerpoint/2010/main" val="2339677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If you look in the mirror</a:t>
            </a:r>
            <a:r>
              <a:rPr lang="en-US" baseline="0" dirty="0" smtClean="0"/>
              <a:t> and try to look cool and ultra mysterious yourself, you’ll notice your eyes grow narrower, your cheeks suck in, and your head cocks to one side as though your head is just too important to sit flatly on your neck.  It needs a little slant so you can turn your nose up at the crowds who leer from beneath you taking flash pictures with their cameras.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1313380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If you look in the mirror</a:t>
            </a:r>
            <a:r>
              <a:rPr lang="en-US" baseline="0" dirty="0" smtClean="0"/>
              <a:t> and try to look cool and ultra mysterious yourself, you’ll notice your eyes grow narrower, your cheeks suck in, and your head cocks to one side as though your head is just too important to sit flatly on your neck.  It needs a little slant so you can turn your nose up at the crowds who leer from beneath you taking flash pictures with their cameras.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solidFill>
                  <a:srgbClr val="000000"/>
                </a:solidFill>
              </a:rPr>
              <a:pPr/>
              <a:t>10</a:t>
            </a:fld>
            <a:endParaRPr lang="en-US">
              <a:solidFill>
                <a:srgbClr val="000000"/>
              </a:solidFill>
            </a:endParaRPr>
          </a:p>
        </p:txBody>
      </p:sp>
    </p:spTree>
    <p:extLst>
      <p:ext uri="{BB962C8B-B14F-4D97-AF65-F5344CB8AC3E}">
        <p14:creationId xmlns:p14="http://schemas.microsoft.com/office/powerpoint/2010/main" val="2022017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12</a:t>
            </a:fld>
            <a:endParaRPr lang="en-US"/>
          </a:p>
        </p:txBody>
      </p:sp>
    </p:spTree>
    <p:extLst>
      <p:ext uri="{BB962C8B-B14F-4D97-AF65-F5344CB8AC3E}">
        <p14:creationId xmlns:p14="http://schemas.microsoft.com/office/powerpoint/2010/main" val="797745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13</a:t>
            </a:fld>
            <a:endParaRPr lang="en-US"/>
          </a:p>
        </p:txBody>
      </p:sp>
    </p:spTree>
    <p:extLst>
      <p:ext uri="{BB962C8B-B14F-4D97-AF65-F5344CB8AC3E}">
        <p14:creationId xmlns:p14="http://schemas.microsoft.com/office/powerpoint/2010/main" val="36355904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smtClean="0"/>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7/12/2016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7/12/2016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7/12/2016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7/12/2016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7/12/2016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smtClean="0"/>
              <a:t>Click to edit Master title style</a:t>
            </a:r>
            <a:endParaRP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smtClean="0"/>
              <a:t>Click to edit Master title style</a:t>
            </a:r>
            <a:endParaRPr/>
          </a:p>
        </p:txBody>
      </p:sp>
      <p:sp>
        <p:nvSpPr>
          <p:cNvPr id="3" name="Picture Placeholder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7/12/2016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2DD204D1-F9BD-4643-8480-6EA41EB484F1}" type="datetimeFigureOut">
              <a:rPr lang="en-US"/>
              <a:pPr/>
              <a:t>7/12/2016</a:t>
            </a:fld>
            <a:endParaRPr/>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EB37DED6-D4C7-42EE-AB49-D2E39E64FDE4}" type="slidenum">
              <a:rPr/>
              <a:pPr/>
              <a:t>‹#›</a:t>
            </a:fld>
            <a:endParaRPr/>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Wacky Fashion Show</a:t>
            </a:r>
            <a:endParaRPr lang="en-US" dirty="0"/>
          </a:p>
        </p:txBody>
      </p:sp>
      <p:sp>
        <p:nvSpPr>
          <p:cNvPr id="3" name="Subtitle 2"/>
          <p:cNvSpPr>
            <a:spLocks noGrp="1"/>
          </p:cNvSpPr>
          <p:nvPr>
            <p:ph type="subTitle" idx="1"/>
          </p:nvPr>
        </p:nvSpPr>
        <p:spPr/>
        <p:txBody>
          <a:bodyPr/>
          <a:lstStyle/>
          <a:p>
            <a:r>
              <a:rPr lang="en-US" dirty="0" smtClean="0"/>
              <a:t>Dr. Jane Baker and </a:t>
            </a:r>
          </a:p>
          <a:p>
            <a:r>
              <a:rPr lang="en-US" dirty="0" smtClean="0"/>
              <a:t>Dr. Kristen Pennycuff Trent</a:t>
            </a:r>
            <a:endParaRPr lang="en-US" dirty="0"/>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Fossil Fashion Show</a:t>
            </a:r>
            <a:endParaRPr lang="en-US" dirty="0"/>
          </a:p>
        </p:txBody>
      </p:sp>
      <p:sp>
        <p:nvSpPr>
          <p:cNvPr id="3" name="Content Placeholder 2"/>
          <p:cNvSpPr>
            <a:spLocks noGrp="1"/>
          </p:cNvSpPr>
          <p:nvPr>
            <p:ph idx="1"/>
          </p:nvPr>
        </p:nvSpPr>
        <p:spPr/>
        <p:txBody>
          <a:bodyPr/>
          <a:lstStyle/>
          <a:p>
            <a:r>
              <a:rPr lang="en-US" dirty="0" smtClean="0"/>
              <a:t>Set up</a:t>
            </a:r>
          </a:p>
          <a:p>
            <a:pPr lvl="1"/>
            <a:r>
              <a:rPr lang="en-US" dirty="0" smtClean="0"/>
              <a:t>Practice looking cool. </a:t>
            </a:r>
          </a:p>
          <a:p>
            <a:pPr lvl="1"/>
            <a:r>
              <a:rPr lang="en-US" dirty="0" smtClean="0"/>
              <a:t>Study fashion magazines and/or fashion shows.  </a:t>
            </a:r>
          </a:p>
          <a:p>
            <a:pPr lvl="1"/>
            <a:r>
              <a:rPr lang="en-US" dirty="0" smtClean="0"/>
              <a:t>Practice making their expressions and posing they way they stand.  </a:t>
            </a:r>
          </a:p>
          <a:p>
            <a:pPr lvl="1"/>
            <a:r>
              <a:rPr lang="en-US" dirty="0" smtClean="0"/>
              <a:t>Look at your research and decide what kind of fashion show you’re going to have.</a:t>
            </a:r>
          </a:p>
          <a:p>
            <a:pPr lvl="2"/>
            <a:r>
              <a:rPr lang="en-US" dirty="0" smtClean="0"/>
              <a:t>Spider fashion show where various species of spiders strut their stuff.</a:t>
            </a:r>
          </a:p>
          <a:p>
            <a:pPr lvl="2"/>
            <a:r>
              <a:rPr lang="en-US" dirty="0" smtClean="0"/>
              <a:t>Historical characters wearing their Sunday best. </a:t>
            </a:r>
          </a:p>
        </p:txBody>
      </p:sp>
      <p:pic>
        <p:nvPicPr>
          <p:cNvPr id="4" name="Picture 3"/>
          <p:cNvPicPr>
            <a:picLocks noChangeAspect="1"/>
          </p:cNvPicPr>
          <p:nvPr/>
        </p:nvPicPr>
        <p:blipFill>
          <a:blip r:embed="rId3"/>
          <a:stretch>
            <a:fillRect/>
          </a:stretch>
        </p:blipFill>
        <p:spPr>
          <a:xfrm>
            <a:off x="8837612" y="430693"/>
            <a:ext cx="2773920" cy="2085013"/>
          </a:xfrm>
          <a:prstGeom prst="rect">
            <a:avLst/>
          </a:prstGeom>
        </p:spPr>
      </p:pic>
    </p:spTree>
    <p:extLst>
      <p:ext uri="{BB962C8B-B14F-4D97-AF65-F5344CB8AC3E}">
        <p14:creationId xmlns:p14="http://schemas.microsoft.com/office/powerpoint/2010/main" val="3470019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1143000"/>
          </a:xfrm>
        </p:spPr>
        <p:txBody>
          <a:bodyPr/>
          <a:lstStyle/>
          <a:p>
            <a:r>
              <a:rPr lang="en-US" dirty="0" smtClean="0"/>
              <a:t>Fossil Fashion Show</a:t>
            </a:r>
            <a:endParaRPr lang="en-US" dirty="0"/>
          </a:p>
        </p:txBody>
      </p:sp>
      <p:sp>
        <p:nvSpPr>
          <p:cNvPr id="3" name="Content Placeholder 2"/>
          <p:cNvSpPr>
            <a:spLocks noGrp="1"/>
          </p:cNvSpPr>
          <p:nvPr>
            <p:ph idx="1"/>
          </p:nvPr>
        </p:nvSpPr>
        <p:spPr>
          <a:xfrm>
            <a:off x="1117309" y="1219200"/>
            <a:ext cx="10157354" cy="4953000"/>
          </a:xfrm>
        </p:spPr>
        <p:txBody>
          <a:bodyPr>
            <a:normAutofit lnSpcReduction="10000"/>
          </a:bodyPr>
          <a:lstStyle/>
          <a:p>
            <a:r>
              <a:rPr lang="en-US" dirty="0" smtClean="0"/>
              <a:t>Punch</a:t>
            </a:r>
          </a:p>
          <a:p>
            <a:pPr lvl="1"/>
            <a:r>
              <a:rPr lang="en-US" dirty="0" smtClean="0"/>
              <a:t>Send your subject down the runway and create your own fashion show.</a:t>
            </a:r>
          </a:p>
          <a:p>
            <a:pPr lvl="1"/>
            <a:r>
              <a:rPr lang="en-US" dirty="0" smtClean="0"/>
              <a:t>Begin by choosing a name for your line of clothing. Use your vocabulary from your research.</a:t>
            </a:r>
          </a:p>
          <a:p>
            <a:pPr lvl="2"/>
            <a:r>
              <a:rPr lang="en-US" dirty="0" smtClean="0"/>
              <a:t>Adjectives</a:t>
            </a:r>
          </a:p>
          <a:p>
            <a:pPr lvl="3"/>
            <a:r>
              <a:rPr lang="en-US" dirty="0" smtClean="0"/>
              <a:t>Sleek, stylish, sporty, cozy, feminine, elegant, well dressed, casual, classic simplicity, trendy, classy, pretty, attention getting, romantic, raw and chunky, edgy</a:t>
            </a:r>
          </a:p>
          <a:p>
            <a:pPr lvl="2"/>
            <a:r>
              <a:rPr lang="en-US" dirty="0" smtClean="0"/>
              <a:t>Nouns</a:t>
            </a:r>
          </a:p>
          <a:p>
            <a:pPr lvl="3"/>
            <a:r>
              <a:rPr lang="en-US" dirty="0" smtClean="0"/>
              <a:t>Chiffon, linen, tweed, chic, with a hint of, stunning ensemble, ______ outfit, _____ gear, _____ combination, _____ look</a:t>
            </a:r>
          </a:p>
          <a:p>
            <a:pPr lvl="2"/>
            <a:r>
              <a:rPr lang="en-US" dirty="0" smtClean="0"/>
              <a:t>Verbs</a:t>
            </a:r>
          </a:p>
          <a:p>
            <a:pPr lvl="3"/>
            <a:r>
              <a:rPr lang="en-US" dirty="0" smtClean="0"/>
              <a:t>Clad in, sporting a, arrayed in, donning, displaying, draped in, festooned with, cloaked in</a:t>
            </a:r>
          </a:p>
          <a:p>
            <a:pPr marL="426645" lvl="1" indent="0">
              <a:buNone/>
            </a:pPr>
            <a:endParaRPr lang="en-US" dirty="0"/>
          </a:p>
        </p:txBody>
      </p:sp>
      <p:pic>
        <p:nvPicPr>
          <p:cNvPr id="4" name="Picture 3"/>
          <p:cNvPicPr>
            <a:picLocks noChangeAspect="1"/>
          </p:cNvPicPr>
          <p:nvPr/>
        </p:nvPicPr>
        <p:blipFill>
          <a:blip r:embed="rId2"/>
          <a:stretch>
            <a:fillRect/>
          </a:stretch>
        </p:blipFill>
        <p:spPr>
          <a:xfrm>
            <a:off x="9675812" y="228600"/>
            <a:ext cx="1824789" cy="1371600"/>
          </a:xfrm>
          <a:prstGeom prst="rect">
            <a:avLst/>
          </a:prstGeom>
        </p:spPr>
      </p:pic>
    </p:spTree>
    <p:extLst>
      <p:ext uri="{BB962C8B-B14F-4D97-AF65-F5344CB8AC3E}">
        <p14:creationId xmlns:p14="http://schemas.microsoft.com/office/powerpoint/2010/main" val="81084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US" dirty="0" smtClean="0">
                <a:ea typeface="+mj-ea"/>
                <a:cs typeface="+mj-cs"/>
              </a:rPr>
              <a:t>Peer Conferencing</a:t>
            </a:r>
            <a:endParaRPr lang="en-US" dirty="0">
              <a:ea typeface="+mj-ea"/>
              <a:cs typeface="+mj-cs"/>
            </a:endParaRPr>
          </a:p>
        </p:txBody>
      </p:sp>
      <p:sp>
        <p:nvSpPr>
          <p:cNvPr id="40962" name="Content Placeholder 2"/>
          <p:cNvSpPr>
            <a:spLocks noGrp="1"/>
          </p:cNvSpPr>
          <p:nvPr>
            <p:ph idx="1"/>
          </p:nvPr>
        </p:nvSpPr>
        <p:spPr/>
        <p:txBody>
          <a:bodyPr/>
          <a:lstStyle/>
          <a:p>
            <a:pPr marL="514350" indent="-514350">
              <a:buFont typeface="Calibri" panose="020F0502020204030204" pitchFamily="34" charset="0"/>
              <a:buAutoNum type="arabicPeriod"/>
            </a:pPr>
            <a:r>
              <a:rPr lang="en-US" altLang="en-US" dirty="0" smtClean="0">
                <a:solidFill>
                  <a:srgbClr val="FF0000"/>
                </a:solidFill>
              </a:rPr>
              <a:t>Reflect</a:t>
            </a:r>
            <a:r>
              <a:rPr lang="en-US" altLang="en-US" dirty="0" smtClean="0"/>
              <a:t> something you heard. </a:t>
            </a:r>
          </a:p>
          <a:p>
            <a:pPr marL="514350" indent="-514350">
              <a:buFont typeface="Calibri" panose="020F0502020204030204" pitchFamily="34" charset="0"/>
              <a:buAutoNum type="arabicPeriod"/>
            </a:pPr>
            <a:r>
              <a:rPr lang="en-US" altLang="en-US" dirty="0" smtClean="0">
                <a:solidFill>
                  <a:srgbClr val="FF0000"/>
                </a:solidFill>
              </a:rPr>
              <a:t>Point</a:t>
            </a:r>
            <a:r>
              <a:rPr lang="en-US" altLang="en-US" dirty="0" smtClean="0"/>
              <a:t> out what is working well. </a:t>
            </a:r>
          </a:p>
          <a:p>
            <a:pPr marL="514350" indent="-514350">
              <a:buFont typeface="Calibri" panose="020F0502020204030204" pitchFamily="34" charset="0"/>
              <a:buAutoNum type="arabicPeriod"/>
            </a:pPr>
            <a:r>
              <a:rPr lang="en-US" altLang="en-US" dirty="0" smtClean="0">
                <a:solidFill>
                  <a:srgbClr val="FF0000"/>
                </a:solidFill>
              </a:rPr>
              <a:t>Ask</a:t>
            </a:r>
            <a:r>
              <a:rPr lang="en-US" altLang="en-US" dirty="0" smtClean="0"/>
              <a:t> a question that will help the writer(s) revise. </a:t>
            </a:r>
          </a:p>
          <a:p>
            <a:pPr marL="514350" indent="-514350">
              <a:buNone/>
            </a:pPr>
            <a:endParaRPr lang="en-US" altLang="en-US" dirty="0" smtClean="0"/>
          </a:p>
          <a:p>
            <a:pPr marL="514350" indent="-514350">
              <a:buNone/>
            </a:pPr>
            <a:r>
              <a:rPr lang="en-US" altLang="en-US" dirty="0" smtClean="0"/>
              <a:t>Adapted from </a:t>
            </a:r>
            <a:r>
              <a:rPr lang="en-US" altLang="en-US" u="sng" dirty="0" smtClean="0"/>
              <a:t>No More “I’m Done!”: Fostering Independent Writers in the Primary Grades </a:t>
            </a:r>
            <a:r>
              <a:rPr lang="en-US" altLang="en-US" dirty="0" smtClean="0"/>
              <a:t>by Jennifer Jacobson</a:t>
            </a:r>
          </a:p>
        </p:txBody>
      </p:sp>
    </p:spTree>
    <p:extLst>
      <p:ext uri="{BB962C8B-B14F-4D97-AF65-F5344CB8AC3E}">
        <p14:creationId xmlns:p14="http://schemas.microsoft.com/office/powerpoint/2010/main" val="342963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3"/>
          <p:cNvSpPr>
            <a:spLocks noGrp="1"/>
          </p:cNvSpPr>
          <p:nvPr>
            <p:ph type="title"/>
          </p:nvPr>
        </p:nvSpPr>
        <p:spPr/>
        <p:txBody>
          <a:bodyPr/>
          <a:lstStyle/>
          <a:p>
            <a:r>
              <a:rPr lang="en-US" altLang="en-US" dirty="0" smtClean="0"/>
              <a:t>Revise and Edit</a:t>
            </a:r>
          </a:p>
        </p:txBody>
      </p:sp>
      <p:sp>
        <p:nvSpPr>
          <p:cNvPr id="5" name="Content Placeholder 4"/>
          <p:cNvSpPr>
            <a:spLocks noGrp="1"/>
          </p:cNvSpPr>
          <p:nvPr>
            <p:ph sz="half" idx="1"/>
          </p:nvPr>
        </p:nvSpPr>
        <p:spPr/>
        <p:txBody>
          <a:bodyPr/>
          <a:lstStyle/>
          <a:p>
            <a:pPr marL="0" indent="0">
              <a:lnSpc>
                <a:spcPct val="90000"/>
              </a:lnSpc>
              <a:buNone/>
            </a:pPr>
            <a:r>
              <a:rPr lang="en-US" altLang="en-US" sz="4000" b="1" dirty="0">
                <a:solidFill>
                  <a:srgbClr val="FF0000"/>
                </a:solidFill>
                <a:latin typeface="Cooper Black" panose="0208090404030B020404" pitchFamily="18" charset="0"/>
              </a:rPr>
              <a:t>A</a:t>
            </a:r>
            <a:r>
              <a:rPr lang="en-US" altLang="en-US" dirty="0" smtClean="0">
                <a:latin typeface="Cooper Black" panose="0208090404030B020404" pitchFamily="18" charset="0"/>
              </a:rPr>
              <a:t>- Adding</a:t>
            </a:r>
          </a:p>
          <a:p>
            <a:pPr marL="0" indent="0">
              <a:lnSpc>
                <a:spcPct val="90000"/>
              </a:lnSpc>
              <a:buNone/>
            </a:pPr>
            <a:r>
              <a:rPr lang="en-US" altLang="en-US" sz="4000" b="1" dirty="0">
                <a:solidFill>
                  <a:srgbClr val="FF0000"/>
                </a:solidFill>
                <a:latin typeface="Cooper Black" panose="0208090404030B020404" pitchFamily="18" charset="0"/>
              </a:rPr>
              <a:t>R</a:t>
            </a:r>
            <a:r>
              <a:rPr lang="en-US" altLang="en-US" dirty="0" smtClean="0">
                <a:latin typeface="Cooper Black" panose="0208090404030B020404" pitchFamily="18" charset="0"/>
              </a:rPr>
              <a:t>- Replacing</a:t>
            </a:r>
          </a:p>
          <a:p>
            <a:pPr marL="0" indent="0">
              <a:lnSpc>
                <a:spcPct val="90000"/>
              </a:lnSpc>
              <a:buNone/>
            </a:pPr>
            <a:r>
              <a:rPr lang="en-US" altLang="en-US" sz="4000" b="1" dirty="0">
                <a:solidFill>
                  <a:srgbClr val="FF0000"/>
                </a:solidFill>
                <a:latin typeface="Cooper Black" panose="0208090404030B020404" pitchFamily="18" charset="0"/>
              </a:rPr>
              <a:t>R</a:t>
            </a:r>
            <a:r>
              <a:rPr lang="en-US" altLang="en-US" dirty="0" smtClean="0">
                <a:latin typeface="Cooper Black" panose="0208090404030B020404" pitchFamily="18" charset="0"/>
              </a:rPr>
              <a:t>- Removing</a:t>
            </a:r>
          </a:p>
          <a:p>
            <a:pPr marL="0" indent="0">
              <a:lnSpc>
                <a:spcPct val="90000"/>
              </a:lnSpc>
              <a:buNone/>
            </a:pPr>
            <a:r>
              <a:rPr lang="en-US" altLang="en-US" sz="4000" b="1" dirty="0">
                <a:solidFill>
                  <a:srgbClr val="FF0000"/>
                </a:solidFill>
                <a:latin typeface="Cooper Black" panose="0208090404030B020404" pitchFamily="18" charset="0"/>
              </a:rPr>
              <a:t>R</a:t>
            </a:r>
            <a:r>
              <a:rPr lang="en-US" altLang="en-US" dirty="0" smtClean="0">
                <a:latin typeface="Cooper Black" panose="0208090404030B020404" pitchFamily="18" charset="0"/>
              </a:rPr>
              <a:t>-Rearranging</a:t>
            </a:r>
          </a:p>
          <a:p>
            <a:pPr marL="0" indent="0">
              <a:buNone/>
            </a:pPr>
            <a:endParaRPr lang="en-US" altLang="en-US" dirty="0" smtClean="0">
              <a:latin typeface="Cooper Black" panose="0208090404030B020404" pitchFamily="18" charset="0"/>
            </a:endParaRPr>
          </a:p>
          <a:p>
            <a:pPr marL="0" indent="0"/>
            <a:endParaRPr lang="en-US" altLang="en-US" dirty="0" smtClean="0"/>
          </a:p>
        </p:txBody>
      </p:sp>
      <p:sp>
        <p:nvSpPr>
          <p:cNvPr id="41987" name="Text Box 1"/>
          <p:cNvSpPr>
            <a:spLocks noGrp="1" noChangeArrowheads="1"/>
          </p:cNvSpPr>
          <p:nvPr>
            <p:ph sz="half" idx="2"/>
          </p:nvPr>
        </p:nvSpPr>
        <p:spPr/>
        <p:txBody>
          <a:bodyPr/>
          <a:lstStyle/>
          <a:p>
            <a:pPr marL="0" indent="0">
              <a:spcBef>
                <a:spcPct val="0"/>
              </a:spcBef>
              <a:buNone/>
            </a:pPr>
            <a:r>
              <a:rPr lang="en-US" altLang="en-US" sz="4000" b="1" dirty="0">
                <a:solidFill>
                  <a:srgbClr val="008000"/>
                </a:solidFill>
                <a:latin typeface="Cooper Black" panose="0208090404030B020404" pitchFamily="18" charset="0"/>
              </a:rPr>
              <a:t>C</a:t>
            </a:r>
            <a:r>
              <a:rPr lang="en-US" altLang="en-US" sz="2300" dirty="0">
                <a:latin typeface="Cooper Black" panose="0208090404030B020404" pitchFamily="18" charset="0"/>
              </a:rPr>
              <a:t>- </a:t>
            </a:r>
            <a:r>
              <a:rPr lang="en-US" altLang="en-US" dirty="0" smtClean="0">
                <a:latin typeface="Cooper Black" panose="0208090404030B020404" pitchFamily="18" charset="0"/>
              </a:rPr>
              <a:t>Capitalization</a:t>
            </a:r>
          </a:p>
          <a:p>
            <a:pPr marL="0" indent="0">
              <a:spcBef>
                <a:spcPct val="0"/>
              </a:spcBef>
              <a:buNone/>
            </a:pPr>
            <a:r>
              <a:rPr lang="en-US" altLang="en-US" sz="4000" b="1" dirty="0">
                <a:solidFill>
                  <a:srgbClr val="008000"/>
                </a:solidFill>
                <a:latin typeface="Cooper Black" panose="0208090404030B020404" pitchFamily="18" charset="0"/>
              </a:rPr>
              <a:t>U</a:t>
            </a:r>
            <a:r>
              <a:rPr lang="en-US" altLang="en-US" sz="2300" dirty="0">
                <a:latin typeface="Cooper Black" panose="0208090404030B020404" pitchFamily="18" charset="0"/>
              </a:rPr>
              <a:t>- </a:t>
            </a:r>
            <a:r>
              <a:rPr lang="en-US" altLang="en-US" dirty="0" smtClean="0">
                <a:latin typeface="Cooper Black" panose="0208090404030B020404" pitchFamily="18" charset="0"/>
              </a:rPr>
              <a:t>Understanding</a:t>
            </a:r>
          </a:p>
          <a:p>
            <a:pPr marL="0" indent="0">
              <a:spcBef>
                <a:spcPct val="0"/>
              </a:spcBef>
              <a:buNone/>
            </a:pPr>
            <a:r>
              <a:rPr lang="en-US" altLang="en-US" sz="4000" b="1" dirty="0">
                <a:solidFill>
                  <a:srgbClr val="008000"/>
                </a:solidFill>
                <a:latin typeface="Cooper Black" panose="0208090404030B020404" pitchFamily="18" charset="0"/>
              </a:rPr>
              <a:t>P</a:t>
            </a:r>
            <a:r>
              <a:rPr lang="en-US" altLang="en-US" sz="2300" dirty="0">
                <a:latin typeface="Cooper Black" panose="0208090404030B020404" pitchFamily="18" charset="0"/>
              </a:rPr>
              <a:t>- </a:t>
            </a:r>
            <a:r>
              <a:rPr lang="en-US" altLang="en-US" dirty="0" smtClean="0">
                <a:latin typeface="Cooper Black" panose="0208090404030B020404" pitchFamily="18" charset="0"/>
              </a:rPr>
              <a:t>Punctuation</a:t>
            </a:r>
          </a:p>
          <a:p>
            <a:pPr marL="0" indent="0">
              <a:spcBef>
                <a:spcPct val="0"/>
              </a:spcBef>
              <a:buNone/>
            </a:pPr>
            <a:r>
              <a:rPr lang="en-US" altLang="en-US" sz="4000" b="1" dirty="0">
                <a:solidFill>
                  <a:srgbClr val="008000"/>
                </a:solidFill>
                <a:latin typeface="Cooper Black" panose="0208090404030B020404" pitchFamily="18" charset="0"/>
              </a:rPr>
              <a:t>S</a:t>
            </a:r>
            <a:r>
              <a:rPr lang="en-US" altLang="en-US" sz="2300" dirty="0">
                <a:latin typeface="Cooper Black" panose="0208090404030B020404" pitchFamily="18" charset="0"/>
              </a:rPr>
              <a:t>- </a:t>
            </a:r>
            <a:r>
              <a:rPr lang="en-US" altLang="en-US" dirty="0" smtClean="0">
                <a:latin typeface="Cooper Black" panose="0208090404030B020404" pitchFamily="18" charset="0"/>
              </a:rPr>
              <a:t>Spelling</a:t>
            </a:r>
          </a:p>
          <a:p>
            <a:pPr marL="0" indent="0">
              <a:spcBef>
                <a:spcPct val="0"/>
              </a:spcBef>
              <a:buNone/>
            </a:pPr>
            <a:endParaRPr lang="en-US" altLang="en-US" dirty="0" smtClean="0">
              <a:latin typeface="Arial" panose="020B0604020202020204" pitchFamily="34" charset="0"/>
            </a:endParaRPr>
          </a:p>
        </p:txBody>
      </p:sp>
      <p:pic>
        <p:nvPicPr>
          <p:cNvPr id="41988" name="Picture 9" descr="pirate fla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36813" y="4495800"/>
            <a:ext cx="1890713"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10" descr="CUPS.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5013" y="4419601"/>
            <a:ext cx="1368425" cy="159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15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altLang="en-US" dirty="0" smtClean="0"/>
              <a:t>Think Like a Teacher</a:t>
            </a:r>
          </a:p>
        </p:txBody>
      </p:sp>
      <p:sp>
        <p:nvSpPr>
          <p:cNvPr id="33794" name="Content Placeholder 2"/>
          <p:cNvSpPr>
            <a:spLocks noGrp="1"/>
          </p:cNvSpPr>
          <p:nvPr>
            <p:ph idx="1"/>
          </p:nvPr>
        </p:nvSpPr>
        <p:spPr/>
        <p:txBody>
          <a:bodyPr/>
          <a:lstStyle/>
          <a:p>
            <a:pPr eaLnBrk="1" hangingPunct="1"/>
            <a:r>
              <a:rPr lang="en-US" altLang="en-US" dirty="0" smtClean="0"/>
              <a:t>What are the benefits of</a:t>
            </a:r>
            <a:r>
              <a:rPr lang="en-US" altLang="en-US" i="1" dirty="0" smtClean="0"/>
              <a:t> </a:t>
            </a:r>
            <a:r>
              <a:rPr lang="en-US" altLang="en-US" dirty="0" smtClean="0"/>
              <a:t>the</a:t>
            </a:r>
            <a:r>
              <a:rPr lang="en-US" altLang="en-US" i="1" dirty="0" smtClean="0">
                <a:solidFill>
                  <a:srgbClr val="7153A1"/>
                </a:solidFill>
              </a:rPr>
              <a:t> </a:t>
            </a:r>
            <a:r>
              <a:rPr lang="en-US" altLang="en-US" i="1" dirty="0" smtClean="0">
                <a:solidFill>
                  <a:srgbClr val="000090"/>
                </a:solidFill>
              </a:rPr>
              <a:t>Wacky Fashion Show?</a:t>
            </a:r>
            <a:endParaRPr lang="en-US" altLang="en-US" dirty="0" smtClean="0"/>
          </a:p>
          <a:p>
            <a:pPr eaLnBrk="1" hangingPunct="1"/>
            <a:r>
              <a:rPr lang="en-US" altLang="en-US" dirty="0" smtClean="0"/>
              <a:t>How could we use </a:t>
            </a:r>
            <a:r>
              <a:rPr lang="en-US" altLang="en-US" i="1" dirty="0" smtClean="0">
                <a:solidFill>
                  <a:srgbClr val="000090"/>
                </a:solidFill>
              </a:rPr>
              <a:t>Wacky Fashion Show </a:t>
            </a:r>
            <a:r>
              <a:rPr lang="en-US" altLang="en-US" dirty="0" smtClean="0"/>
              <a:t>in our instruction? </a:t>
            </a:r>
          </a:p>
        </p:txBody>
      </p:sp>
    </p:spTree>
    <p:extLst>
      <p:ext uri="{BB962C8B-B14F-4D97-AF65-F5344CB8AC3E}">
        <p14:creationId xmlns:p14="http://schemas.microsoft.com/office/powerpoint/2010/main" val="3914771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tLang="en-US" dirty="0" smtClean="0"/>
              <a:t>Informative/Explanatory Writing</a:t>
            </a:r>
          </a:p>
        </p:txBody>
      </p:sp>
      <p:sp>
        <p:nvSpPr>
          <p:cNvPr id="34818" name="Content Placeholder 2"/>
          <p:cNvSpPr>
            <a:spLocks noGrp="1"/>
          </p:cNvSpPr>
          <p:nvPr>
            <p:ph idx="1"/>
          </p:nvPr>
        </p:nvSpPr>
        <p:spPr/>
        <p:txBody>
          <a:bodyPr/>
          <a:lstStyle/>
          <a:p>
            <a:pPr marL="0" indent="0">
              <a:buNone/>
            </a:pPr>
            <a:r>
              <a:rPr lang="en-US" altLang="en-US" dirty="0">
                <a:solidFill>
                  <a:srgbClr val="FF0000"/>
                </a:solidFill>
              </a:rPr>
              <a:t>W.K.2 </a:t>
            </a:r>
            <a:r>
              <a:rPr lang="en-US" altLang="en-US" dirty="0"/>
              <a:t>Use a combination of drawing, dictating, and writing to compose informative/explanatory texts in which they </a:t>
            </a:r>
            <a:r>
              <a:rPr lang="en-US" altLang="en-US" b="1" dirty="0">
                <a:solidFill>
                  <a:srgbClr val="0000FF"/>
                </a:solidFill>
              </a:rPr>
              <a:t>name what they are writing about and supply some information about the topi</a:t>
            </a:r>
            <a:r>
              <a:rPr lang="en-US" altLang="en-US" b="1" dirty="0"/>
              <a:t>c. </a:t>
            </a:r>
          </a:p>
          <a:p>
            <a:pPr marL="0" indent="0">
              <a:buNone/>
            </a:pPr>
            <a:r>
              <a:rPr lang="en-US" altLang="en-US" dirty="0">
                <a:solidFill>
                  <a:srgbClr val="FF0000"/>
                </a:solidFill>
              </a:rPr>
              <a:t>W.1.2 </a:t>
            </a:r>
            <a:r>
              <a:rPr lang="en-US" altLang="en-US" dirty="0"/>
              <a:t>Write informative/explanatory texts in which they </a:t>
            </a:r>
            <a:r>
              <a:rPr lang="en-US" altLang="en-US" b="1" dirty="0">
                <a:solidFill>
                  <a:srgbClr val="0000FF"/>
                </a:solidFill>
              </a:rPr>
              <a:t>name a topic, supply some facts about the topic, and provide some sense of closure</a:t>
            </a:r>
            <a:r>
              <a:rPr lang="en-US" altLang="en-US" b="1" dirty="0"/>
              <a:t>. </a:t>
            </a:r>
          </a:p>
          <a:p>
            <a:pPr marL="0" indent="0">
              <a:buNone/>
            </a:pPr>
            <a:r>
              <a:rPr lang="en-US" altLang="en-US" dirty="0">
                <a:solidFill>
                  <a:srgbClr val="FF0000"/>
                </a:solidFill>
              </a:rPr>
              <a:t>W.2.2 </a:t>
            </a:r>
            <a:r>
              <a:rPr lang="en-US" altLang="en-US" dirty="0"/>
              <a:t>Write informative/explanatory texts in which they </a:t>
            </a:r>
            <a:r>
              <a:rPr lang="en-US" altLang="en-US" b="1" dirty="0">
                <a:solidFill>
                  <a:srgbClr val="0000FF"/>
                </a:solidFill>
              </a:rPr>
              <a:t>introduce a topic, use facts and definitions to develop points, and provide a concluding statement or section</a:t>
            </a:r>
            <a:r>
              <a:rPr lang="en-US" altLang="en-US" b="1" dirty="0"/>
              <a:t>. </a:t>
            </a:r>
          </a:p>
          <a:p>
            <a:pPr marL="0" indent="0">
              <a:buNone/>
            </a:pPr>
            <a:endParaRPr lang="en-US" altLang="en-US" dirty="0" smtClean="0"/>
          </a:p>
        </p:txBody>
      </p:sp>
    </p:spTree>
    <p:extLst>
      <p:ext uri="{BB962C8B-B14F-4D97-AF65-F5344CB8AC3E}">
        <p14:creationId xmlns:p14="http://schemas.microsoft.com/office/powerpoint/2010/main" val="7209727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altLang="en-US" dirty="0" smtClean="0"/>
              <a:t>Informative/Explanatory Writing</a:t>
            </a:r>
          </a:p>
        </p:txBody>
      </p:sp>
      <p:sp>
        <p:nvSpPr>
          <p:cNvPr id="3" name="Content Placeholder 2"/>
          <p:cNvSpPr>
            <a:spLocks noGrp="1"/>
          </p:cNvSpPr>
          <p:nvPr>
            <p:ph idx="1"/>
          </p:nvPr>
        </p:nvSpPr>
        <p:spPr/>
        <p:txBody>
          <a:bodyPr>
            <a:normAutofit fontScale="92500" lnSpcReduction="20000"/>
          </a:bodyPr>
          <a:lstStyle/>
          <a:p>
            <a:pPr marL="0" indent="0">
              <a:buNone/>
              <a:defRPr/>
            </a:pPr>
            <a:r>
              <a:rPr lang="en-US" sz="2000" b="1" dirty="0">
                <a:solidFill>
                  <a:srgbClr val="FF0000"/>
                </a:solidFill>
                <a:ea typeface="ＭＳ Ｐゴシック" charset="0"/>
              </a:rPr>
              <a:t>W.3.2 and 4.2 and 5.2 </a:t>
            </a:r>
            <a:r>
              <a:rPr lang="en-US" sz="2000" dirty="0">
                <a:ea typeface="ＭＳ Ｐゴシック" charset="0"/>
              </a:rPr>
              <a:t>Write informative/explanatory texts to examine a topic and convey ideas and information clearly.</a:t>
            </a:r>
          </a:p>
          <a:p>
            <a:pPr marL="457200" indent="-457200">
              <a:buFont typeface="Arial" charset="0"/>
              <a:buAutoNum type="alphaUcPeriod"/>
              <a:defRPr/>
            </a:pPr>
            <a:r>
              <a:rPr lang="en-US" sz="2000" dirty="0">
                <a:ea typeface="ＭＳ Ｐゴシック" charset="0"/>
              </a:rPr>
              <a:t>Introduce a topic clearly and </a:t>
            </a:r>
            <a:r>
              <a:rPr lang="en-US" sz="2000" b="1" dirty="0">
                <a:solidFill>
                  <a:srgbClr val="0070C0"/>
                </a:solidFill>
                <a:ea typeface="ＭＳ Ｐゴシック" charset="0"/>
              </a:rPr>
              <a:t>group related information in paragraphs and sections; include formatting (e.g., headings), illustrations, and multimedia when useful to aiding comprehension.</a:t>
            </a:r>
          </a:p>
          <a:p>
            <a:pPr marL="457200" indent="-457200">
              <a:buFont typeface="Arial" charset="0"/>
              <a:buAutoNum type="alphaUcPeriod"/>
              <a:defRPr/>
            </a:pPr>
            <a:r>
              <a:rPr lang="en-US" sz="2000" b="1" dirty="0">
                <a:solidFill>
                  <a:srgbClr val="0070C0"/>
                </a:solidFill>
                <a:ea typeface="ＭＳ Ｐゴシック" charset="0"/>
              </a:rPr>
              <a:t>Develop the topic with facts, definitions, concrete details, quotations, or other information and examples related to the topic.</a:t>
            </a:r>
          </a:p>
          <a:p>
            <a:pPr marL="457200" indent="-457200">
              <a:buFont typeface="Arial" charset="0"/>
              <a:buAutoNum type="alphaUcPeriod"/>
              <a:defRPr/>
            </a:pPr>
            <a:r>
              <a:rPr lang="en-US" sz="2100" dirty="0">
                <a:solidFill>
                  <a:schemeClr val="accent1"/>
                </a:solidFill>
                <a:ea typeface="ＭＳ Ｐゴシック" charset="0"/>
              </a:rPr>
              <a:t>Link ideas within categories </a:t>
            </a:r>
            <a:r>
              <a:rPr lang="en-US" sz="2000" dirty="0">
                <a:ea typeface="ＭＳ Ｐゴシック" charset="0"/>
              </a:rPr>
              <a:t>of information using words and phrases (e.g., another, for example, also, because).</a:t>
            </a:r>
          </a:p>
          <a:p>
            <a:pPr marL="457200" indent="-457200">
              <a:buFont typeface="Arial" charset="0"/>
              <a:buAutoNum type="alphaUcPeriod"/>
              <a:defRPr/>
            </a:pPr>
            <a:r>
              <a:rPr lang="en-US" sz="2000" b="1" dirty="0">
                <a:solidFill>
                  <a:srgbClr val="0070C0"/>
                </a:solidFill>
                <a:ea typeface="ＭＳ Ｐゴシック" charset="0"/>
              </a:rPr>
              <a:t>Use precise language and domain-specific vocabulary </a:t>
            </a:r>
            <a:r>
              <a:rPr lang="en-US" sz="2000" dirty="0">
                <a:ea typeface="ＭＳ Ｐゴシック" charset="0"/>
              </a:rPr>
              <a:t>to inform about or explain the topic.</a:t>
            </a:r>
          </a:p>
          <a:p>
            <a:pPr marL="457200" indent="-457200">
              <a:buFont typeface="Arial" charset="0"/>
              <a:buAutoNum type="alphaUcPeriod"/>
              <a:defRPr/>
            </a:pPr>
            <a:r>
              <a:rPr lang="en-US" sz="2000" b="1" dirty="0">
                <a:solidFill>
                  <a:srgbClr val="0070C0"/>
                </a:solidFill>
                <a:ea typeface="ＭＳ Ｐゴシック" charset="0"/>
              </a:rPr>
              <a:t>Provide a concluding statement or section related to the information or explanation presented.</a:t>
            </a:r>
          </a:p>
        </p:txBody>
      </p:sp>
    </p:spTree>
    <p:extLst>
      <p:ext uri="{BB962C8B-B14F-4D97-AF65-F5344CB8AC3E}">
        <p14:creationId xmlns:p14="http://schemas.microsoft.com/office/powerpoint/2010/main" val="36976864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altLang="en-US" dirty="0" smtClean="0"/>
              <a:t>Informative/Explanatory Writing</a:t>
            </a:r>
          </a:p>
        </p:txBody>
      </p:sp>
      <p:sp>
        <p:nvSpPr>
          <p:cNvPr id="3" name="Content Placeholder 2"/>
          <p:cNvSpPr>
            <a:spLocks noGrp="1"/>
          </p:cNvSpPr>
          <p:nvPr>
            <p:ph idx="1"/>
          </p:nvPr>
        </p:nvSpPr>
        <p:spPr/>
        <p:txBody>
          <a:bodyPr>
            <a:normAutofit fontScale="77500" lnSpcReduction="20000"/>
          </a:bodyPr>
          <a:lstStyle/>
          <a:p>
            <a:pPr marL="0" indent="0">
              <a:buNone/>
              <a:defRPr/>
            </a:pPr>
            <a:r>
              <a:rPr lang="en-US" sz="2000" b="1" dirty="0">
                <a:solidFill>
                  <a:srgbClr val="FF0000"/>
                </a:solidFill>
                <a:ea typeface="ＭＳ Ｐゴシック" charset="0"/>
              </a:rPr>
              <a:t>W.6.2 and W.7.2 and W.8.2</a:t>
            </a:r>
            <a:r>
              <a:rPr lang="en-US" sz="2000" dirty="0">
                <a:ea typeface="ＭＳ Ｐゴシック" charset="0"/>
              </a:rPr>
              <a:t> Write informative/explanatory texts to examine a topic and convey ideas, concepts, and information through the selection, organization, and analysis of relevant content.</a:t>
            </a:r>
          </a:p>
          <a:p>
            <a:pPr>
              <a:buFont typeface="Arial" charset="0"/>
              <a:buAutoNum type="alphaUcPeriod"/>
              <a:defRPr/>
            </a:pPr>
            <a:r>
              <a:rPr lang="en-US" sz="2200" b="1" dirty="0">
                <a:solidFill>
                  <a:srgbClr val="0070C0"/>
                </a:solidFill>
                <a:ea typeface="ＭＳ Ｐゴシック" charset="0"/>
              </a:rPr>
              <a:t>Introduce a topic; organize ideas, concepts, and information, using strategies such as definition, classification, comparison/contrast, and cause/effect; </a:t>
            </a:r>
            <a:r>
              <a:rPr lang="en-US" sz="2200" dirty="0">
                <a:solidFill>
                  <a:srgbClr val="0070C0"/>
                </a:solidFill>
                <a:ea typeface="ＭＳ Ｐゴシック" charset="0"/>
              </a:rPr>
              <a:t>include formatting (e.g., headings), graphics (e.g., charts, tables), and multimedia when useful to aiding comprehension.</a:t>
            </a:r>
          </a:p>
          <a:p>
            <a:pPr>
              <a:buFont typeface="Arial" charset="0"/>
              <a:buAutoNum type="alphaUcPeriod"/>
              <a:defRPr/>
            </a:pPr>
            <a:r>
              <a:rPr lang="en-US" sz="2200" b="1" dirty="0">
                <a:solidFill>
                  <a:srgbClr val="0070C0"/>
                </a:solidFill>
                <a:ea typeface="ＭＳ Ｐゴシック" charset="0"/>
              </a:rPr>
              <a:t>Develop the topic with relevant facts, definitions, concrete details, quotations, or other information and examples.</a:t>
            </a:r>
          </a:p>
          <a:p>
            <a:pPr>
              <a:buFont typeface="Arial" charset="0"/>
              <a:buAutoNum type="alphaUcPeriod"/>
              <a:defRPr/>
            </a:pPr>
            <a:r>
              <a:rPr lang="en-US" sz="2100" dirty="0">
                <a:ea typeface="ＭＳ Ｐゴシック" charset="0"/>
              </a:rPr>
              <a:t>Use appropriate transitions to clarify the relationships among ideas and concepts.</a:t>
            </a:r>
          </a:p>
          <a:p>
            <a:pPr>
              <a:buFont typeface="Arial" charset="0"/>
              <a:buAutoNum type="alphaUcPeriod"/>
              <a:defRPr/>
            </a:pPr>
            <a:r>
              <a:rPr lang="en-US" sz="2200" b="1" dirty="0">
                <a:solidFill>
                  <a:srgbClr val="0070C0"/>
                </a:solidFill>
                <a:ea typeface="ＭＳ Ｐゴシック" charset="0"/>
              </a:rPr>
              <a:t>Use precise language and domain-specific vocabulary to inform about or explain the topic.</a:t>
            </a:r>
          </a:p>
          <a:p>
            <a:pPr>
              <a:buFont typeface="Arial" charset="0"/>
              <a:buAutoNum type="alphaUcPeriod"/>
              <a:defRPr/>
            </a:pPr>
            <a:r>
              <a:rPr lang="en-US" sz="2000" dirty="0" smtClean="0">
                <a:solidFill>
                  <a:schemeClr val="accent1"/>
                </a:solidFill>
                <a:ea typeface="ＭＳ Ｐゴシック" charset="0"/>
              </a:rPr>
              <a:t>Establish </a:t>
            </a:r>
            <a:r>
              <a:rPr lang="en-US" sz="2000" dirty="0">
                <a:solidFill>
                  <a:schemeClr val="accent1"/>
                </a:solidFill>
                <a:ea typeface="ＭＳ Ｐゴシック" charset="0"/>
              </a:rPr>
              <a:t>and maintain a formal style.</a:t>
            </a:r>
          </a:p>
          <a:p>
            <a:pPr>
              <a:buFont typeface="Arial" charset="0"/>
              <a:buAutoNum type="alphaUcPeriod"/>
              <a:defRPr/>
            </a:pPr>
            <a:r>
              <a:rPr lang="en-US" sz="2000" b="1" dirty="0">
                <a:solidFill>
                  <a:srgbClr val="0070C0"/>
                </a:solidFill>
                <a:ea typeface="ＭＳ Ｐゴシック" charset="0"/>
              </a:rPr>
              <a:t>Provide a concluding statement or section that follows from the information or explanation presented.</a:t>
            </a:r>
          </a:p>
        </p:txBody>
      </p:sp>
    </p:spTree>
    <p:extLst>
      <p:ext uri="{BB962C8B-B14F-4D97-AF65-F5344CB8AC3E}">
        <p14:creationId xmlns:p14="http://schemas.microsoft.com/office/powerpoint/2010/main" val="2676382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Wacky Fashion Show</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215746" y="1701800"/>
            <a:ext cx="5960533" cy="4470400"/>
          </a:xfrm>
        </p:spPr>
      </p:pic>
    </p:spTree>
    <p:extLst>
      <p:ext uri="{BB962C8B-B14F-4D97-AF65-F5344CB8AC3E}">
        <p14:creationId xmlns:p14="http://schemas.microsoft.com/office/powerpoint/2010/main" val="3131016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Fossil </a:t>
            </a:r>
            <a:r>
              <a:rPr lang="en-US" dirty="0" smtClean="0"/>
              <a:t>Fashion Show</a:t>
            </a:r>
            <a:endParaRPr lang="en-US" dirty="0"/>
          </a:p>
        </p:txBody>
      </p:sp>
      <p:sp>
        <p:nvSpPr>
          <p:cNvPr id="3" name="Content Placeholder 2"/>
          <p:cNvSpPr>
            <a:spLocks noGrp="1"/>
          </p:cNvSpPr>
          <p:nvPr>
            <p:ph idx="1"/>
          </p:nvPr>
        </p:nvSpPr>
        <p:spPr/>
        <p:txBody>
          <a:bodyPr/>
          <a:lstStyle/>
          <a:p>
            <a:r>
              <a:rPr lang="en-US" dirty="0" smtClean="0"/>
              <a:t>Set up</a:t>
            </a:r>
          </a:p>
          <a:p>
            <a:pPr lvl="1"/>
            <a:r>
              <a:rPr lang="en-US" dirty="0" smtClean="0"/>
              <a:t>Practice looking cool. </a:t>
            </a:r>
          </a:p>
          <a:p>
            <a:pPr lvl="1"/>
            <a:r>
              <a:rPr lang="en-US" dirty="0" smtClean="0"/>
              <a:t>Study fashion magazines and/or fashion shows.  </a:t>
            </a:r>
          </a:p>
          <a:p>
            <a:pPr lvl="1"/>
            <a:r>
              <a:rPr lang="en-US" dirty="0" smtClean="0"/>
              <a:t>Practice making their expressions and posing they way they stand.  </a:t>
            </a:r>
          </a:p>
          <a:p>
            <a:pPr lvl="1"/>
            <a:r>
              <a:rPr lang="en-US" dirty="0" smtClean="0"/>
              <a:t>Look at your research and decide what kind of fashion show you’re going to have.</a:t>
            </a:r>
          </a:p>
          <a:p>
            <a:pPr lvl="2"/>
            <a:r>
              <a:rPr lang="en-US" dirty="0" smtClean="0"/>
              <a:t>Spider fashion show where various species of spiders strut their stuff.</a:t>
            </a:r>
          </a:p>
          <a:p>
            <a:pPr lvl="2"/>
            <a:r>
              <a:rPr lang="en-US" dirty="0" smtClean="0"/>
              <a:t>Historical characters wearing their Sunday best. </a:t>
            </a:r>
          </a:p>
        </p:txBody>
      </p:sp>
      <p:pic>
        <p:nvPicPr>
          <p:cNvPr id="4" name="Picture 3"/>
          <p:cNvPicPr>
            <a:picLocks noChangeAspect="1"/>
          </p:cNvPicPr>
          <p:nvPr/>
        </p:nvPicPr>
        <p:blipFill>
          <a:blip r:embed="rId3"/>
          <a:stretch>
            <a:fillRect/>
          </a:stretch>
        </p:blipFill>
        <p:spPr>
          <a:xfrm>
            <a:off x="9142412" y="4772974"/>
            <a:ext cx="2775300" cy="2085026"/>
          </a:xfrm>
          <a:prstGeom prst="rect">
            <a:avLst/>
          </a:prstGeom>
        </p:spPr>
      </p:pic>
    </p:spTree>
    <p:extLst>
      <p:ext uri="{BB962C8B-B14F-4D97-AF65-F5344CB8AC3E}">
        <p14:creationId xmlns:p14="http://schemas.microsoft.com/office/powerpoint/2010/main" val="3172360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1143000"/>
          </a:xfrm>
        </p:spPr>
        <p:txBody>
          <a:bodyPr/>
          <a:lstStyle/>
          <a:p>
            <a:r>
              <a:rPr lang="en-US" dirty="0" smtClean="0"/>
              <a:t>Fossil Fashion Show</a:t>
            </a:r>
            <a:endParaRPr lang="en-US" dirty="0"/>
          </a:p>
        </p:txBody>
      </p:sp>
      <p:sp>
        <p:nvSpPr>
          <p:cNvPr id="3" name="Content Placeholder 2"/>
          <p:cNvSpPr>
            <a:spLocks noGrp="1"/>
          </p:cNvSpPr>
          <p:nvPr>
            <p:ph idx="1"/>
          </p:nvPr>
        </p:nvSpPr>
        <p:spPr>
          <a:xfrm>
            <a:off x="1117309" y="1219200"/>
            <a:ext cx="10157354" cy="4953000"/>
          </a:xfrm>
        </p:spPr>
        <p:txBody>
          <a:bodyPr>
            <a:normAutofit lnSpcReduction="10000"/>
          </a:bodyPr>
          <a:lstStyle/>
          <a:p>
            <a:r>
              <a:rPr lang="en-US" dirty="0" smtClean="0"/>
              <a:t>Punch</a:t>
            </a:r>
          </a:p>
          <a:p>
            <a:pPr lvl="1"/>
            <a:r>
              <a:rPr lang="en-US" dirty="0" smtClean="0"/>
              <a:t>Send your subject down the runway and create your own fashion show.</a:t>
            </a:r>
          </a:p>
          <a:p>
            <a:pPr lvl="1"/>
            <a:r>
              <a:rPr lang="en-US" dirty="0" smtClean="0"/>
              <a:t>Begin by choosing a name for your line of clothing. Use your vocabulary from your research.</a:t>
            </a:r>
          </a:p>
          <a:p>
            <a:pPr lvl="2"/>
            <a:r>
              <a:rPr lang="en-US" dirty="0" smtClean="0"/>
              <a:t>Adjectives</a:t>
            </a:r>
          </a:p>
          <a:p>
            <a:pPr lvl="3"/>
            <a:r>
              <a:rPr lang="en-US" dirty="0" smtClean="0"/>
              <a:t>Sleek, stylish, sporty, cozy, feminine, elegant, well dressed, casual, classic simplicity, trendy, classy, pretty, attention getting, romantic, raw and chunky, edgy</a:t>
            </a:r>
          </a:p>
          <a:p>
            <a:pPr lvl="2"/>
            <a:r>
              <a:rPr lang="en-US" dirty="0" smtClean="0"/>
              <a:t>Nouns</a:t>
            </a:r>
          </a:p>
          <a:p>
            <a:pPr lvl="3"/>
            <a:r>
              <a:rPr lang="en-US" dirty="0" smtClean="0"/>
              <a:t>Chiffon, linen, tweed, chic, with a hint of, stunning ensemble, ______ outfit, _____ gear, _____ combination, _____ look</a:t>
            </a:r>
          </a:p>
          <a:p>
            <a:pPr lvl="2"/>
            <a:r>
              <a:rPr lang="en-US" dirty="0" smtClean="0"/>
              <a:t>Verbs</a:t>
            </a:r>
          </a:p>
          <a:p>
            <a:pPr lvl="3"/>
            <a:r>
              <a:rPr lang="en-US" dirty="0" smtClean="0"/>
              <a:t>Clad in, sporting a, arrayed in, donning, displaying, draped in, festooned with, cloaked in</a:t>
            </a:r>
          </a:p>
          <a:p>
            <a:pPr marL="426645" lvl="1" indent="0">
              <a:buNone/>
            </a:pPr>
            <a:endParaRPr lang="en-US" dirty="0"/>
          </a:p>
        </p:txBody>
      </p:sp>
    </p:spTree>
    <p:extLst>
      <p:ext uri="{BB962C8B-B14F-4D97-AF65-F5344CB8AC3E}">
        <p14:creationId xmlns:p14="http://schemas.microsoft.com/office/powerpoint/2010/main" val="160860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Fossil Fashion Show</a:t>
            </a:r>
            <a:endParaRPr lang="en-US" dirty="0"/>
          </a:p>
        </p:txBody>
      </p:sp>
      <p:sp>
        <p:nvSpPr>
          <p:cNvPr id="3" name="Content Placeholder 2"/>
          <p:cNvSpPr>
            <a:spLocks noGrp="1"/>
          </p:cNvSpPr>
          <p:nvPr>
            <p:ph idx="1"/>
          </p:nvPr>
        </p:nvSpPr>
        <p:spPr/>
        <p:txBody>
          <a:bodyPr/>
          <a:lstStyle/>
          <a:p>
            <a:r>
              <a:rPr lang="en-US" dirty="0" smtClean="0"/>
              <a:t>Funny Tip</a:t>
            </a:r>
          </a:p>
          <a:p>
            <a:pPr lvl="1"/>
            <a:r>
              <a:rPr lang="en-US" dirty="0" smtClean="0"/>
              <a:t>Pick some music that goes along with your show to give it some added sparkle. </a:t>
            </a:r>
          </a:p>
          <a:p>
            <a:pPr lvl="1"/>
            <a:r>
              <a:rPr lang="en-US" dirty="0" smtClean="0"/>
              <a:t>If it would be funnier if your music somehow complemented your subject.  </a:t>
            </a:r>
          </a:p>
          <a:p>
            <a:pPr lvl="1"/>
            <a:r>
              <a:rPr lang="en-US" dirty="0" smtClean="0"/>
              <a:t>Rock music for a rock show. </a:t>
            </a:r>
            <a:endParaRPr lang="en-US" dirty="0"/>
          </a:p>
        </p:txBody>
      </p:sp>
      <p:pic>
        <p:nvPicPr>
          <p:cNvPr id="4" name="Picture 3"/>
          <p:cNvPicPr>
            <a:picLocks noChangeAspect="1"/>
          </p:cNvPicPr>
          <p:nvPr/>
        </p:nvPicPr>
        <p:blipFill>
          <a:blip r:embed="rId2"/>
          <a:stretch>
            <a:fillRect/>
          </a:stretch>
        </p:blipFill>
        <p:spPr>
          <a:xfrm>
            <a:off x="4646612" y="3941011"/>
            <a:ext cx="2773920" cy="2085013"/>
          </a:xfrm>
          <a:prstGeom prst="rect">
            <a:avLst/>
          </a:prstGeom>
        </p:spPr>
      </p:pic>
    </p:spTree>
    <p:extLst>
      <p:ext uri="{BB962C8B-B14F-4D97-AF65-F5344CB8AC3E}">
        <p14:creationId xmlns:p14="http://schemas.microsoft.com/office/powerpoint/2010/main" val="1662980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Fossil Fashion Show</a:t>
            </a:r>
            <a:endParaRPr lang="en-US" dirty="0"/>
          </a:p>
        </p:txBody>
      </p:sp>
      <p:sp>
        <p:nvSpPr>
          <p:cNvPr id="3" name="Content Placeholder 2"/>
          <p:cNvSpPr>
            <a:spLocks noGrp="1"/>
          </p:cNvSpPr>
          <p:nvPr>
            <p:ph idx="1"/>
          </p:nvPr>
        </p:nvSpPr>
        <p:spPr>
          <a:xfrm>
            <a:off x="1117308" y="1701800"/>
            <a:ext cx="10387303" cy="4851400"/>
          </a:xfrm>
        </p:spPr>
        <p:txBody>
          <a:bodyPr>
            <a:normAutofit fontScale="92500"/>
          </a:bodyPr>
          <a:lstStyle/>
          <a:p>
            <a:pPr marL="0" indent="0">
              <a:buNone/>
            </a:pPr>
            <a:r>
              <a:rPr lang="en-US" dirty="0" smtClean="0"/>
              <a:t>	Just in from Hawaii, we have Lava Linda, a volcano spewing lava in this season’s hottest color, magma red.  The earth deep beneath her feet shifts, pressure builds, and Lava Linda erupts with flair and style. </a:t>
            </a:r>
          </a:p>
          <a:p>
            <a:pPr marL="0" indent="0">
              <a:buNone/>
            </a:pPr>
            <a:r>
              <a:rPr lang="en-US" dirty="0"/>
              <a:t>	</a:t>
            </a:r>
            <a:r>
              <a:rPr lang="en-US" dirty="0" smtClean="0"/>
              <a:t>Notice how the red hot material cascades over her shoulders, begins to cool in the air, and forms figure-flattering rivers of molten lava down her body.  As it makes its way down her slopes, the basic brown earth is revealed where vegetation has been burned away.  </a:t>
            </a:r>
          </a:p>
          <a:p>
            <a:pPr marL="0" indent="0">
              <a:buNone/>
            </a:pPr>
            <a:r>
              <a:rPr lang="en-US" dirty="0"/>
              <a:t>	</a:t>
            </a:r>
            <a:r>
              <a:rPr lang="en-US" dirty="0" smtClean="0"/>
              <a:t>Eventually, the lava will cool completely, providing figure-enhancing igneous rock and soil, and allowing her to be clad in a stunning shade of regenerative green.  Lava Linda’s fashion influence can be felt for hundreds of miles, as her classic grey volcanic ash travels on the wind.</a:t>
            </a:r>
          </a:p>
          <a:p>
            <a:pPr marL="0" indent="0">
              <a:buNone/>
            </a:pPr>
            <a:r>
              <a:rPr lang="en-US" dirty="0"/>
              <a:t>	</a:t>
            </a:r>
            <a:r>
              <a:rPr lang="en-US" dirty="0" smtClean="0"/>
              <a:t>Thank you, Lava Linda!</a:t>
            </a:r>
            <a:endParaRPr lang="en-US" dirty="0"/>
          </a:p>
        </p:txBody>
      </p:sp>
    </p:spTree>
    <p:extLst>
      <p:ext uri="{BB962C8B-B14F-4D97-AF65-F5344CB8AC3E}">
        <p14:creationId xmlns:p14="http://schemas.microsoft.com/office/powerpoint/2010/main" val="2900547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1B558C7-619B-49BE-9097-7FCBDADD4E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Blue bookstack presentation (widescreen)</Template>
  <TotalTime>0</TotalTime>
  <Words>1137</Words>
  <Application>Microsoft Office PowerPoint</Application>
  <PresentationFormat>Custom</PresentationFormat>
  <Paragraphs>102</Paragraphs>
  <Slides>14</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ＭＳ Ｐゴシック</vt:lpstr>
      <vt:lpstr>Arial</vt:lpstr>
      <vt:lpstr>Calibri</vt:lpstr>
      <vt:lpstr>Century Gothic</vt:lpstr>
      <vt:lpstr>Cooper Black</vt:lpstr>
      <vt:lpstr>Books 16x9</vt:lpstr>
      <vt:lpstr>Wacky Fashion Show</vt:lpstr>
      <vt:lpstr>Informative/Explanatory Writing</vt:lpstr>
      <vt:lpstr>Informative/Explanatory Writing</vt:lpstr>
      <vt:lpstr>Informative/Explanatory Writing</vt:lpstr>
      <vt:lpstr>Wacky Fashion Show</vt:lpstr>
      <vt:lpstr>Fossil Fashion Show</vt:lpstr>
      <vt:lpstr>Fossil Fashion Show</vt:lpstr>
      <vt:lpstr>Fossil Fashion Show</vt:lpstr>
      <vt:lpstr>Fossil Fashion Show</vt:lpstr>
      <vt:lpstr>Fossil Fashion Show</vt:lpstr>
      <vt:lpstr>Fossil Fashion Show</vt:lpstr>
      <vt:lpstr>Peer Conferencing</vt:lpstr>
      <vt:lpstr>Revise and Edit</vt:lpstr>
      <vt:lpstr>Think Like a Teacher</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2016-05-03T20:17:50Z</dcterms:created>
  <dcterms:modified xsi:type="dcterms:W3CDTF">2016-07-13T03:24:15Z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