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gif" ContentType="image/gif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16"/>
  </p:notesMasterIdLst>
  <p:sldIdLst>
    <p:sldId id="256" r:id="rId2"/>
    <p:sldId id="257" r:id="rId3"/>
    <p:sldId id="258" r:id="rId4"/>
    <p:sldId id="266" r:id="rId5"/>
    <p:sldId id="265" r:id="rId6"/>
    <p:sldId id="269" r:id="rId7"/>
    <p:sldId id="263" r:id="rId8"/>
    <p:sldId id="259" r:id="rId9"/>
    <p:sldId id="260" r:id="rId10"/>
    <p:sldId id="261" r:id="rId11"/>
    <p:sldId id="262" r:id="rId12"/>
    <p:sldId id="268" r:id="rId13"/>
    <p:sldId id="264" r:id="rId14"/>
    <p:sldId id="267" r:id="rId1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75" d="100"/>
          <a:sy n="75" d="100"/>
        </p:scale>
        <p:origin x="-1640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heme" Target="theme/theme1.xml"/><Relationship Id="rId21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notesMaster" Target="notesMasters/notesMaster1.xml"/><Relationship Id="rId17" Type="http://schemas.openxmlformats.org/officeDocument/2006/relationships/printerSettings" Target="printerSettings/printerSettings1.bin"/><Relationship Id="rId18" Type="http://schemas.openxmlformats.org/officeDocument/2006/relationships/presProps" Target="presProps.xml"/><Relationship Id="rId1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BC2A07B-6222-E54A-967D-0AA0E14FCBC2}" type="datetimeFigureOut">
              <a:rPr lang="en-US" smtClean="0"/>
              <a:t>7/11/16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19C18AB-0DDC-F546-9F4B-6749E5E287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81305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47E9E9C-CD1E-414C-BF74-DE6A278F2469}" type="slidenum">
              <a:rPr lang="en-US"/>
              <a:pPr/>
              <a:t>3</a:t>
            </a:fld>
            <a:endParaRPr lang="en-US"/>
          </a:p>
        </p:txBody>
      </p:sp>
      <p:sp>
        <p:nvSpPr>
          <p:cNvPr id="542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542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http://</a:t>
            </a:r>
            <a:r>
              <a:rPr lang="en-US" dirty="0" err="1"/>
              <a:t>www.opencourtresources.com</a:t>
            </a:r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9C18AB-0DDC-F546-9F4B-6749E5E2871D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149626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9C18AB-0DDC-F546-9F4B-6749E5E2871D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3802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328166" y="1295400"/>
            <a:ext cx="6487668" cy="3152887"/>
          </a:xfrm>
          <a:prstGeom prst="rect">
            <a:avLst/>
          </a:prstGeo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/>
          <a:p>
            <a:pPr marL="0" indent="0" algn="l" defTabSz="914400" rtl="0" eaLnBrk="1" latinLnBrk="0" hangingPunct="1">
              <a:spcBef>
                <a:spcPts val="2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</a:pPr>
            <a:endParaRPr sz="3200" kern="120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22921" y="1523999"/>
            <a:ext cx="6498158" cy="1724867"/>
          </a:xfrm>
        </p:spPr>
        <p:txBody>
          <a:bodyPr vert="horz" lIns="91440" tIns="45720" rIns="91440" bIns="45720" rtlCol="0" anchor="b" anchorCtr="0">
            <a:noAutofit/>
          </a:bodyPr>
          <a:lstStyle>
            <a:lvl1pPr marL="0" indent="0" algn="ctr" defTabSz="914400" rtl="0" eaLnBrk="1" latinLnBrk="0" hangingPunct="1">
              <a:spcBef>
                <a:spcPct val="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4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22921" y="3299012"/>
            <a:ext cx="6498159" cy="916641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ts val="3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BBA8B0-8644-5F4E-8317-A4C71D0206E3}" type="datetimeFigureOut">
              <a:rPr lang="en-US" smtClean="0"/>
              <a:t>7/11/16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3BD7D-4681-B54F-A94A-746CDDDD432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xmlns:p14="http://schemas.microsoft.com/office/powerpoint/2010/main"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398" y="611872"/>
            <a:ext cx="4079545" cy="11620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398" y="1787856"/>
            <a:ext cx="4079545" cy="3720152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BBA8B0-8644-5F4E-8317-A4C71D0206E3}" type="datetimeFigureOut">
              <a:rPr lang="en-US" smtClean="0"/>
              <a:t>7/11/16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3BD7D-4681-B54F-A94A-746CDDDD432B}" type="slidenum">
              <a:rPr lang="en-US" smtClean="0"/>
              <a:t>‹#›</a:t>
            </a:fld>
            <a:endParaRPr lang="en-US"/>
          </a:p>
        </p:txBody>
      </p:sp>
      <p:sp>
        <p:nvSpPr>
          <p:cNvPr id="8" name="Picture Placeholder 2"/>
          <p:cNvSpPr>
            <a:spLocks noGrp="1"/>
          </p:cNvSpPr>
          <p:nvPr>
            <p:ph type="pic" idx="1"/>
          </p:nvPr>
        </p:nvSpPr>
        <p:spPr>
          <a:xfrm>
            <a:off x="5090617" y="359392"/>
            <a:ext cx="3657600" cy="5318077"/>
          </a:xfr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ts val="2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32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xmlns:p14="http://schemas.microsoft.com/office/powerpoint/2010/main"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BBA8B0-8644-5F4E-8317-A4C71D0206E3}" type="datetimeFigureOut">
              <a:rPr lang="en-US" smtClean="0"/>
              <a:t>7/11/16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3BD7D-4681-B54F-A94A-746CDDDD432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xmlns:p14="http://schemas.microsoft.com/office/powerpoint/2010/main"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9792" y="368301"/>
            <a:ext cx="1524000" cy="5575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49274" y="368301"/>
            <a:ext cx="6689726" cy="5575300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BBA8B0-8644-5F4E-8317-A4C71D0206E3}" type="datetimeFigureOut">
              <a:rPr lang="en-US" smtClean="0"/>
              <a:t>7/11/16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3BD7D-4681-B54F-A94A-746CDDDD432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xmlns:p14="http://schemas.microsoft.com/office/powerpoint/2010/main" spd="slow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4458DF10-8BAC-8F4C-A124-5CD2BF09C96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363781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xmlns:p14="http://schemas.microsoft.com/office/powerpoint/2010/main" spd="slow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C27B19AA-F16C-2B4B-9FE3-ED26C23A9C1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57162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xmlns:p14="http://schemas.microsoft.com/office/powerpoint/2010/main"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BBA8B0-8644-5F4E-8317-A4C71D0206E3}" type="datetimeFigureOut">
              <a:rPr lang="en-US" smtClean="0"/>
              <a:t>7/11/16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3BD7D-4681-B54F-A94A-746CDDDD432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xmlns:p14="http://schemas.microsoft.com/office/powerpoint/2010/main"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63538" y="3352801"/>
            <a:ext cx="8416925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63538" y="4771029"/>
            <a:ext cx="8416925" cy="972671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BBA8B0-8644-5F4E-8317-A4C71D0206E3}" type="datetimeFigureOut">
              <a:rPr lang="en-US" smtClean="0"/>
              <a:t>7/11/16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3BD7D-4681-B54F-A94A-746CDDDD432B}" type="slidenum">
              <a:rPr lang="en-US" smtClean="0"/>
              <a:t>‹#›</a:t>
            </a:fld>
            <a:endParaRPr lang="en-US"/>
          </a:p>
        </p:txBody>
      </p:sp>
      <p:sp>
        <p:nvSpPr>
          <p:cNvPr id="9" name="Picture Placeholder 2"/>
          <p:cNvSpPr>
            <a:spLocks noGrp="1"/>
          </p:cNvSpPr>
          <p:nvPr>
            <p:ph type="pic" idx="13"/>
          </p:nvPr>
        </p:nvSpPr>
        <p:spPr>
          <a:xfrm>
            <a:off x="370980" y="363538"/>
            <a:ext cx="8402040" cy="2836862"/>
          </a:xfr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xmlns:p14="http://schemas.microsoft.com/office/powerpoint/2010/main"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2403144"/>
            <a:ext cx="8056563" cy="1362075"/>
          </a:xfrm>
        </p:spPr>
        <p:txBody>
          <a:bodyPr anchor="b" anchorCtr="0"/>
          <a:lstStyle>
            <a:lvl1pPr algn="ctr">
              <a:defRPr sz="4600" b="0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5" y="3736005"/>
            <a:ext cx="8056563" cy="1500187"/>
          </a:xfrm>
        </p:spPr>
        <p:txBody>
          <a:bodyPr anchor="t" anchorCtr="0"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BBA8B0-8644-5F4E-8317-A4C71D0206E3}" type="datetimeFigureOut">
              <a:rPr lang="en-US" smtClean="0"/>
              <a:t>7/11/16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3BD7D-4681-B54F-A94A-746CDDDD432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xmlns:p14="http://schemas.microsoft.com/office/powerpoint/2010/main"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133695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49275" y="1600201"/>
            <a:ext cx="3840480" cy="4343400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1071" y="1600201"/>
            <a:ext cx="3840480" cy="4343400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BBA8B0-8644-5F4E-8317-A4C71D0206E3}" type="datetimeFigureOut">
              <a:rPr lang="en-US" smtClean="0"/>
              <a:t>7/11/16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3BD7D-4681-B54F-A94A-746CDDDD432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xmlns:p14="http://schemas.microsoft.com/office/powerpoint/2010/main"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4" y="107576"/>
            <a:ext cx="8042276" cy="1336956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4" y="1453224"/>
            <a:ext cx="3840480" cy="750887"/>
          </a:xfrm>
        </p:spPr>
        <p:txBody>
          <a:bodyPr anchor="b">
            <a:noAutofit/>
          </a:bodyPr>
          <a:lstStyle>
            <a:lvl1pPr marL="0" indent="0" algn="ctr">
              <a:spcBef>
                <a:spcPts val="0"/>
              </a:spcBef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9274" y="2347415"/>
            <a:ext cx="3840480" cy="3596185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1070" y="1453224"/>
            <a:ext cx="3840480" cy="750887"/>
          </a:xfrm>
        </p:spPr>
        <p:txBody>
          <a:bodyPr anchor="b">
            <a:noAutofit/>
          </a:bodyPr>
          <a:lstStyle>
            <a:lvl1pPr marL="0" indent="0" algn="ctr">
              <a:spcBef>
                <a:spcPts val="0"/>
              </a:spcBef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1070" y="2347415"/>
            <a:ext cx="3840480" cy="3596185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BBA8B0-8644-5F4E-8317-A4C71D0206E3}" type="datetimeFigureOut">
              <a:rPr lang="en-US" smtClean="0"/>
              <a:t>7/11/16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3BD7D-4681-B54F-A94A-746CDDDD432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xmlns:p14="http://schemas.microsoft.com/office/powerpoint/2010/main"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BBA8B0-8644-5F4E-8317-A4C71D0206E3}" type="datetimeFigureOut">
              <a:rPr lang="en-US" smtClean="0"/>
              <a:t>7/11/16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3BD7D-4681-B54F-A94A-746CDDDD432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xmlns:p14="http://schemas.microsoft.com/office/powerpoint/2010/main"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BBA8B0-8644-5F4E-8317-A4C71D0206E3}" type="datetimeFigureOut">
              <a:rPr lang="en-US" smtClean="0"/>
              <a:t>7/11/16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3BD7D-4681-B54F-A94A-746CDDDD432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xmlns:p14="http://schemas.microsoft.com/office/powerpoint/2010/main"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399" y="611872"/>
            <a:ext cx="3840480" cy="11620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2824" y="368300"/>
            <a:ext cx="3840480" cy="5575300"/>
          </a:xfrm>
        </p:spPr>
        <p:txBody>
          <a:bodyPr>
            <a:normAutofit/>
          </a:bodyPr>
          <a:lstStyle>
            <a:lvl1pPr>
              <a:spcBef>
                <a:spcPts val="2000"/>
              </a:spcBef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399" y="1787856"/>
            <a:ext cx="3840480" cy="3720152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BBA8B0-8644-5F4E-8317-A4C71D0206E3}" type="datetimeFigureOut">
              <a:rPr lang="en-US" smtClean="0"/>
              <a:t>7/11/16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3BD7D-4681-B54F-A94A-746CDDDD432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xmlns:p14="http://schemas.microsoft.com/office/powerpoint/2010/main"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1336956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5" y="1600201"/>
            <a:ext cx="8042276" cy="4343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629835" y="627566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5FBBA8B0-8644-5F4E-8317-A4C71D0206E3}" type="datetimeFigureOut">
              <a:rPr lang="en-US" smtClean="0"/>
              <a:t>7/11/16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458" y="6275668"/>
            <a:ext cx="484094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97906" y="6275668"/>
            <a:ext cx="99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fld id="{7173BD7D-4681-B54F-A94A-746CDDDD432B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</p:sldLayoutIdLst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xmlns:p14="http://schemas.microsoft.com/office/powerpoint/2010/main" spd="slow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6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9250" indent="-349250" algn="l" defTabSz="914400" rtl="0" eaLnBrk="1" latinLnBrk="0" hangingPunct="1">
        <a:spcBef>
          <a:spcPts val="2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2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ts val="600"/>
        </a:spcBef>
        <a:buClr>
          <a:schemeClr val="accent1">
            <a:lumMod val="75000"/>
          </a:schemeClr>
        </a:buClr>
        <a:buSzPct val="110000"/>
        <a:buFont typeface="Wingdings 2" pitchFamily="18" charset="2"/>
        <a:buChar char=""/>
        <a:defRPr sz="22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968375" indent="-282575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263650" indent="-295275" algn="l" defTabSz="914400" rtl="0" eaLnBrk="1" latinLnBrk="0" hangingPunct="1">
        <a:spcBef>
          <a:spcPts val="600"/>
        </a:spcBef>
        <a:buClr>
          <a:schemeClr val="accent1">
            <a:lumMod val="75000"/>
          </a:schemeClr>
        </a:buClr>
        <a:buSzPct val="110000"/>
        <a:buFont typeface="Wingdings 2" pitchFamily="18" charset="2"/>
        <a:buChar char="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1546225" indent="-282575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1828800" indent="-282575" algn="l" defTabSz="914400" rtl="0" eaLnBrk="1" latinLnBrk="0" hangingPunct="1">
        <a:spcBef>
          <a:spcPct val="20000"/>
        </a:spcBef>
        <a:buClr>
          <a:schemeClr val="accent2"/>
        </a:buClr>
        <a:buSzPct val="110000"/>
        <a:buFont typeface="Wingdings 2" pitchFamily="18" charset="2"/>
        <a:buChar char="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117725" indent="-282575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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2398713" indent="-282575" algn="l" defTabSz="914400" rtl="0" eaLnBrk="1" latinLnBrk="0" hangingPunct="1">
        <a:spcBef>
          <a:spcPct val="20000"/>
        </a:spcBef>
        <a:buClr>
          <a:schemeClr val="accent2"/>
        </a:buClr>
        <a:buSzPct val="110000"/>
        <a:buFont typeface="Wingdings 2" pitchFamily="18" charset="2"/>
        <a:buChar char="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2689225" indent="-282575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"/>
        <a:defRPr lang="en-US" sz="1800" kern="1200" dirty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4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Relationship Id="rId3" Type="http://schemas.openxmlformats.org/officeDocument/2006/relationships/image" Target="../media/image1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4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gif"/><Relationship Id="rId3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hyperlink" Target="http://www.rom.on.ca/quiz/fossil/" TargetMode="External"/><Relationship Id="rId3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7.png"/><Relationship Id="rId3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google.com/imgres?imgurl=http://www.geosurv.gov.nf.ca/images/minjpg/42_2.JPG&amp;imgrefurl=http://www.geosurv.gov.nf.ca/education/features/fossils.html&amp;h=328&amp;w=491&amp;sz=56&amp;tbnid=xAcDPbWDnL0J:&amp;tbnh=84&amp;tbnw=126&amp;start=18&amp;prev=/images?q=fossils&amp;hl=en&amp;lr=" TargetMode="External"/><Relationship Id="rId4" Type="http://schemas.openxmlformats.org/officeDocument/2006/relationships/image" Target="../media/image11.jpeg"/><Relationship Id="rId5" Type="http://schemas.openxmlformats.org/officeDocument/2006/relationships/hyperlink" Target="http://images.google.com/imgres?imgurl=http://www.blueswami.com/albums/Fossils/FOSSILS_BERRARA_BEACH_JUL.jpg&amp;imgrefurl=http://www.blueswami.com/gallery/Fossils/FOSSILS_BERRARA_BEACH_JUL&amp;h=480&amp;w=640&amp;sz=70&amp;tbnid=TVeXIC32RlEJ:&amp;tbnh=101&amp;tbnw=135&amp;start=29&amp;prev=/images?q=fossils&amp;start=20&amp;hl=en&amp;lr=&amp;sa=N" TargetMode="External"/><Relationship Id="rId6" Type="http://schemas.openxmlformats.org/officeDocument/2006/relationships/image" Target="../media/image12.jpeg"/><Relationship Id="rId7" Type="http://schemas.openxmlformats.org/officeDocument/2006/relationships/hyperlink" Target="http://images.google.com/imgres?imgurl=http://ib.berkeley.edu/labs/slatkin/eriq/nonacademic/sespeweb/fossils.jpg&amp;imgrefurl=http://ib.berkeley.edu/labs/slatkin/eriq/nonacademic/sespeweb/itinerary.htm&amp;h=461&amp;w=462&amp;sz=78&amp;tbnid=BOExxTYz3tcJ:&amp;tbnh=124&amp;tbnw=124&amp;start=42&amp;prev=/images?q=fossils&amp;start=40&amp;hl=en&amp;lr=&amp;sa=N" TargetMode="External"/><Relationship Id="rId8" Type="http://schemas.openxmlformats.org/officeDocument/2006/relationships/image" Target="../media/image13.jpeg"/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Relationship Id="rId3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Linking Literacy and </a:t>
            </a:r>
            <a:r>
              <a:rPr lang="en-US" dirty="0" smtClean="0">
                <a:solidFill>
                  <a:srgbClr val="FF0000"/>
                </a:solidFill>
              </a:rPr>
              <a:t>Science</a:t>
            </a:r>
            <a:r>
              <a:rPr lang="en-US" dirty="0" smtClean="0">
                <a:solidFill>
                  <a:srgbClr val="FF0000"/>
                </a:solidFill>
              </a:rPr>
              <a:t/>
            </a:r>
            <a:br>
              <a:rPr lang="en-US" dirty="0" smtClean="0">
                <a:solidFill>
                  <a:srgbClr val="FF0000"/>
                </a:solidFill>
              </a:rPr>
            </a:br>
            <a:r>
              <a:rPr lang="en-US" dirty="0" smtClean="0">
                <a:solidFill>
                  <a:srgbClr val="FF0000"/>
                </a:solidFill>
              </a:rPr>
              <a:t>Through Picture Perfect Science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0" name="Subtitle 9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00FF"/>
                </a:solidFill>
              </a:rPr>
              <a:t>Dr. Q. Ogbomo &amp; Dr. S. Wendt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Tennessee Tech University</a:t>
            </a:r>
            <a:endParaRPr lang="en-US" dirty="0">
              <a:solidFill>
                <a:srgbClr val="0000FF"/>
              </a:solidFill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45884" y="4655235"/>
            <a:ext cx="2762647" cy="18426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01476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Day 2-Explore </a:t>
            </a:r>
            <a:endParaRPr lang="en-US" dirty="0"/>
          </a:p>
        </p:txBody>
      </p:sp>
      <p:pic>
        <p:nvPicPr>
          <p:cNvPr id="5" name="Picture 7" descr="coal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157" b="10157"/>
          <a:stretch>
            <a:fillRect/>
          </a:stretch>
        </p:blipFill>
        <p:spPr>
          <a:xfrm>
            <a:off x="6299946" y="4840907"/>
            <a:ext cx="2291605" cy="170758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80808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7" name="Rectangle 6"/>
          <p:cNvSpPr/>
          <p:nvPr/>
        </p:nvSpPr>
        <p:spPr>
          <a:xfrm>
            <a:off x="946262" y="1444532"/>
            <a:ext cx="7602053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/>
              <a:buChar char="•"/>
            </a:pPr>
            <a:r>
              <a:rPr lang="en-US" sz="2800" b="1" dirty="0" smtClean="0"/>
              <a:t>Explore</a:t>
            </a:r>
            <a:r>
              <a:rPr lang="en-US" sz="2800" dirty="0" smtClean="0"/>
              <a:t> with </a:t>
            </a:r>
            <a:r>
              <a:rPr lang="en-US" sz="2800" dirty="0"/>
              <a:t>Observing Real Fossils and card sequencing </a:t>
            </a:r>
            <a:endParaRPr lang="en-US" sz="2800" dirty="0" smtClean="0"/>
          </a:p>
          <a:p>
            <a:endParaRPr lang="en-US" sz="2800" dirty="0"/>
          </a:p>
          <a:p>
            <a:pPr marL="342900" indent="-342900">
              <a:buFont typeface="Arial"/>
              <a:buChar char="•"/>
            </a:pPr>
            <a:r>
              <a:rPr lang="en-US" sz="2800" b="1" dirty="0"/>
              <a:t>Explain</a:t>
            </a:r>
            <a:r>
              <a:rPr lang="en-US" sz="2800" dirty="0"/>
              <a:t> with Fossils Tell of Long Ago Read-Aloud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9275" y="3689942"/>
            <a:ext cx="3306166" cy="25398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23441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Day 3-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Elaborate with The Fossil Game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60680" y="107576"/>
            <a:ext cx="2783320" cy="1998124"/>
          </a:xfrm>
          <a:prstGeom prst="rect">
            <a:avLst/>
          </a:prstGeom>
        </p:spPr>
      </p:pic>
      <p:pic>
        <p:nvPicPr>
          <p:cNvPr id="2" name="Picture 1" descr="Screen Shot 2016-07-11 at 4.56.48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7809" y="2105700"/>
            <a:ext cx="6663807" cy="46058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329611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Day 3-</a:t>
            </a:r>
            <a:endParaRPr lang="en-US" dirty="0"/>
          </a:p>
        </p:txBody>
      </p:sp>
      <p:pic>
        <p:nvPicPr>
          <p:cNvPr id="4" name="Content Placeholder 3" descr="Screen Shot 2016-07-11 at 5.02.56 PM.png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66349" r="-66349"/>
          <a:stretch>
            <a:fillRect/>
          </a:stretch>
        </p:blipFill>
        <p:spPr/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60680" y="107576"/>
            <a:ext cx="2783320" cy="19981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225623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Day 4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b="1" dirty="0"/>
              <a:t>Evaluate </a:t>
            </a:r>
            <a:r>
              <a:rPr lang="en-US" sz="3200" dirty="0"/>
              <a:t>with Fossil Rereading and </a:t>
            </a:r>
            <a:r>
              <a:rPr lang="en-US" sz="3200" dirty="0" smtClean="0"/>
              <a:t>Fossil </a:t>
            </a:r>
            <a:r>
              <a:rPr lang="en-US" sz="3200" dirty="0"/>
              <a:t>Writing </a:t>
            </a:r>
            <a:r>
              <a:rPr lang="en-US" sz="3200" dirty="0" smtClean="0"/>
              <a:t>Activity</a:t>
            </a:r>
          </a:p>
          <a:p>
            <a:pPr>
              <a:buFont typeface="Wingdings" charset="2"/>
              <a:buChar char="ü"/>
            </a:pPr>
            <a:r>
              <a:rPr lang="en-US" sz="3200" dirty="0" smtClean="0"/>
              <a:t>Journal </a:t>
            </a:r>
          </a:p>
          <a:p>
            <a:pPr>
              <a:buFont typeface="Wingdings" charset="2"/>
              <a:buChar char="ü"/>
            </a:pPr>
            <a:r>
              <a:rPr lang="en-US" sz="3200" dirty="0" smtClean="0"/>
              <a:t>Fossil poster</a:t>
            </a:r>
            <a:endParaRPr lang="en-US" sz="3200" dirty="0" smtClean="0"/>
          </a:p>
          <a:p>
            <a:pPr>
              <a:buFont typeface="Wingdings" charset="2"/>
              <a:buChar char="ü"/>
            </a:pPr>
            <a:r>
              <a:rPr lang="en-US" sz="3200" dirty="0" smtClean="0"/>
              <a:t>Wacky We-Search- A day in the life of a fossil.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0773382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Ansberry</a:t>
            </a:r>
            <a:r>
              <a:rPr lang="en-US" dirty="0"/>
              <a:t>, K., &amp; Morgan, E. R. (2010). </a:t>
            </a:r>
            <a:r>
              <a:rPr lang="en-US" i="1" dirty="0"/>
              <a:t>Picture-perfect science lessons: Using children's books to guide inquiry</a:t>
            </a:r>
            <a:r>
              <a:rPr lang="en-US" dirty="0"/>
              <a:t>. NSTA Press</a:t>
            </a:r>
            <a:r>
              <a:rPr lang="en-US" dirty="0" smtClean="0"/>
              <a:t>.</a:t>
            </a:r>
            <a:endParaRPr lang="en-US" dirty="0"/>
          </a:p>
          <a:p>
            <a:r>
              <a:rPr lang="en-US" dirty="0"/>
              <a:t>Lane, B. (51). Wacky We-Search Reports: Face the Facts With Fun.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933215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Getting the most out of Picture Perfect Science</a:t>
            </a:r>
            <a:endParaRPr lang="en-US" dirty="0"/>
          </a:p>
        </p:txBody>
      </p:sp>
      <p:pic>
        <p:nvPicPr>
          <p:cNvPr id="5" name="Picture 2" descr="way cool science stuff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00" y="1327640"/>
            <a:ext cx="3886200" cy="47082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6055" y="2269008"/>
            <a:ext cx="2489200" cy="322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07854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6" name="WordArt 8"/>
          <p:cNvSpPr>
            <a:spLocks noChangeArrowheads="1" noChangeShapeType="1" noTextEdit="1"/>
          </p:cNvSpPr>
          <p:nvPr/>
        </p:nvSpPr>
        <p:spPr bwMode="auto">
          <a:xfrm>
            <a:off x="1447800" y="470669"/>
            <a:ext cx="5532590" cy="1074546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/>
            <a:r>
              <a:rPr lang="en-US" sz="9600" kern="10" dirty="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blurRad="63500" dist="53882" dir="2700000" algn="ctr" rotWithShape="0">
                    <a:srgbClr val="9999FF">
                      <a:alpha val="80000"/>
                    </a:srgbClr>
                  </a:outerShdw>
                </a:effectLst>
                <a:latin typeface="Comic Sans MS"/>
                <a:ea typeface="Comic Sans MS"/>
                <a:cs typeface="Comic Sans MS"/>
              </a:rPr>
              <a:t>Fossils</a:t>
            </a:r>
          </a:p>
        </p:txBody>
      </p:sp>
      <p:sp>
        <p:nvSpPr>
          <p:cNvPr id="2057" name="Text Box 9"/>
          <p:cNvSpPr txBox="1">
            <a:spLocks noChangeArrowheads="1"/>
          </p:cNvSpPr>
          <p:nvPr/>
        </p:nvSpPr>
        <p:spPr bwMode="auto">
          <a:xfrm>
            <a:off x="1219200" y="3962400"/>
            <a:ext cx="35814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/>
          </a:p>
        </p:txBody>
      </p:sp>
      <p:sp>
        <p:nvSpPr>
          <p:cNvPr id="2058" name="Text Box 10"/>
          <p:cNvSpPr txBox="1">
            <a:spLocks noChangeArrowheads="1"/>
          </p:cNvSpPr>
          <p:nvPr/>
        </p:nvSpPr>
        <p:spPr bwMode="auto">
          <a:xfrm>
            <a:off x="1889125" y="4303713"/>
            <a:ext cx="268287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2059" name="Text Box 11"/>
          <p:cNvSpPr txBox="1">
            <a:spLocks noChangeArrowheads="1"/>
          </p:cNvSpPr>
          <p:nvPr/>
        </p:nvSpPr>
        <p:spPr bwMode="auto">
          <a:xfrm>
            <a:off x="963171" y="1545215"/>
            <a:ext cx="7217657" cy="5847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n-US" sz="3200" dirty="0" smtClean="0">
                <a:latin typeface="Comic Sans MS" charset="0"/>
              </a:rPr>
              <a:t>Featured Books</a:t>
            </a:r>
            <a:endParaRPr lang="en-US" sz="3200" dirty="0">
              <a:latin typeface="Comic Sans MS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6658" y="3419009"/>
            <a:ext cx="3306166" cy="253983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62115" y="3347223"/>
            <a:ext cx="2708676" cy="26464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52075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70401947"/>
              </p:ext>
            </p:extLst>
          </p:nvPr>
        </p:nvGraphicFramePr>
        <p:xfrm>
          <a:off x="804644" y="346342"/>
          <a:ext cx="7294738" cy="519511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47369"/>
                <a:gridCol w="3647369"/>
              </a:tblGrid>
              <a:tr h="481725">
                <a:tc gridSpan="2">
                  <a:txBody>
                    <a:bodyPr/>
                    <a:lstStyle/>
                    <a:p>
                      <a:r>
                        <a:rPr lang="en-US" dirty="0" smtClean="0"/>
                        <a:t>                       5</a:t>
                      </a:r>
                      <a:r>
                        <a:rPr lang="en-US" baseline="0" dirty="0" smtClean="0"/>
                        <a:t> E  Learning     Cycle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607205">
                <a:tc>
                  <a:txBody>
                    <a:bodyPr/>
                    <a:lstStyle/>
                    <a:p>
                      <a:r>
                        <a:rPr lang="en-US" dirty="0" smtClean="0"/>
                        <a:t>Engage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Activity which focuses the students attention; hook</a:t>
                      </a:r>
                      <a:endParaRPr lang="en-US" sz="1400" dirty="0"/>
                    </a:p>
                  </a:txBody>
                  <a:tcPr/>
                </a:tc>
              </a:tr>
              <a:tr h="1504629">
                <a:tc>
                  <a:txBody>
                    <a:bodyPr/>
                    <a:lstStyle/>
                    <a:p>
                      <a:r>
                        <a:rPr lang="en-US" dirty="0" smtClean="0"/>
                        <a:t>Explore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Activity which gives students time to think and investigate/test/make decisions/problem solve and collect information; connect to prior knowledge</a:t>
                      </a:r>
                    </a:p>
                  </a:txBody>
                  <a:tcPr/>
                </a:tc>
              </a:tr>
              <a:tr h="887098">
                <a:tc>
                  <a:txBody>
                    <a:bodyPr/>
                    <a:lstStyle/>
                    <a:p>
                      <a:r>
                        <a:rPr lang="en-US" dirty="0" smtClean="0"/>
                        <a:t>Explain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Activity which allows students to analyze their exploration; time to reflect and clarify misconceptions</a:t>
                      </a:r>
                    </a:p>
                  </a:txBody>
                  <a:tcPr/>
                </a:tc>
              </a:tr>
              <a:tr h="857231">
                <a:tc>
                  <a:txBody>
                    <a:bodyPr/>
                    <a:lstStyle/>
                    <a:p>
                      <a:r>
                        <a:rPr lang="en-US" dirty="0" smtClean="0"/>
                        <a:t>Elaborate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Activity which expands and solidifies student thinking and/or apply to real world setting</a:t>
                      </a:r>
                    </a:p>
                  </a:txBody>
                  <a:tcPr/>
                </a:tc>
              </a:tr>
              <a:tr h="857231">
                <a:tc>
                  <a:txBody>
                    <a:bodyPr/>
                    <a:lstStyle/>
                    <a:p>
                      <a:r>
                        <a:rPr lang="en-US" dirty="0" smtClean="0"/>
                        <a:t>Evaluate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Activity which allows the teacher to assess student performance and understandings</a:t>
                      </a: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46778" y="5471977"/>
            <a:ext cx="1505208" cy="150019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2146" y="5471977"/>
            <a:ext cx="1505208" cy="15001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638319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622297"/>
          </a:xfrm>
        </p:spPr>
        <p:txBody>
          <a:bodyPr/>
          <a:lstStyle/>
          <a:p>
            <a:r>
              <a:rPr lang="en-US" dirty="0"/>
              <a:t/>
            </a:r>
            <a:br>
              <a:rPr lang="en-US" dirty="0"/>
            </a:br>
            <a:r>
              <a:rPr lang="en-US" dirty="0"/>
              <a:t>About Fossils…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sz="2800" dirty="0" smtClean="0">
                <a:hlinkClick r:id="rId2"/>
              </a:rPr>
              <a:t>What is a fossil?</a:t>
            </a:r>
          </a:p>
          <a:p>
            <a:pPr>
              <a:lnSpc>
                <a:spcPct val="90000"/>
              </a:lnSpc>
            </a:pPr>
            <a:endParaRPr lang="en-US" sz="2800" dirty="0">
              <a:hlinkClick r:id="rId2"/>
            </a:endParaRPr>
          </a:p>
          <a:p>
            <a:pPr>
              <a:lnSpc>
                <a:spcPct val="90000"/>
              </a:lnSpc>
            </a:pPr>
            <a:r>
              <a:rPr lang="en-US" sz="2800" dirty="0" smtClean="0">
                <a:hlinkClick r:id="rId2"/>
              </a:rPr>
              <a:t>How </a:t>
            </a:r>
            <a:r>
              <a:rPr lang="en-US" sz="2800" dirty="0" smtClean="0">
                <a:hlinkClick r:id="rId2"/>
              </a:rPr>
              <a:t>are</a:t>
            </a:r>
            <a:r>
              <a:rPr lang="en-US" sz="2800" dirty="0" smtClean="0"/>
              <a:t> </a:t>
            </a:r>
            <a:r>
              <a:rPr lang="en-US" sz="2800" dirty="0" smtClean="0">
                <a:hlinkClick r:id="rId2"/>
              </a:rPr>
              <a:t>fossils made</a:t>
            </a:r>
            <a:r>
              <a:rPr lang="en-US" sz="2800" dirty="0" smtClean="0"/>
              <a:t>?</a:t>
            </a:r>
          </a:p>
          <a:p>
            <a:pPr>
              <a:lnSpc>
                <a:spcPct val="90000"/>
              </a:lnSpc>
            </a:pPr>
            <a:endParaRPr lang="en-US" sz="2800" dirty="0"/>
          </a:p>
          <a:p>
            <a:pPr>
              <a:lnSpc>
                <a:spcPct val="90000"/>
              </a:lnSpc>
            </a:pPr>
            <a:endParaRPr lang="en-US" sz="2800" dirty="0"/>
          </a:p>
          <a:p>
            <a:pPr>
              <a:lnSpc>
                <a:spcPct val="90000"/>
              </a:lnSpc>
              <a:buFontTx/>
              <a:buNone/>
            </a:pPr>
            <a:endParaRPr lang="en-US" sz="1000" i="1" dirty="0"/>
          </a:p>
        </p:txBody>
      </p:sp>
      <p:pic>
        <p:nvPicPr>
          <p:cNvPr id="4101" name="Picture 5" descr="pleis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910138" y="2009775"/>
            <a:ext cx="3514725" cy="37052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808080">
                      <a:alpha val="74998"/>
                    </a:srgbClr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935882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8" grpId="0"/>
      <p:bldP spid="4099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46778" y="5471977"/>
            <a:ext cx="1505208" cy="150019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2146" y="5471977"/>
            <a:ext cx="1505208" cy="1500191"/>
          </a:xfrm>
          <a:prstGeom prst="rect">
            <a:avLst/>
          </a:prstGeom>
        </p:spPr>
      </p:pic>
      <p:pic>
        <p:nvPicPr>
          <p:cNvPr id="2" name="Picture 1" descr="Screen Shot 2016-07-11 at 5.18.05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2146" y="235937"/>
            <a:ext cx="7890933" cy="49287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62396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4" name="Rectangle 4"/>
          <p:cNvSpPr>
            <a:spLocks noGrp="1" noChangeArrowheads="1"/>
          </p:cNvSpPr>
          <p:nvPr>
            <p:ph type="title" sz="quarter"/>
          </p:nvPr>
        </p:nvSpPr>
        <p:spPr/>
        <p:txBody>
          <a:bodyPr/>
          <a:lstStyle/>
          <a:p>
            <a:r>
              <a:rPr lang="en-US" sz="4000" b="1">
                <a:latin typeface="Comic Sans MS" charset="0"/>
              </a:rPr>
              <a:t>We can learn many things from studying fossils.</a:t>
            </a:r>
          </a:p>
        </p:txBody>
      </p:sp>
      <p:pic>
        <p:nvPicPr>
          <p:cNvPr id="46086" name="Picture 6" descr="fossils-981025-06-528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09600" y="1752600"/>
            <a:ext cx="2460625" cy="218598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80808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46092" name="Picture 12" descr="42_2">
            <a:hlinkClick r:id="rId3"/>
          </p:cNvPr>
          <p:cNvPicPr>
            <a:picLocks noGrp="1" noChangeAspect="1" noChangeArrowheads="1"/>
          </p:cNvPicPr>
          <p:nvPr>
            <p:ph sz="quarter" idx="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791200" y="1676400"/>
            <a:ext cx="2057400" cy="1371600"/>
          </a:xfrm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80808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46099" name="Picture 19" descr="FOSSILS_BERRARA_BEACH_JUL">
            <a:hlinkClick r:id="rId5"/>
          </p:cNvPr>
          <p:cNvPicPr>
            <a:picLocks noGrp="1" noChangeAspect="1" noChangeArrowheads="1"/>
          </p:cNvPicPr>
          <p:nvPr>
            <p:ph sz="quarter" idx="3"/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62000" y="4391025"/>
            <a:ext cx="2571750" cy="1924050"/>
          </a:xfrm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80808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46089" name="Text Box 9"/>
          <p:cNvSpPr txBox="1">
            <a:spLocks noChangeArrowheads="1"/>
          </p:cNvSpPr>
          <p:nvPr/>
        </p:nvSpPr>
        <p:spPr bwMode="auto">
          <a:xfrm>
            <a:off x="2117725" y="5751513"/>
            <a:ext cx="588327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46090" name="Rectangle 10"/>
          <p:cNvSpPr>
            <a:spLocks noChangeArrowheads="1"/>
          </p:cNvSpPr>
          <p:nvPr/>
        </p:nvSpPr>
        <p:spPr bwMode="auto">
          <a:xfrm rot="-11642174">
            <a:off x="1371600" y="3059113"/>
            <a:ext cx="2105025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rot="10800000">
            <a:spAutoFit/>
          </a:bodyPr>
          <a:lstStyle/>
          <a:p>
            <a:endParaRPr lang="en-US" sz="3600" b="1">
              <a:solidFill>
                <a:schemeClr val="tx2"/>
              </a:solidFill>
              <a:latin typeface="Comic Sans MS" charset="0"/>
            </a:endParaRPr>
          </a:p>
        </p:txBody>
      </p:sp>
      <p:pic>
        <p:nvPicPr>
          <p:cNvPr id="46102" name="Picture 22" descr="fossils">
            <a:hlinkClick r:id="rId7"/>
          </p:cNvPr>
          <p:cNvPicPr>
            <a:picLocks noGrp="1" noChangeAspect="1" noChangeArrowheads="1"/>
          </p:cNvPicPr>
          <p:nvPr>
            <p:ph sz="quarter" idx="4"/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352800" y="2438400"/>
            <a:ext cx="2806700" cy="2806700"/>
          </a:xfrm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80808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46104" name="Text Box 24"/>
          <p:cNvSpPr txBox="1">
            <a:spLocks noChangeArrowheads="1"/>
          </p:cNvSpPr>
          <p:nvPr/>
        </p:nvSpPr>
        <p:spPr bwMode="auto">
          <a:xfrm rot="9449024" flipV="1">
            <a:off x="5192713" y="4699000"/>
            <a:ext cx="3968750" cy="1190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600" b="1">
                <a:latin typeface="Comic Sans MS" charset="0"/>
              </a:rPr>
              <a:t>Fossils tell us about the past.</a:t>
            </a:r>
          </a:p>
        </p:txBody>
      </p:sp>
    </p:spTree>
    <p:extLst>
      <p:ext uri="{BB962C8B-B14F-4D97-AF65-F5344CB8AC3E}">
        <p14:creationId xmlns:p14="http://schemas.microsoft.com/office/powerpoint/2010/main" val="405591626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60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60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60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460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50000">
                                          <p:val>
                                            <p:strVal val="#ppt_y+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460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08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97173" y="253597"/>
            <a:ext cx="2349286" cy="1563343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537128" y="1531393"/>
            <a:ext cx="8229600" cy="1143000"/>
          </a:xfrm>
        </p:spPr>
        <p:txBody>
          <a:bodyPr/>
          <a:lstStyle/>
          <a:p>
            <a:r>
              <a:rPr lang="en-US" dirty="0" smtClean="0"/>
              <a:t>Objectives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852567" y="3544756"/>
            <a:ext cx="7770789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 </a:t>
            </a:r>
            <a:r>
              <a:rPr lang="en-US" sz="2000" dirty="0"/>
              <a:t>Fossils provide evidence about the types of organisms (both visible and microscopic) that lived long ago</a:t>
            </a:r>
          </a:p>
          <a:p>
            <a:r>
              <a:rPr lang="en-US" sz="2000" dirty="0"/>
              <a:t>and also about the nature of their environments. </a:t>
            </a:r>
            <a:endParaRPr lang="en-US" sz="2000" dirty="0" smtClean="0"/>
          </a:p>
          <a:p>
            <a:endParaRPr lang="en-US" sz="2000" dirty="0"/>
          </a:p>
          <a:p>
            <a:r>
              <a:rPr lang="en-US" sz="2000" dirty="0" smtClean="0"/>
              <a:t>Fossils </a:t>
            </a:r>
            <a:r>
              <a:rPr lang="en-US" sz="2000" dirty="0"/>
              <a:t>can be compared with one another and to living organisms </a:t>
            </a:r>
            <a:r>
              <a:rPr lang="en-US" sz="2000" dirty="0" smtClean="0"/>
              <a:t>according to </a:t>
            </a:r>
            <a:r>
              <a:rPr lang="en-US" sz="2000" dirty="0"/>
              <a:t>their similarities and differences.</a:t>
            </a:r>
          </a:p>
        </p:txBody>
      </p:sp>
    </p:spTree>
    <p:extLst>
      <p:ext uri="{BB962C8B-B14F-4D97-AF65-F5344CB8AC3E}">
        <p14:creationId xmlns:p14="http://schemas.microsoft.com/office/powerpoint/2010/main" val="36698342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Day 1- Engage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Engage </a:t>
            </a:r>
            <a:r>
              <a:rPr lang="en-US" dirty="0"/>
              <a:t>with Draw a Dinosaur and Fossil Read-</a:t>
            </a:r>
            <a:r>
              <a:rPr lang="en-US" dirty="0" smtClean="0"/>
              <a:t>Aloud-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98511" y="0"/>
            <a:ext cx="1802823" cy="168730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08399" y="2903939"/>
            <a:ext cx="3162392" cy="30896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904069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reeze">
  <a:themeElements>
    <a:clrScheme name="Breeze">
      <a:dk1>
        <a:sysClr val="windowText" lastClr="000000"/>
      </a:dk1>
      <a:lt1>
        <a:sysClr val="window" lastClr="FFFFFF"/>
      </a:lt1>
      <a:dk2>
        <a:srgbClr val="09213B"/>
      </a:dk2>
      <a:lt2>
        <a:srgbClr val="D5EDF4"/>
      </a:lt2>
      <a:accent1>
        <a:srgbClr val="2C7C9F"/>
      </a:accent1>
      <a:accent2>
        <a:srgbClr val="244A58"/>
      </a:accent2>
      <a:accent3>
        <a:srgbClr val="E2751D"/>
      </a:accent3>
      <a:accent4>
        <a:srgbClr val="FFB400"/>
      </a:accent4>
      <a:accent5>
        <a:srgbClr val="7EB606"/>
      </a:accent5>
      <a:accent6>
        <a:srgbClr val="C00000"/>
      </a:accent6>
      <a:hlink>
        <a:srgbClr val="7030A0"/>
      </a:hlink>
      <a:folHlink>
        <a:srgbClr val="00B0F0"/>
      </a:folHlink>
    </a:clrScheme>
    <a:fontScheme name="Breeze">
      <a:majorFont>
        <a:latin typeface="News Gothic MT"/>
        <a:ea typeface=""/>
        <a:cs typeface=""/>
        <a:font script="Jpan" typeface="ＭＳ Ｐゴシック"/>
        <a:font script="Hans" typeface="宋体"/>
        <a:font script="Hant" typeface="新細明體"/>
      </a:majorFont>
      <a:minorFont>
        <a:latin typeface="News Gothic MT"/>
        <a:ea typeface=""/>
        <a:cs typeface=""/>
        <a:font script="Jpan" typeface="ＭＳ Ｐゴシック"/>
        <a:font script="Hans" typeface="宋体"/>
        <a:font script="Hant" typeface="新細明體"/>
      </a:minorFont>
    </a:fontScheme>
    <a:fmtScheme name="Breeze">
      <a:fillStyleLst>
        <a:solidFill>
          <a:schemeClr val="phClr"/>
        </a:solidFill>
        <a:gradFill rotWithShape="1">
          <a:gsLst>
            <a:gs pos="31000">
              <a:schemeClr val="phClr">
                <a:tint val="100000"/>
                <a:shade val="100000"/>
                <a:satMod val="120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shade val="100000"/>
                <a:satMod val="120000"/>
              </a:schemeClr>
            </a:gs>
            <a:gs pos="69000">
              <a:schemeClr val="phClr">
                <a:tint val="80000"/>
                <a:shade val="100000"/>
                <a:satMod val="150000"/>
              </a:schemeClr>
            </a:gs>
            <a:gs pos="100000">
              <a:schemeClr val="phClr">
                <a:tint val="50000"/>
                <a:shade val="100000"/>
                <a:satMod val="15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dbl" algn="ctr">
          <a:solidFill>
            <a:schemeClr val="phClr"/>
          </a:solidFill>
          <a:prstDash val="solid"/>
        </a:ln>
        <a:ln w="31750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63500" dist="25400" dir="5400000" sx="101000" sy="101000" rotWithShape="0">
              <a:srgbClr val="000000">
                <a:alpha val="40000"/>
              </a:srgbClr>
            </a:outerShdw>
          </a:effectLst>
        </a:effectStyle>
        <a:effectStyle>
          <a:effectLst>
            <a:innerShdw blurRad="127000" dist="25400" dir="13500000">
              <a:srgbClr val="C0C0C0">
                <a:alpha val="75000"/>
              </a:srgbClr>
            </a:innerShdw>
            <a:outerShdw blurRad="88900" dist="25400" dir="5400000" sx="102000" sy="102000" algn="ctr" rotWithShape="0">
              <a:srgbClr val="C0C0C0">
                <a:alpha val="40000"/>
              </a:srgbClr>
            </a:outerShdw>
          </a:effectLst>
          <a:scene3d>
            <a:camera prst="perspectiveLeft" fov="300000"/>
            <a:lightRig rig="soft" dir="l">
              <a:rot lat="0" lon="0" rev="4200000"/>
            </a:lightRig>
          </a:scene3d>
          <a:sp3d extrusionH="38100" prstMaterial="powder">
            <a:bevelT w="50800" h="88900" prst="convex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40000"/>
                <a:satMod val="400000"/>
              </a:schemeClr>
              <a:schemeClr val="phClr">
                <a:tint val="10000"/>
                <a:satMod val="20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Breeze.thmx</Template>
  <TotalTime>426</TotalTime>
  <Words>322</Words>
  <Application>Microsoft Macintosh PowerPoint</Application>
  <PresentationFormat>On-screen Show (4:3)</PresentationFormat>
  <Paragraphs>50</Paragraphs>
  <Slides>14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Breeze</vt:lpstr>
      <vt:lpstr>Linking Literacy and Science Through Picture Perfect Science</vt:lpstr>
      <vt:lpstr>Getting the most out of Picture Perfect Science</vt:lpstr>
      <vt:lpstr>PowerPoint Presentation</vt:lpstr>
      <vt:lpstr>PowerPoint Presentation</vt:lpstr>
      <vt:lpstr> About Fossils…</vt:lpstr>
      <vt:lpstr>PowerPoint Presentation</vt:lpstr>
      <vt:lpstr>We can learn many things from studying fossils.</vt:lpstr>
      <vt:lpstr>Objectives</vt:lpstr>
      <vt:lpstr>Day 1- Engage</vt:lpstr>
      <vt:lpstr>Day 2-Explore </vt:lpstr>
      <vt:lpstr>Day 3-</vt:lpstr>
      <vt:lpstr>Day 3-</vt:lpstr>
      <vt:lpstr>Day 4</vt:lpstr>
      <vt:lpstr>References</vt:lpstr>
    </vt:vector>
  </TitlesOfParts>
  <Company>TTU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Queen Ogbomo</dc:creator>
  <cp:lastModifiedBy>Stephanie Wendt</cp:lastModifiedBy>
  <cp:revision>13</cp:revision>
  <dcterms:created xsi:type="dcterms:W3CDTF">2016-07-10T06:30:54Z</dcterms:created>
  <dcterms:modified xsi:type="dcterms:W3CDTF">2016-07-11T22:33:53Z</dcterms:modified>
</cp:coreProperties>
</file>