
<file path=[Content_Types].xml><?xml version="1.0" encoding="utf-8"?>
<Types xmlns="http://schemas.openxmlformats.org/package/2006/content-types">
  <Default Extension="xml" ContentType="application/xml"/>
  <Default Extension="png" ContentType="image/png"/>
  <Default Extension="jpeg" ContentType="image/jpeg"/>
  <Default Extension="jpg" ContentType="image/jpeg"/>
  <Default Extension="rels" ContentType="application/vnd.openxmlformats-package.relationships+xml"/>
  <Default Extension="bin" ContentType="application/vnd.openxmlformats-officedocument.presentationml.printerSettings"/>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50" r:id="rId1"/>
  </p:sldMasterIdLst>
  <p:notesMasterIdLst>
    <p:notesMasterId r:id="rId17"/>
  </p:notesMasterIdLst>
  <p:sldIdLst>
    <p:sldId id="256" r:id="rId2"/>
    <p:sldId id="257" r:id="rId3"/>
    <p:sldId id="258" r:id="rId4"/>
    <p:sldId id="263" r:id="rId5"/>
    <p:sldId id="270" r:id="rId6"/>
    <p:sldId id="264" r:id="rId7"/>
    <p:sldId id="265" r:id="rId8"/>
    <p:sldId id="266" r:id="rId9"/>
    <p:sldId id="271" r:id="rId10"/>
    <p:sldId id="267" r:id="rId11"/>
    <p:sldId id="272" r:id="rId12"/>
    <p:sldId id="268" r:id="rId13"/>
    <p:sldId id="259" r:id="rId14"/>
    <p:sldId id="262" r:id="rId15"/>
    <p:sldId id="269"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4" d="100"/>
          <a:sy n="74" d="100"/>
        </p:scale>
        <p:origin x="-2472"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01CD966-FB21-3C47-9350-60ACDEEE41F2}" type="datetimeFigureOut">
              <a:rPr lang="en-US" smtClean="0"/>
              <a:t>7/12/16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747B338-5A81-3541-B463-FF07A623FE93}" type="slidenum">
              <a:rPr lang="en-US" smtClean="0"/>
              <a:t>‹#›</a:t>
            </a:fld>
            <a:endParaRPr lang="en-US"/>
          </a:p>
        </p:txBody>
      </p:sp>
    </p:spTree>
    <p:extLst>
      <p:ext uri="{BB962C8B-B14F-4D97-AF65-F5344CB8AC3E}">
        <p14:creationId xmlns:p14="http://schemas.microsoft.com/office/powerpoint/2010/main" val="73498205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a:t>
            </a:r>
            <a:r>
              <a:rPr lang="en-US" baseline="0" dirty="0" smtClean="0"/>
              <a:t>second possible  ELA standard that relates to our Earth’s Surface Systems  PE is Informational Reading 4.9. </a:t>
            </a:r>
          </a:p>
          <a:p>
            <a:endParaRPr lang="en-US" baseline="0" dirty="0" smtClean="0"/>
          </a:p>
          <a:p>
            <a:r>
              <a:rPr lang="en-US" baseline="0" dirty="0" smtClean="0"/>
              <a:t>Here students are to integrate information from two text on the same topic. </a:t>
            </a:r>
          </a:p>
          <a:p>
            <a:endParaRPr lang="en-US" baseline="0" dirty="0" smtClean="0"/>
          </a:p>
          <a:p>
            <a:r>
              <a:rPr lang="en-US" baseline="0" dirty="0" smtClean="0"/>
              <a:t>One resource I have discovered is </a:t>
            </a:r>
            <a:r>
              <a:rPr lang="en-US" b="1" baseline="0" dirty="0" smtClean="0"/>
              <a:t>Picture Perfect Science Lessons </a:t>
            </a:r>
            <a:r>
              <a:rPr lang="en-US" baseline="0" dirty="0" smtClean="0"/>
              <a:t>by Karen </a:t>
            </a:r>
            <a:r>
              <a:rPr lang="en-US" baseline="0" dirty="0" err="1" smtClean="0"/>
              <a:t>Ansberry</a:t>
            </a:r>
            <a:r>
              <a:rPr lang="en-US" baseline="0" dirty="0" smtClean="0"/>
              <a:t> and Emily Morgan. The lessons provided in this resource book help teachers guide students through engaging, hands on inquiry experiences. The lessons embed reading strategies that help students learn to read and read to learn all while experiencing science!</a:t>
            </a:r>
          </a:p>
          <a:p>
            <a:endParaRPr lang="en-US" baseline="0" dirty="0" smtClean="0"/>
          </a:p>
          <a:p>
            <a:r>
              <a:rPr lang="en-US" baseline="0" dirty="0" smtClean="0"/>
              <a:t>You could use one of the strategies mentioned in PPS Lessons resource book  or use the text along with a specific reading strategy you feel better addresses the needs of your students. </a:t>
            </a:r>
          </a:p>
          <a:p>
            <a:endParaRPr lang="en-US" baseline="0" dirty="0" smtClean="0"/>
          </a:p>
          <a:p>
            <a:r>
              <a:rPr lang="en-US" baseline="0" dirty="0" smtClean="0"/>
              <a:t>This lesson on the Grand Canyon provides content information related to our chosen PE. If it weren’t for weathering and erosion, this marvelous landmark would not exist!</a:t>
            </a:r>
          </a:p>
          <a:p>
            <a:endParaRPr lang="en-US" baseline="0" dirty="0" smtClean="0"/>
          </a:p>
        </p:txBody>
      </p:sp>
      <p:sp>
        <p:nvSpPr>
          <p:cNvPr id="4" name="Slide Number Placeholder 3"/>
          <p:cNvSpPr>
            <a:spLocks noGrp="1"/>
          </p:cNvSpPr>
          <p:nvPr>
            <p:ph type="sldNum" sz="quarter" idx="10"/>
          </p:nvPr>
        </p:nvSpPr>
        <p:spPr/>
        <p:txBody>
          <a:bodyPr/>
          <a:lstStyle/>
          <a:p>
            <a:fld id="{0763BDE2-6835-4B7D-B409-3C9DC2BC78D5}" type="slidenum">
              <a:rPr lang="en-US" smtClean="0"/>
              <a:t>2</a:t>
            </a:fld>
            <a:endParaRPr lang="en-US"/>
          </a:p>
        </p:txBody>
      </p:sp>
    </p:spTree>
    <p:extLst>
      <p:ext uri="{BB962C8B-B14F-4D97-AF65-F5344CB8AC3E}">
        <p14:creationId xmlns:p14="http://schemas.microsoft.com/office/powerpoint/2010/main" val="1916043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are the two text</a:t>
            </a:r>
            <a:r>
              <a:rPr lang="en-US" baseline="0" dirty="0" smtClean="0"/>
              <a:t> suggested in the Picture Perfect Science  lesson on the Grand Canyon. </a:t>
            </a:r>
          </a:p>
          <a:p>
            <a:endParaRPr lang="en-US" baseline="0" dirty="0" smtClean="0"/>
          </a:p>
          <a:p>
            <a:r>
              <a:rPr lang="en-US" baseline="0" dirty="0" smtClean="0"/>
              <a:t>One text is n</a:t>
            </a:r>
            <a:r>
              <a:rPr lang="en-US" dirty="0" smtClean="0"/>
              <a:t>on narrative.</a:t>
            </a:r>
            <a:r>
              <a:rPr lang="en-US" baseline="0" dirty="0" smtClean="0"/>
              <a:t> Non narrative text are </a:t>
            </a:r>
            <a:r>
              <a:rPr lang="en-US" dirty="0" smtClean="0"/>
              <a:t>factual</a:t>
            </a:r>
            <a:r>
              <a:rPr lang="en-US" baseline="0" dirty="0" smtClean="0"/>
              <a:t> text that introduce a topic, describe an attribute of the topic or describe typical events that occur.</a:t>
            </a:r>
          </a:p>
          <a:p>
            <a:endParaRPr lang="en-US" baseline="0" dirty="0" smtClean="0"/>
          </a:p>
          <a:p>
            <a:r>
              <a:rPr lang="en-US" baseline="0" dirty="0" smtClean="0"/>
              <a:t>The second text is a narrative. It provide an engaging format for factual information and communicates a sequence of factual events over time. </a:t>
            </a:r>
          </a:p>
          <a:p>
            <a:endParaRPr lang="en-US" baseline="0" dirty="0" smtClean="0"/>
          </a:p>
          <a:p>
            <a:r>
              <a:rPr lang="en-US" dirty="0" smtClean="0"/>
              <a:t>Both provide good information for student to read as they practice close reading techniques</a:t>
            </a:r>
            <a:r>
              <a:rPr lang="en-US" baseline="0" dirty="0" smtClean="0"/>
              <a:t> or the practice of comparing two text on the same content.</a:t>
            </a:r>
            <a:endParaRPr lang="en-US" dirty="0"/>
          </a:p>
        </p:txBody>
      </p:sp>
      <p:sp>
        <p:nvSpPr>
          <p:cNvPr id="4" name="Slide Number Placeholder 3"/>
          <p:cNvSpPr>
            <a:spLocks noGrp="1"/>
          </p:cNvSpPr>
          <p:nvPr>
            <p:ph type="sldNum" sz="quarter" idx="10"/>
          </p:nvPr>
        </p:nvSpPr>
        <p:spPr/>
        <p:txBody>
          <a:bodyPr/>
          <a:lstStyle/>
          <a:p>
            <a:fld id="{0763BDE2-6835-4B7D-B409-3C9DC2BC78D5}" type="slidenum">
              <a:rPr lang="en-US" smtClean="0"/>
              <a:t>3</a:t>
            </a:fld>
            <a:endParaRPr lang="en-US"/>
          </a:p>
        </p:txBody>
      </p:sp>
    </p:spTree>
    <p:extLst>
      <p:ext uri="{BB962C8B-B14F-4D97-AF65-F5344CB8AC3E}">
        <p14:creationId xmlns:p14="http://schemas.microsoft.com/office/powerpoint/2010/main" val="40794526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Providing</a:t>
            </a:r>
            <a:r>
              <a:rPr lang="en-US" baseline="0" dirty="0" smtClean="0"/>
              <a:t> students with graphic organizers as well as guided practice when comparing two texts supports comprehension of the content. </a:t>
            </a:r>
          </a:p>
          <a:p>
            <a:endParaRPr lang="en-US" baseline="0" dirty="0" smtClean="0"/>
          </a:p>
          <a:p>
            <a:r>
              <a:rPr lang="en-US" baseline="0" dirty="0" smtClean="0"/>
              <a:t>Graphic organizers help students learn concepts through the organization of attributes that makes the information memorable. </a:t>
            </a:r>
          </a:p>
          <a:p>
            <a:endParaRPr lang="en-US" baseline="0" dirty="0" smtClean="0"/>
          </a:p>
          <a:p>
            <a:r>
              <a:rPr lang="en-US" baseline="0" dirty="0" smtClean="0"/>
              <a:t>This graphic organizer  was created by Janet Allen and can be found in her guide titled “Tools for Teaching Content Literacy.”  It can be used in several different ways as it is left open for you to manipulate to meet the needs of your students or the goal of your lesson. </a:t>
            </a:r>
            <a:endParaRPr lang="en-US" dirty="0"/>
          </a:p>
        </p:txBody>
      </p:sp>
      <p:sp>
        <p:nvSpPr>
          <p:cNvPr id="4" name="Slide Number Placeholder 3"/>
          <p:cNvSpPr>
            <a:spLocks noGrp="1"/>
          </p:cNvSpPr>
          <p:nvPr>
            <p:ph type="sldNum" sz="quarter" idx="10"/>
          </p:nvPr>
        </p:nvSpPr>
        <p:spPr/>
        <p:txBody>
          <a:bodyPr/>
          <a:lstStyle/>
          <a:p>
            <a:fld id="{0763BDE2-6835-4B7D-B409-3C9DC2BC78D5}" type="slidenum">
              <a:rPr lang="en-US" smtClean="0"/>
              <a:t>13</a:t>
            </a:fld>
            <a:endParaRPr lang="en-US"/>
          </a:p>
        </p:txBody>
      </p:sp>
    </p:spTree>
    <p:extLst>
      <p:ext uri="{BB962C8B-B14F-4D97-AF65-F5344CB8AC3E}">
        <p14:creationId xmlns:p14="http://schemas.microsoft.com/office/powerpoint/2010/main" val="7764068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763BDE2-6835-4B7D-B409-3C9DC2BC78D5}" type="slidenum">
              <a:rPr lang="en-US" smtClean="0"/>
              <a:t>14</a:t>
            </a:fld>
            <a:endParaRPr lang="en-US"/>
          </a:p>
        </p:txBody>
      </p:sp>
    </p:spTree>
    <p:extLst>
      <p:ext uri="{BB962C8B-B14F-4D97-AF65-F5344CB8AC3E}">
        <p14:creationId xmlns:p14="http://schemas.microsoft.com/office/powerpoint/2010/main" val="1638830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235C7CB-FDBF-6146-8D41-1718FDA912A2}" type="datetimeFigureOut">
              <a:rPr lang="en-US" smtClean="0"/>
              <a:t>7/12/16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2F5E10-5301-4EE6-90D2-A6C4A3F62BED}"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235C7CB-FDBF-6146-8D41-1718FDA912A2}" type="datetimeFigureOut">
              <a:rPr lang="en-US" smtClean="0"/>
              <a:t>7/12/16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A9BDD1-2F3B-FD47-9EEA-253A706053F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235C7CB-FDBF-6146-8D41-1718FDA912A2}" type="datetimeFigureOut">
              <a:rPr lang="en-US" smtClean="0"/>
              <a:t>7/12/16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A9BDD1-2F3B-FD47-9EEA-253A706053F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235C7CB-FDBF-6146-8D41-1718FDA912A2}" type="datetimeFigureOut">
              <a:rPr lang="en-US" smtClean="0"/>
              <a:t>7/12/16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A9BDD1-2F3B-FD47-9EEA-253A706053F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235C7CB-FDBF-6146-8D41-1718FDA912A2}" type="datetimeFigureOut">
              <a:rPr lang="en-US" smtClean="0"/>
              <a:t>7/12/16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A9BDD1-2F3B-FD47-9EEA-253A706053F8}"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235C7CB-FDBF-6146-8D41-1718FDA912A2}" type="datetimeFigureOut">
              <a:rPr lang="en-US" smtClean="0"/>
              <a:t>7/12/16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A9BDD1-2F3B-FD47-9EEA-253A706053F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235C7CB-FDBF-6146-8D41-1718FDA912A2}" type="datetimeFigureOut">
              <a:rPr lang="en-US" smtClean="0"/>
              <a:t>7/12/16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5A9BDD1-2F3B-FD47-9EEA-253A706053F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235C7CB-FDBF-6146-8D41-1718FDA912A2}" type="datetimeFigureOut">
              <a:rPr lang="en-US" smtClean="0"/>
              <a:t>7/12/16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5A9BDD1-2F3B-FD47-9EEA-253A706053F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35C7CB-FDBF-6146-8D41-1718FDA912A2}" type="datetimeFigureOut">
              <a:rPr lang="en-US" smtClean="0"/>
              <a:t>7/12/16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5A9BDD1-2F3B-FD47-9EEA-253A706053F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235C7CB-FDBF-6146-8D41-1718FDA912A2}" type="datetimeFigureOut">
              <a:rPr lang="en-US" smtClean="0"/>
              <a:t>7/12/16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A9BDD1-2F3B-FD47-9EEA-253A706053F8}" type="slidenum">
              <a:rPr lang="en-US" smtClean="0"/>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3235C7CB-FDBF-6146-8D41-1718FDA912A2}" type="datetimeFigureOut">
              <a:rPr lang="en-US" smtClean="0"/>
              <a:t>7/12/16</a:t>
            </a:fld>
            <a:endParaRPr lang="en-US"/>
          </a:p>
        </p:txBody>
      </p:sp>
      <p:sp>
        <p:nvSpPr>
          <p:cNvPr id="9" name="Slide Number Placeholder 8"/>
          <p:cNvSpPr>
            <a:spLocks noGrp="1"/>
          </p:cNvSpPr>
          <p:nvPr>
            <p:ph type="sldNum" sz="quarter" idx="11"/>
          </p:nvPr>
        </p:nvSpPr>
        <p:spPr/>
        <p:txBody>
          <a:bodyPr/>
          <a:lstStyle/>
          <a:p>
            <a:fld id="{B5A9BDD1-2F3B-FD47-9EEA-253A706053F8}"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B5A9BDD1-2F3B-FD47-9EEA-253A706053F8}" type="slidenum">
              <a:rPr lang="en-US" smtClean="0"/>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3235C7CB-FDBF-6146-8D41-1718FDA912A2}" type="datetimeFigureOut">
              <a:rPr lang="en-US" smtClean="0"/>
              <a:t>7/12/16</a:t>
            </a:fld>
            <a:endParaRPr lang="en-US"/>
          </a:p>
        </p:txBody>
      </p:sp>
    </p:spTree>
  </p:cSld>
  <p:clrMap bg1="lt1" tx1="dk1" bg2="lt2" tx2="dk2" accent1="accent1" accent2="accent2" accent3="accent3" accent4="accent4" accent5="accent5" accent6="accent6" hlink="hlink" folHlink="folHlink"/>
  <p:sldLayoutIdLst>
    <p:sldLayoutId id="2147483851" r:id="rId1"/>
    <p:sldLayoutId id="2147483852" r:id="rId2"/>
    <p:sldLayoutId id="2147483853" r:id="rId3"/>
    <p:sldLayoutId id="2147483854" r:id="rId4"/>
    <p:sldLayoutId id="2147483855" r:id="rId5"/>
    <p:sldLayoutId id="2147483856" r:id="rId6"/>
    <p:sldLayoutId id="2147483857" r:id="rId7"/>
    <p:sldLayoutId id="2147483858" r:id="rId8"/>
    <p:sldLayoutId id="2147483859" r:id="rId9"/>
    <p:sldLayoutId id="2147483860" r:id="rId10"/>
    <p:sldLayoutId id="214748386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1" Type="http://schemas.openxmlformats.org/officeDocument/2006/relationships/hyperlink" Target="..%5C..%5C..%5CScience%5CUnit%201%20Constructive%20and%20Destructive%20Forces%5Cwhatisadecade.mp4" TargetMode="External"/><Relationship Id="rId12" Type="http://schemas.openxmlformats.org/officeDocument/2006/relationships/hyperlink" Target="..%5C..%5C..%5CScience%5CUnit%201%20Constructive%20and%20Destructive%20Forces%5CList%20of%20things%20that%20come%20in%20three.docx" TargetMode="External"/><Relationship Id="rId13" Type="http://schemas.openxmlformats.org/officeDocument/2006/relationships/hyperlink" Target="..%5C..%5C..%5CScience%5CUnit%201%20Constructive%20and%20Destructive%20Forces%5CPreassessment%20Sort.docx" TargetMode="External"/><Relationship Id="rId1" Type="http://schemas.openxmlformats.org/officeDocument/2006/relationships/slideLayout" Target="../slideLayouts/slideLayout2.xml"/><Relationship Id="rId2" Type="http://schemas.openxmlformats.org/officeDocument/2006/relationships/hyperlink" Target="2015%205E%20Weathering%20and%20Erosion.doc" TargetMode="External"/><Relationship Id="rId3" Type="http://schemas.openxmlformats.org/officeDocument/2006/relationships/hyperlink" Target="Day%201%20Grand%20Canyon%20Student%20Questions.pdf" TargetMode="External"/><Relationship Id="rId4" Type="http://schemas.openxmlformats.org/officeDocument/2006/relationships/hyperlink" Target="Grand%20Canyon%20New%20Vocabulary%20Word%20List.pdf" TargetMode="External"/><Relationship Id="rId5" Type="http://schemas.openxmlformats.org/officeDocument/2006/relationships/hyperlink" Target="Checkpoint%20Lab%20A%20and%20B.pdf" TargetMode="External"/><Relationship Id="rId6" Type="http://schemas.openxmlformats.org/officeDocument/2006/relationships/hyperlink" Target="Checkpoint%20Lab%20C.pdf" TargetMode="External"/><Relationship Id="rId7" Type="http://schemas.openxmlformats.org/officeDocument/2006/relationships/hyperlink" Target="Checkpoint%20Lab%20D.pdf" TargetMode="External"/><Relationship Id="rId8" Type="http://schemas.openxmlformats.org/officeDocument/2006/relationships/hyperlink" Target="SA%20Grand%20Canyon%20Brochure.pdf" TargetMode="External"/><Relationship Id="rId9" Type="http://schemas.openxmlformats.org/officeDocument/2006/relationships/hyperlink" Target="SA%20Rubric%20for%20Grand%20Canyon.pdf" TargetMode="External"/><Relationship Id="rId10" Type="http://schemas.openxmlformats.org/officeDocument/2006/relationships/hyperlink" Target="..%5C..%5C..%5CScience%5CUnit%201%20Constructive%20and%20Destructive%20Forces%5C2015%20Landforms%20Sort.docx" TargetMode="Externa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3.xml"/><Relationship Id="rId5" Type="http://schemas.openxmlformats.org/officeDocument/2006/relationships/image" Target="../media/image10.png"/><Relationship Id="rId6" Type="http://schemas.openxmlformats.org/officeDocument/2006/relationships/image" Target="../media/image4.png"/><Relationship Id="rId1" Type="http://schemas.microsoft.com/office/2007/relationships/media" Target="../media/media3.wav"/><Relationship Id="rId2" Type="http://schemas.openxmlformats.org/officeDocument/2006/relationships/audio" Target="../media/media3.wav"/></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hyperlink" Target="http://www.nextgenscience.org"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vcms.hmcharterschool.org/video/Weathering,-Erosion,-Deposition-Song/dbbb52480b23443936a8b9c917e70dbf" TargetMode="External"/><Relationship Id="rId4" Type="http://schemas.openxmlformats.org/officeDocument/2006/relationships/hyperlink" Target="http://www.classzone.com/books/earth_science/terc/content/visualizations/es1205/es1205page01.cfm" TargetMode="External"/><Relationship Id="rId1" Type="http://schemas.openxmlformats.org/officeDocument/2006/relationships/slideLayout" Target="../slideLayouts/slideLayout2.xml"/><Relationship Id="rId2" Type="http://schemas.openxmlformats.org/officeDocument/2006/relationships/hyperlink" Target="http://world.time.com/timelapse/" TargetMode="Externa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1.xml"/><Relationship Id="rId5" Type="http://schemas.openxmlformats.org/officeDocument/2006/relationships/image" Target="../media/image2.png"/><Relationship Id="rId6" Type="http://schemas.openxmlformats.org/officeDocument/2006/relationships/image" Target="../media/image3.png"/><Relationship Id="rId7" Type="http://schemas.openxmlformats.org/officeDocument/2006/relationships/image" Target="../media/image4.png"/><Relationship Id="rId1" Type="http://schemas.microsoft.com/office/2007/relationships/media" Target="../media/media1.wav"/><Relationship Id="rId2" Type="http://schemas.openxmlformats.org/officeDocument/2006/relationships/audio" Target="../media/media1.wav"/></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2.xml"/><Relationship Id="rId5" Type="http://schemas.openxmlformats.org/officeDocument/2006/relationships/image" Target="../media/image5.png"/><Relationship Id="rId6" Type="http://schemas.openxmlformats.org/officeDocument/2006/relationships/image" Target="../media/image6.png"/><Relationship Id="rId7" Type="http://schemas.openxmlformats.org/officeDocument/2006/relationships/image" Target="../media/image4.png"/><Relationship Id="rId1" Type="http://schemas.microsoft.com/office/2007/relationships/media" Target="../media/media2.wav"/><Relationship Id="rId2" Type="http://schemas.openxmlformats.org/officeDocument/2006/relationships/audio" Target="../media/media2.wav"/></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Grand Canyon</a:t>
            </a:r>
            <a:endParaRPr lang="en-US" dirty="0"/>
          </a:p>
        </p:txBody>
      </p:sp>
      <p:sp>
        <p:nvSpPr>
          <p:cNvPr id="3" name="Subtitle 2"/>
          <p:cNvSpPr>
            <a:spLocks noGrp="1"/>
          </p:cNvSpPr>
          <p:nvPr>
            <p:ph type="subTitle" idx="1"/>
          </p:nvPr>
        </p:nvSpPr>
        <p:spPr/>
        <p:txBody>
          <a:bodyPr>
            <a:normAutofit lnSpcReduction="10000"/>
          </a:bodyPr>
          <a:lstStyle/>
          <a:p>
            <a:r>
              <a:rPr lang="en-US" dirty="0" smtClean="0"/>
              <a:t>Dr. Queen Ogbomo</a:t>
            </a:r>
          </a:p>
          <a:p>
            <a:r>
              <a:rPr lang="en-US" dirty="0" smtClean="0"/>
              <a:t>Dr. Stephanie </a:t>
            </a:r>
            <a:r>
              <a:rPr lang="en-US" dirty="0" smtClean="0"/>
              <a:t>Wendt</a:t>
            </a:r>
          </a:p>
          <a:p>
            <a:r>
              <a:rPr lang="en-US" dirty="0" smtClean="0"/>
              <a:t>Tennessee Tech University</a:t>
            </a:r>
            <a:endParaRPr lang="en-US" dirty="0"/>
          </a:p>
        </p:txBody>
      </p:sp>
    </p:spTree>
    <p:extLst>
      <p:ext uri="{BB962C8B-B14F-4D97-AF65-F5344CB8AC3E}">
        <p14:creationId xmlns:p14="http://schemas.microsoft.com/office/powerpoint/2010/main" val="21031753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3330" y="255919"/>
            <a:ext cx="8152591" cy="756586"/>
          </a:xfrm>
        </p:spPr>
        <p:txBody>
          <a:bodyPr>
            <a:normAutofit fontScale="90000"/>
          </a:bodyPr>
          <a:lstStyle/>
          <a:p>
            <a:pPr algn="ctr"/>
            <a:r>
              <a:rPr lang="en-US" dirty="0" smtClean="0"/>
              <a:t>Unit   Assessments</a:t>
            </a:r>
            <a:endParaRPr lang="en-US" dirty="0"/>
          </a:p>
        </p:txBody>
      </p:sp>
      <p:sp>
        <p:nvSpPr>
          <p:cNvPr id="3" name="Content Placeholder 2"/>
          <p:cNvSpPr>
            <a:spLocks noGrp="1"/>
          </p:cNvSpPr>
          <p:nvPr>
            <p:ph idx="1"/>
          </p:nvPr>
        </p:nvSpPr>
        <p:spPr>
          <a:xfrm>
            <a:off x="0" y="1012505"/>
            <a:ext cx="8993817" cy="5069119"/>
          </a:xfrm>
        </p:spPr>
        <p:txBody>
          <a:bodyPr>
            <a:normAutofit/>
          </a:bodyPr>
          <a:lstStyle/>
          <a:p>
            <a:r>
              <a:rPr lang="en-US" sz="2800" b="1" dirty="0"/>
              <a:t>Pre-assessment</a:t>
            </a:r>
            <a:r>
              <a:rPr lang="en-US" sz="2800" dirty="0"/>
              <a:t>:  the unit pre-assessment will be the Earth’s processes sort to determine where students are in the understanding of what constructive and destructive processes are</a:t>
            </a:r>
            <a:r>
              <a:rPr lang="en-US" sz="2800" dirty="0" smtClean="0"/>
              <a:t>.</a:t>
            </a:r>
          </a:p>
          <a:p>
            <a:endParaRPr lang="en-US" sz="2800" dirty="0"/>
          </a:p>
          <a:p>
            <a:r>
              <a:rPr lang="en-US" sz="2800" b="1" dirty="0"/>
              <a:t>FA</a:t>
            </a:r>
            <a:r>
              <a:rPr lang="en-US" sz="2800" dirty="0"/>
              <a:t>: New Vocabulary Words sheet will assess student’s pre and post knowledge of vocabulary</a:t>
            </a:r>
            <a:r>
              <a:rPr lang="en-US" sz="2800" dirty="0" smtClean="0"/>
              <a:t>.</a:t>
            </a:r>
            <a:endParaRPr lang="en-US" sz="28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5882" y="5210657"/>
            <a:ext cx="3304087" cy="1321635"/>
          </a:xfrm>
          <a:prstGeom prst="rect">
            <a:avLst/>
          </a:prstGeom>
        </p:spPr>
      </p:pic>
    </p:spTree>
    <p:extLst>
      <p:ext uri="{BB962C8B-B14F-4D97-AF65-F5344CB8AC3E}">
        <p14:creationId xmlns:p14="http://schemas.microsoft.com/office/powerpoint/2010/main" val="3596191697"/>
      </p:ext>
    </p:extLst>
  </p:cSld>
  <p:clrMapOvr>
    <a:masterClrMapping/>
  </p:clrMapOvr>
  <mc:AlternateContent xmlns:mc="http://schemas.openxmlformats.org/markup-compatibility/2006" xmlns:p14="http://schemas.microsoft.com/office/powerpoint/2010/main">
    <mc:Choice Requires="p14">
      <p:transition spd="slow" p14:dur="2000" advTm="12810"/>
    </mc:Choice>
    <mc:Fallback xmlns="">
      <p:transition spd="slow" advTm="12810"/>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Assessments</a:t>
            </a:r>
            <a:endParaRPr lang="en-US" dirty="0"/>
          </a:p>
        </p:txBody>
      </p:sp>
      <p:sp>
        <p:nvSpPr>
          <p:cNvPr id="2" name="Content Placeholder 1"/>
          <p:cNvSpPr>
            <a:spLocks noGrp="1"/>
          </p:cNvSpPr>
          <p:nvPr>
            <p:ph idx="1"/>
          </p:nvPr>
        </p:nvSpPr>
        <p:spPr>
          <a:xfrm>
            <a:off x="137310" y="1417638"/>
            <a:ext cx="8856507" cy="4708525"/>
          </a:xfrm>
        </p:spPr>
        <p:txBody>
          <a:bodyPr>
            <a:noAutofit/>
          </a:bodyPr>
          <a:lstStyle/>
          <a:p>
            <a:r>
              <a:rPr lang="en-US" sz="2800" b="1" dirty="0"/>
              <a:t>FA</a:t>
            </a:r>
            <a:r>
              <a:rPr lang="en-US" sz="2800" dirty="0"/>
              <a:t>: Correcting or adding more detail to the questions originally asked on the Grand Canyon Student page</a:t>
            </a:r>
            <a:r>
              <a:rPr lang="en-US" sz="2800" dirty="0" smtClean="0"/>
              <a:t>.</a:t>
            </a:r>
          </a:p>
          <a:p>
            <a:endParaRPr lang="en-US" sz="2800" dirty="0"/>
          </a:p>
          <a:p>
            <a:r>
              <a:rPr lang="en-US" sz="2800" b="1" dirty="0"/>
              <a:t>SA</a:t>
            </a:r>
            <a:r>
              <a:rPr lang="en-US" sz="2800" dirty="0"/>
              <a:t>: Grand Canyon brochure will assess how students apply weathering and erosion to the formation of the Grand Canyon, as well as changes that may occur every day in the Grand Canyon as a result of weathering and erosion.</a:t>
            </a:r>
          </a:p>
          <a:p>
            <a:endParaRPr lang="en-US" sz="2800" dirty="0"/>
          </a:p>
        </p:txBody>
      </p:sp>
    </p:spTree>
    <p:extLst>
      <p:ext uri="{BB962C8B-B14F-4D97-AF65-F5344CB8AC3E}">
        <p14:creationId xmlns:p14="http://schemas.microsoft.com/office/powerpoint/2010/main" val="20905504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993" y="109268"/>
            <a:ext cx="6447501" cy="1320800"/>
          </a:xfrm>
        </p:spPr>
        <p:txBody>
          <a:bodyPr>
            <a:normAutofit fontScale="90000"/>
          </a:bodyPr>
          <a:lstStyle/>
          <a:p>
            <a:r>
              <a:rPr lang="en-US" dirty="0" smtClean="0"/>
              <a:t>Resources and Lesson Plan for This Unit</a:t>
            </a:r>
            <a:endParaRPr lang="en-US" dirty="0"/>
          </a:p>
        </p:txBody>
      </p:sp>
      <p:sp>
        <p:nvSpPr>
          <p:cNvPr id="3" name="Content Placeholder 2"/>
          <p:cNvSpPr>
            <a:spLocks noGrp="1"/>
          </p:cNvSpPr>
          <p:nvPr>
            <p:ph idx="1"/>
          </p:nvPr>
        </p:nvSpPr>
        <p:spPr>
          <a:xfrm>
            <a:off x="482121" y="1173192"/>
            <a:ext cx="6447501" cy="5486400"/>
          </a:xfrm>
        </p:spPr>
        <p:txBody>
          <a:bodyPr>
            <a:normAutofit fontScale="85000" lnSpcReduction="20000"/>
          </a:bodyPr>
          <a:lstStyle/>
          <a:p>
            <a:r>
              <a:rPr lang="en-US" sz="2800" dirty="0" smtClean="0">
                <a:hlinkClick r:id="rId2" action="ppaction://hlinkfile"/>
              </a:rPr>
              <a:t>5E Model Lesson plan covering 6 days </a:t>
            </a:r>
            <a:endParaRPr lang="en-US" sz="2800" dirty="0" smtClean="0"/>
          </a:p>
          <a:p>
            <a:r>
              <a:rPr lang="en-US" sz="2800" dirty="0" smtClean="0">
                <a:hlinkClick r:id="rId3" action="ppaction://hlinkfile"/>
              </a:rPr>
              <a:t>Formative Assessment Student Questions</a:t>
            </a:r>
            <a:endParaRPr lang="en-US" sz="2800" dirty="0" smtClean="0"/>
          </a:p>
          <a:p>
            <a:r>
              <a:rPr lang="en-US" sz="2800" dirty="0" smtClean="0">
                <a:hlinkClick r:id="rId4" action="ppaction://hlinkfile"/>
              </a:rPr>
              <a:t>Formative Assessment New Vocabulary List</a:t>
            </a:r>
            <a:endParaRPr lang="en-US" sz="2800" dirty="0" smtClean="0"/>
          </a:p>
          <a:p>
            <a:r>
              <a:rPr lang="en-US" sz="2800" dirty="0" smtClean="0">
                <a:hlinkClick r:id="rId5" action="ppaction://hlinkfile"/>
              </a:rPr>
              <a:t>Checkpoints Lab A and B</a:t>
            </a:r>
            <a:endParaRPr lang="en-US" sz="2800" dirty="0" smtClean="0"/>
          </a:p>
          <a:p>
            <a:r>
              <a:rPr lang="en-US" sz="2800" dirty="0" smtClean="0">
                <a:hlinkClick r:id="rId6" action="ppaction://hlinkfile"/>
              </a:rPr>
              <a:t>Checkpoints Lab C</a:t>
            </a:r>
            <a:endParaRPr lang="en-US" sz="2800" dirty="0" smtClean="0"/>
          </a:p>
          <a:p>
            <a:r>
              <a:rPr lang="en-US" sz="2800" dirty="0" smtClean="0">
                <a:hlinkClick r:id="rId7" action="ppaction://hlinkfile"/>
              </a:rPr>
              <a:t>Checkpoints Lab D</a:t>
            </a:r>
            <a:endParaRPr lang="en-US" sz="2800" dirty="0" smtClean="0"/>
          </a:p>
          <a:p>
            <a:r>
              <a:rPr lang="en-US" sz="2800" dirty="0" smtClean="0">
                <a:hlinkClick r:id="rId8" action="ppaction://hlinkfile"/>
              </a:rPr>
              <a:t>Summative Assessment Grand Canyon Brochure</a:t>
            </a:r>
            <a:endParaRPr lang="en-US" sz="2800" dirty="0" smtClean="0"/>
          </a:p>
          <a:p>
            <a:r>
              <a:rPr lang="en-US" sz="2800" dirty="0" smtClean="0">
                <a:hlinkClick r:id="rId9" action="ppaction://hlinkfile"/>
              </a:rPr>
              <a:t>Summative Assessment Rubric</a:t>
            </a:r>
            <a:endParaRPr lang="en-US" sz="2800" dirty="0" smtClean="0"/>
          </a:p>
          <a:p>
            <a:r>
              <a:rPr lang="en-US" sz="2800" dirty="0" smtClean="0">
                <a:hlinkClick r:id="rId10" action="ppaction://hlinkfile"/>
              </a:rPr>
              <a:t>Picture Sort for all landform sorts</a:t>
            </a:r>
            <a:endParaRPr lang="en-US" sz="2800" dirty="0" smtClean="0"/>
          </a:p>
          <a:p>
            <a:r>
              <a:rPr lang="en-US" sz="2800" dirty="0" smtClean="0">
                <a:hlinkClick r:id="rId11" action="ppaction://hlinkfile"/>
              </a:rPr>
              <a:t>YouTube Video for quick teaching a decade</a:t>
            </a:r>
            <a:endParaRPr lang="en-US" sz="2800" dirty="0" smtClean="0"/>
          </a:p>
          <a:p>
            <a:r>
              <a:rPr lang="en-US" sz="2800" dirty="0" smtClean="0">
                <a:hlinkClick r:id="rId12" action="ppaction://hlinkfile"/>
              </a:rPr>
              <a:t>List of things that come in three’s for quick teaching thirds</a:t>
            </a:r>
            <a:endParaRPr lang="en-US" sz="2800" dirty="0" smtClean="0"/>
          </a:p>
          <a:p>
            <a:r>
              <a:rPr lang="en-US" sz="2800" dirty="0" smtClean="0">
                <a:hlinkClick r:id="rId13" action="ppaction://hlinkfile"/>
              </a:rPr>
              <a:t>Pre-Assessment Sort, Day 1</a:t>
            </a:r>
            <a:endParaRPr lang="en-US" sz="2800" dirty="0"/>
          </a:p>
        </p:txBody>
      </p:sp>
    </p:spTree>
    <p:extLst>
      <p:ext uri="{BB962C8B-B14F-4D97-AF65-F5344CB8AC3E}">
        <p14:creationId xmlns:p14="http://schemas.microsoft.com/office/powerpoint/2010/main" val="322385562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610600" cy="762000"/>
          </a:xfrm>
        </p:spPr>
        <p:txBody>
          <a:bodyPr>
            <a:normAutofit fontScale="90000"/>
          </a:bodyPr>
          <a:lstStyle/>
          <a:p>
            <a:r>
              <a:rPr lang="en-US" dirty="0" smtClean="0"/>
              <a:t>Compare and contrast </a:t>
            </a:r>
            <a:endParaRPr lang="en-US" dirty="0"/>
          </a:p>
        </p:txBody>
      </p:sp>
      <p:sp>
        <p:nvSpPr>
          <p:cNvPr id="3" name="Content Placeholder 2"/>
          <p:cNvSpPr>
            <a:spLocks noGrp="1"/>
          </p:cNvSpPr>
          <p:nvPr>
            <p:ph idx="1"/>
          </p:nvPr>
        </p:nvSpPr>
        <p:spPr>
          <a:xfrm>
            <a:off x="609600" y="1219200"/>
            <a:ext cx="8001000" cy="5029200"/>
          </a:xfrm>
          <a:solidFill>
            <a:schemeClr val="accent6"/>
          </a:solidFill>
          <a:ln w="28575">
            <a:solidFill>
              <a:schemeClr val="accent4">
                <a:lumMod val="50000"/>
              </a:schemeClr>
            </a:solidFill>
          </a:ln>
        </p:spPr>
        <p:txBody>
          <a:bodyPr>
            <a:normAutofit/>
          </a:bodyPr>
          <a:lstStyle/>
          <a:p>
            <a:pPr marL="0" indent="0">
              <a:buNone/>
            </a:pPr>
            <a:endParaRPr lang="en-US" sz="2400" b="1" dirty="0" smtClean="0"/>
          </a:p>
          <a:p>
            <a:pPr marL="0" indent="0">
              <a:buNone/>
            </a:pPr>
            <a:r>
              <a:rPr lang="en-US" sz="2400" b="1" dirty="0" smtClean="0">
                <a:solidFill>
                  <a:schemeClr val="accent2">
                    <a:lumMod val="50000"/>
                  </a:schemeClr>
                </a:solidFill>
              </a:rPr>
              <a:t>Consider providing a graphic </a:t>
            </a:r>
          </a:p>
          <a:p>
            <a:pPr marL="0" indent="0">
              <a:buNone/>
            </a:pPr>
            <a:r>
              <a:rPr lang="en-US" sz="2400" b="1" dirty="0" smtClean="0">
                <a:solidFill>
                  <a:schemeClr val="accent2">
                    <a:lumMod val="50000"/>
                  </a:schemeClr>
                </a:solidFill>
              </a:rPr>
              <a:t>organizer to help students </a:t>
            </a:r>
          </a:p>
          <a:p>
            <a:pPr marL="0" indent="0">
              <a:buNone/>
            </a:pPr>
            <a:r>
              <a:rPr lang="en-US" sz="2400" b="1" dirty="0" smtClean="0">
                <a:solidFill>
                  <a:schemeClr val="accent2">
                    <a:lumMod val="50000"/>
                  </a:schemeClr>
                </a:solidFill>
              </a:rPr>
              <a:t>gather and organize </a:t>
            </a:r>
          </a:p>
          <a:p>
            <a:pPr marL="0" indent="0">
              <a:buNone/>
            </a:pPr>
            <a:r>
              <a:rPr lang="en-US" sz="2400" b="1" dirty="0" smtClean="0">
                <a:solidFill>
                  <a:schemeClr val="accent2">
                    <a:lumMod val="50000"/>
                  </a:schemeClr>
                </a:solidFill>
              </a:rPr>
              <a:t>information. By using this type </a:t>
            </a:r>
          </a:p>
          <a:p>
            <a:pPr marL="0" indent="0">
              <a:buNone/>
            </a:pPr>
            <a:r>
              <a:rPr lang="en-US" sz="2400" b="1" dirty="0" smtClean="0">
                <a:solidFill>
                  <a:schemeClr val="accent2">
                    <a:lumMod val="50000"/>
                  </a:schemeClr>
                </a:solidFill>
              </a:rPr>
              <a:t>of organizer, students are able</a:t>
            </a:r>
          </a:p>
          <a:p>
            <a:pPr marL="0" indent="0">
              <a:buNone/>
            </a:pPr>
            <a:r>
              <a:rPr lang="en-US" sz="2400" b="1" dirty="0" smtClean="0">
                <a:solidFill>
                  <a:schemeClr val="accent2">
                    <a:lumMod val="50000"/>
                  </a:schemeClr>
                </a:solidFill>
              </a:rPr>
              <a:t> to integrate and synthesize a</a:t>
            </a:r>
          </a:p>
          <a:p>
            <a:pPr marL="0" indent="0">
              <a:buNone/>
            </a:pPr>
            <a:r>
              <a:rPr lang="en-US" sz="2400" b="1" dirty="0" smtClean="0">
                <a:solidFill>
                  <a:schemeClr val="accent2">
                    <a:lumMod val="50000"/>
                  </a:schemeClr>
                </a:solidFill>
              </a:rPr>
              <a:t> large amount of information</a:t>
            </a:r>
          </a:p>
          <a:p>
            <a:pPr marL="0" indent="0">
              <a:buNone/>
            </a:pPr>
            <a:r>
              <a:rPr lang="en-US" sz="2400" b="1" dirty="0" smtClean="0">
                <a:solidFill>
                  <a:schemeClr val="accent2">
                    <a:lumMod val="50000"/>
                  </a:schemeClr>
                </a:solidFill>
              </a:rPr>
              <a:t> on a single topic.</a:t>
            </a:r>
          </a:p>
          <a:p>
            <a:pPr marL="0" indent="0">
              <a:buNone/>
            </a:pPr>
            <a:endParaRPr lang="en-US" sz="1800" dirty="0"/>
          </a:p>
        </p:txBody>
      </p:sp>
      <p:pic>
        <p:nvPicPr>
          <p:cNvPr id="3074"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98558" y="1295400"/>
            <a:ext cx="3697783" cy="4782290"/>
          </a:xfrm>
          <a:prstGeom prst="rect">
            <a:avLst/>
          </a:prstGeom>
          <a:noFill/>
          <a:ln w="28575">
            <a:solidFill>
              <a:schemeClr val="accent4">
                <a:lumMod val="50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152659" y="304800"/>
            <a:ext cx="487363" cy="487363"/>
          </a:xfrm>
          <a:prstGeom prst="rect">
            <a:avLst/>
          </a:prstGeom>
        </p:spPr>
      </p:pic>
    </p:spTree>
    <p:extLst>
      <p:ext uri="{BB962C8B-B14F-4D97-AF65-F5344CB8AC3E}">
        <p14:creationId xmlns:p14="http://schemas.microsoft.com/office/powerpoint/2010/main" val="2931977544"/>
      </p:ext>
    </p:extLst>
  </p:cSld>
  <p:clrMapOvr>
    <a:masterClrMapping/>
  </p:clrMapOvr>
  <mc:AlternateContent xmlns:mc="http://schemas.openxmlformats.org/markup-compatibility/2006" xmlns:p14="http://schemas.microsoft.com/office/powerpoint/2010/main">
    <mc:Choice Requires="p14">
      <p:transition spd="slow" p14:dur="3400" advClick="0" advTm="34300">
        <p14:reveal/>
      </p:transition>
    </mc:Choice>
    <mc:Fallback xmlns="">
      <p:transition xmlns:p14="http://schemas.microsoft.com/office/powerpoint/2010/main" spd="slow" advClick="0" advTm="34300">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2985"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686800" cy="838200"/>
          </a:xfrm>
        </p:spPr>
        <p:txBody>
          <a:bodyPr/>
          <a:lstStyle/>
          <a:p>
            <a:r>
              <a:rPr lang="en-US" dirty="0" smtClean="0"/>
              <a:t>Elementary Resource page</a:t>
            </a:r>
            <a:endParaRPr lang="en-US" dirty="0"/>
          </a:p>
        </p:txBody>
      </p:sp>
      <p:sp>
        <p:nvSpPr>
          <p:cNvPr id="3" name="Content Placeholder 2"/>
          <p:cNvSpPr>
            <a:spLocks noGrp="1"/>
          </p:cNvSpPr>
          <p:nvPr>
            <p:ph idx="1"/>
          </p:nvPr>
        </p:nvSpPr>
        <p:spPr>
          <a:xfrm>
            <a:off x="304800" y="1219200"/>
            <a:ext cx="8610600" cy="5181600"/>
          </a:xfrm>
          <a:solidFill>
            <a:schemeClr val="bg1"/>
          </a:solidFill>
          <a:ln w="38100">
            <a:solidFill>
              <a:schemeClr val="tx1"/>
            </a:solidFill>
          </a:ln>
        </p:spPr>
        <p:txBody>
          <a:bodyPr>
            <a:normAutofit/>
          </a:bodyPr>
          <a:lstStyle/>
          <a:p>
            <a:endParaRPr lang="en-US" sz="2500" b="1" dirty="0" smtClean="0"/>
          </a:p>
          <a:p>
            <a:r>
              <a:rPr lang="en-US" sz="2500" b="1" dirty="0" smtClean="0"/>
              <a:t>A Framework for K-12 Science Education -</a:t>
            </a:r>
            <a:r>
              <a:rPr lang="en-US" sz="2500" dirty="0" smtClean="0"/>
              <a:t>NRC</a:t>
            </a:r>
          </a:p>
          <a:p>
            <a:r>
              <a:rPr lang="en-US" sz="2500" b="1" dirty="0" smtClean="0"/>
              <a:t>Tools for Teaching Content Literacy </a:t>
            </a:r>
            <a:r>
              <a:rPr lang="en-US" sz="2500" dirty="0" smtClean="0"/>
              <a:t>by Janet Allen</a:t>
            </a:r>
          </a:p>
          <a:p>
            <a:r>
              <a:rPr lang="en-US" sz="2500" b="1" dirty="0" smtClean="0"/>
              <a:t>Text and Lessons for Content –Area Reading </a:t>
            </a:r>
            <a:r>
              <a:rPr lang="en-US" sz="2500" dirty="0" smtClean="0"/>
              <a:t>by Harvey Daniels and Nancy </a:t>
            </a:r>
            <a:r>
              <a:rPr lang="en-US" sz="2500" dirty="0" err="1" smtClean="0"/>
              <a:t>Steineke</a:t>
            </a:r>
            <a:endParaRPr lang="en-US" sz="2500" dirty="0" smtClean="0"/>
          </a:p>
          <a:p>
            <a:r>
              <a:rPr lang="en-US" sz="2500" b="1" dirty="0" smtClean="0"/>
              <a:t>Picture Perfect Science Lessons: Using Children’s Books to Guide Inquiry, 3-6 </a:t>
            </a:r>
            <a:r>
              <a:rPr lang="en-US" sz="2500" dirty="0" smtClean="0"/>
              <a:t>by Karen </a:t>
            </a:r>
            <a:r>
              <a:rPr lang="en-US" sz="2500" dirty="0" err="1" smtClean="0"/>
              <a:t>Ansberry</a:t>
            </a:r>
            <a:r>
              <a:rPr lang="en-US" sz="2500" dirty="0" smtClean="0"/>
              <a:t> and Emily Morgan</a:t>
            </a:r>
          </a:p>
          <a:p>
            <a:r>
              <a:rPr lang="en-US" sz="2500" dirty="0" smtClean="0"/>
              <a:t>Next Generation of Science Standards: </a:t>
            </a:r>
            <a:r>
              <a:rPr lang="en-US" sz="2500" dirty="0" smtClean="0">
                <a:hlinkClick r:id="rId3"/>
              </a:rPr>
              <a:t>www.nextgenscience.org</a:t>
            </a:r>
            <a:endParaRPr lang="en-US" sz="2500" dirty="0" smtClean="0"/>
          </a:p>
          <a:p>
            <a:endParaRPr lang="en-US" sz="2400" dirty="0" smtClean="0"/>
          </a:p>
          <a:p>
            <a:endParaRPr lang="en-US" sz="2400" dirty="0" smtClean="0"/>
          </a:p>
          <a:p>
            <a:endParaRPr lang="en-US" sz="2800" dirty="0" smtClean="0"/>
          </a:p>
          <a:p>
            <a:endParaRPr lang="en-US" dirty="0"/>
          </a:p>
        </p:txBody>
      </p:sp>
    </p:spTree>
    <p:extLst>
      <p:ext uri="{BB962C8B-B14F-4D97-AF65-F5344CB8AC3E}">
        <p14:creationId xmlns:p14="http://schemas.microsoft.com/office/powerpoint/2010/main" val="3335365965"/>
      </p:ext>
    </p:extLst>
  </p:cSld>
  <p:clrMapOvr>
    <a:masterClrMapping/>
  </p:clrMapOvr>
  <mc:AlternateContent xmlns:mc="http://schemas.openxmlformats.org/markup-compatibility/2006" xmlns:p14="http://schemas.microsoft.com/office/powerpoint/2010/main">
    <mc:Choice Requires="p14">
      <p:transition spd="slow" p14:dur="2000" advClick="0" advTm="30000"/>
    </mc:Choice>
    <mc:Fallback xmlns="">
      <p:transition xmlns:p14="http://schemas.microsoft.com/office/powerpoint/2010/main" spd="slow" advClick="0" advTm="30000"/>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6859" y="247290"/>
            <a:ext cx="6447501" cy="1320800"/>
          </a:xfrm>
        </p:spPr>
        <p:txBody>
          <a:bodyPr>
            <a:normAutofit/>
          </a:bodyPr>
          <a:lstStyle/>
          <a:p>
            <a:r>
              <a:rPr lang="en-US" dirty="0" smtClean="0"/>
              <a:t>Links/Credits to Materials</a:t>
            </a:r>
            <a:endParaRPr lang="en-US" dirty="0"/>
          </a:p>
        </p:txBody>
      </p:sp>
      <p:sp>
        <p:nvSpPr>
          <p:cNvPr id="3" name="Content Placeholder 2"/>
          <p:cNvSpPr>
            <a:spLocks noGrp="1"/>
          </p:cNvSpPr>
          <p:nvPr>
            <p:ph idx="1"/>
          </p:nvPr>
        </p:nvSpPr>
        <p:spPr>
          <a:xfrm>
            <a:off x="643370" y="1337095"/>
            <a:ext cx="7636885" cy="5520905"/>
          </a:xfrm>
        </p:spPr>
        <p:txBody>
          <a:bodyPr>
            <a:normAutofit/>
          </a:bodyPr>
          <a:lstStyle/>
          <a:p>
            <a:r>
              <a:rPr lang="en-US" sz="2400" dirty="0" smtClean="0"/>
              <a:t>Materials found in </a:t>
            </a:r>
            <a:r>
              <a:rPr lang="en-US" sz="2400" u="sng" dirty="0" smtClean="0"/>
              <a:t>Picture Perfect Science Lessons</a:t>
            </a:r>
            <a:r>
              <a:rPr lang="en-US" sz="2400" dirty="0" smtClean="0"/>
              <a:t> by Karen </a:t>
            </a:r>
            <a:r>
              <a:rPr lang="en-US" sz="2400" dirty="0" err="1" smtClean="0"/>
              <a:t>Rohrich</a:t>
            </a:r>
            <a:r>
              <a:rPr lang="en-US" sz="2400" dirty="0" smtClean="0"/>
              <a:t> </a:t>
            </a:r>
            <a:r>
              <a:rPr lang="en-US" sz="2400" dirty="0" err="1" smtClean="0"/>
              <a:t>Ansberry</a:t>
            </a:r>
            <a:r>
              <a:rPr lang="en-US" sz="2400" dirty="0" smtClean="0"/>
              <a:t> and Emily Morgan</a:t>
            </a:r>
            <a:endParaRPr lang="en-US" sz="2400" dirty="0"/>
          </a:p>
          <a:p>
            <a:r>
              <a:rPr lang="en-US" sz="2400" dirty="0"/>
              <a:t>Show Grand Canyon’s surface changes over 3 decades via satellite: </a:t>
            </a:r>
            <a:r>
              <a:rPr lang="en-US" sz="2400" u="sng" dirty="0">
                <a:hlinkClick r:id="rId2"/>
              </a:rPr>
              <a:t>http://world.time.com/timelapse/</a:t>
            </a:r>
            <a:r>
              <a:rPr lang="en-US" sz="2400" dirty="0"/>
              <a:t> </a:t>
            </a:r>
          </a:p>
          <a:p>
            <a:r>
              <a:rPr lang="en-US" sz="2400" dirty="0"/>
              <a:t>Weathering and Erosion Rap: </a:t>
            </a:r>
            <a:r>
              <a:rPr lang="en-US" sz="2400" u="sng" dirty="0">
                <a:hlinkClick r:id="rId3"/>
              </a:rPr>
              <a:t>http://vcms.hmcharterschool.org/video/Weathering%252C-Erosion%252C-Deposition-Song/dbbb52480b23443936a8b9c917e70dbf</a:t>
            </a:r>
            <a:endParaRPr lang="en-US" sz="2400" dirty="0"/>
          </a:p>
          <a:p>
            <a:r>
              <a:rPr lang="en-US" sz="2400" dirty="0"/>
              <a:t>Real pictures of landforms affected by erosion: </a:t>
            </a:r>
            <a:r>
              <a:rPr lang="en-US" sz="2400" u="sng" dirty="0">
                <a:hlinkClick r:id="rId4"/>
              </a:rPr>
              <a:t>http://www.classzone.com/books/earth_science/terc/content/visualizations/es1205/es1205page01.cfm</a:t>
            </a:r>
            <a:endParaRPr lang="en-US" sz="2400" dirty="0"/>
          </a:p>
        </p:txBody>
      </p:sp>
    </p:spTree>
    <p:extLst>
      <p:ext uri="{BB962C8B-B14F-4D97-AF65-F5344CB8AC3E}">
        <p14:creationId xmlns:p14="http://schemas.microsoft.com/office/powerpoint/2010/main" val="598647677"/>
      </p:ext>
    </p:extLst>
  </p:cSld>
  <p:clrMapOvr>
    <a:masterClrMapping/>
  </p:clrMapOvr>
  <mc:AlternateContent xmlns:mc="http://schemas.openxmlformats.org/markup-compatibility/2006" xmlns:p14="http://schemas.microsoft.com/office/powerpoint/2010/main">
    <mc:Choice Requires="p14">
      <p:transition spd="slow" p14:dur="2000" advTm="5214"/>
    </mc:Choice>
    <mc:Fallback xmlns="">
      <p:transition spd="slow" advTm="5214"/>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685800"/>
          </a:xfrm>
        </p:spPr>
        <p:txBody>
          <a:bodyPr>
            <a:normAutofit fontScale="90000"/>
          </a:bodyPr>
          <a:lstStyle/>
          <a:p>
            <a:r>
              <a:rPr lang="en-US" dirty="0" smtClean="0"/>
              <a:t/>
            </a:r>
            <a:br>
              <a:rPr lang="en-US" dirty="0" smtClean="0"/>
            </a:br>
            <a:endParaRPr lang="en-US" dirty="0"/>
          </a:p>
        </p:txBody>
      </p:sp>
      <p:sp>
        <p:nvSpPr>
          <p:cNvPr id="7" name="Content Placeholder 6"/>
          <p:cNvSpPr>
            <a:spLocks noGrp="1"/>
          </p:cNvSpPr>
          <p:nvPr>
            <p:ph idx="1"/>
          </p:nvPr>
        </p:nvSpPr>
        <p:spPr>
          <a:xfrm>
            <a:off x="1012030" y="954288"/>
            <a:ext cx="7272339" cy="4324257"/>
          </a:xfrm>
        </p:spPr>
        <p:txBody>
          <a:bodyPr/>
          <a:lstStyle/>
          <a:p>
            <a:endParaRPr lang="en-US" dirty="0"/>
          </a:p>
        </p:txBody>
      </p:sp>
      <p:sp>
        <p:nvSpPr>
          <p:cNvPr id="4" name="AutoShape 5" descr="data:image/jpeg;base64,/9j/4AAQSkZJRgABAQAAAQABAAD/2wCEAAkGBhMSERUUExMWFRUWGRgYGBgYGBcYHRcbGBwXFxoYHBoYHyYeGxwjGhoaHy8gJCcpLCwtHCAxNTAqNSYrLCkBCQoKDgwOGg8PGiwkHxwsKSwpKSksLCkqLCkpLCwsKSwsKSksLCkpKSwsLCwsKSksLCwsKSwsLCwsKSkpLCwsLP/AABEIAP8AxQMBIgACEQEDEQH/xAAbAAACAwEBAQAAAAAAAAAAAAAEBQIDBgEAB//EAEgQAAECBAMFBAUICQMDBQEAAAECEQADBCESMUEFIlFhcQYTgZEyobHS8BRCUlOiwdHhBxUWI2KCkpPxM0Nyg7KzJDRzo8Il/8QAGgEAAwEBAQEAAAAAAAAAAAAAAQIDAAQFBv/EAC4RAAICAQIFAgUEAwEAAAAAAAABAhEDEiEEEzFBUVKRFEJhcbEVIjKhBUNjM//aAAwDAQACEQMRAD8Ay4iYisRfKkKJAAJflHiM+gOpiwQTP2LOQrCUORnhIXkVJI3XuFIUG/hMTpdlTFrSjCU4jmctR7UkcbHgYDi+hlOPWwdMWpi47Lmj5ijkxwkO7DIsWcs/4xKm2etSikAAhOM4lJSAlgcTkszEHoYRwfSh1OPWyKYJJYAcnPUxX8jWM0nT1jEPMXHEQVOo1gklBAAu+jAv5YVf0ngYi4vwOpR8laYtRHZtGpCiki4xO38JUDfX0FZcORi+oojLWpCiHSSM/SYlLgG5Dg+uJyxySuh45IulZ1EzQ39oi7BZxcfGcDJi+Uto5ZFkvBYmLUJJyjyZT3Fhq+kXy6gAMLxKvIG/BxEs8POLUgDV+kQXUPZotlUqiHw24wqjbqKsSU1FXN0TTM4Ae2LEzD8NEU0yuHrH4xMSFcPZFeXl8P2I8/D6l7lmYfhHRHUyy3WOiWfhoblT9L9hefi9S9zoiYiIQYkBGWKfhgfEYvUvclEhEWiQhuVPwxHxGL1L3Ox6PPHIblT8MHPx+pe58hpdWbFo/rZ9YlKmqxB1HMZva/CK5chYIPdTDy7uZ7sNBVH6qb/aX+Eetol4Ec15G1bVomEldVLJUcRIYHOYQDhWDYTFAA6NmzxYmoTiB+UyQArEkDAwIMw2GKwaYoNlla0Z2fJUTiShbcO7mezDEBLX9CZ/bme7DXPwzhXDf9fwaWXtcYwpc+WWADDC5CVBYHpfSAe4s8Bp2mElRStAKkBBINzZIJcKJTkwANgBllCpKFfQmf25nuxYlKvoTP7cz3YDlN9hlwv/AF/A7otrjD/rykYAyQoE4gRb6T4TcPZOkSnz5cwOamUnvASsELdJWlaFAWIsJi7Pw6QnTi+jM/tzPdgiWs4SClfEfu5nQ/NheZNfKyi4Wv8Ab+BhPrQpT/KKck4hYTLBfeKV83jMI1uBwiqq2iuZMAK0zHxTCZYWySu6hvANcZCzl84GSo/RX/RM92CJR44h/Iv8InkyzkmtLK4+HWOSlzOn2LpaCdIISw5n1CK/lX/Jv/jmF/sxIVCOC/CXMH3R57xT8P2PSWWPlFoml3i0jUePKKEVEv8Aj/oX7sWpq0jIE/yzPdiTw5PD9gvLDyiYimu2nOBAShRAywh/ZFprkDIH+iZ+ESG0E8D/AG1+7DYllxNtRfszj4vBi4qKjKVV4YPS7cmpKcVOtTO+6N58LaaMfOOfree7inW2HCQU64cJPV7wdL2iniR/Iv3YsO1E8Vf0L92Oz4nNX8P6Z536Xg6a37oA/Ws4kf8Apl+kVEBLOCQQl+US/WU/C3yaY+EB8IdwFjFlc3T/AEwwRtVI1P8AQv3Ys/XCOJ/oX+EOuJyP5f6YP0zF637oUztpTylQFNMBJJBw5A5DLSLVbWnFT/JZgGJJbCMgVOMtXHl5MRtVH0j/AEr92JDayPpH+lfuxviMvp/IP03D637oUy9qTwA9Ks8d1tT+Q8Irm11ScLU8wMkA7uZD3t4Q8G15f0vsK92JDasrU/ZX+EZ58r+X8gf+Nw95v3RnflVV9TM/pj0aH9ay/pH+lfux6E5uT0/kX9Lwet+6H/7FUf1P25vvR79iqP6n7c33ofYY7hj6bY5hD+xNH9T9ub70e/Ymj+p+3N96HzR5oBhF+xNH9T9ub70cPYqiF+5+3N96HzR4iMYxfyHZhykTSNCEVRB5gjMQRRbE2dNVgTJWFMSy/lCHAZ2xEPmIP7P1fd0OMuRL7638MuZMAA/lAEIKja82ZUd9hXKAlJCQpgd4kq1IL7t+UAK3H/7E0f1P25vvQMrs1s4FihIILMZkwX8VRRX9pAuSEhW8QMZBTlrx6wjJx7wLg6guPVBobSzTL7KUAzQkf9VfvxSvYGzQHwpbK0yaS/TE8Z+XNQS2NLjMYg/kItSGjUHSX1FFSXwUttCqZN8yMQ9sVSE0LEqpJmBJCFzUKmqlpWWsTjdrhzpZ84oFUgndWlbPYKBiVN2ikI2ZMp1LSJ/72X3ZIxKVNUspIGZBCgX68IzQGh6dg7NcDAHP8c33rQZ+xVH9T9ub70ZWS4HNIS58Ln1QZs7tEpKiEzQoDQnE3llGo1D/APYmj+p+3N96PfsVR/U/bme9EKjtWgJsN7+IgDqL3gPZnakBWGasEKNi4t0GoeACmH/sVR/U/bm+9HP2Ko/qftzfehpS1yJj4C7M/jlF2KDsASfsXR/U/bm+9Hj2Lo/qftzffh08ceDRhL+xdH9T/wDZN9+OfsZR/U/bm+9DomOExqNYm/Yyj+p+3N9+OQ4Ko9BpGsvEwOzh+HLjE3jG1G0FCaqYlRBBVhDDJ8ukHbP7SG/eAngQB5MIAaNI8eeFX7Qyr+lk+WfLrAFX2hIU6TYsACByvAAlY62ltASkYjfQDiYXq7SIBSbsQXAFwbN4Zwo2xtIzgA2Fuepa5gFMsDR/adIw6iOuysvv9nYTu94agPwxTZojHdpRMld9IXNE0pk4ipMsowH5qfSL2D6NbjGo7PTCnZCil0kJqiCCzETJrEGMTVVcsU0wmcJkyYgqWcQUpRwBIdug0EDuKjb7eoqCVKp51QhEtIWhW5LG+opLJUEByl94jLdhFsyhFVVz02+ToWta8BCQoBkS0DD81WFSi2YHOGnbr/29FZ/30v8A8UyO/o+pkpVVpCQkYpYblgP3lUE3YK2Omj2jTHDIEohgwSlC5ZYKSpKk6EXBGdwdRCTs/s8z6hMqex7rvTNGkxUtYQkEfRJOIjKwEXfo+R3dQtGolYFB8lSJhR/+4Go9qJp62ZOUQEKqJyFP9BRS6+iVoBPJ4xiO3tpPPXTqpUS+7nSu6WhAJUhwS7CwIe4LFlAsQ0F02z5X6nXNMqWZiUTwFmWgq3VzEAlTO7AXhx21o093LqUnellIcZLlzFJSpPA5hQPLmYXSA2wpv/Gp/wDLNgBAqGQhXeKmJKpVLLC1Ie0xWF0pVxCUpcjUqDw7pqSm2hRhcqWmTMAISQlIVJmJvhLZi4cZKSecD9lpHfUNUjVa5qfOWhI9TRV+jGqJTNSbHDJUpPBRSpCn4F0AeEYzAux5RUVREyWhSTThRC0pVhWiZhLOLekoHw4Q52Ds+imTq2SmUFFMxPeYkJCRiSAEy2ySMOjXJMZ79Gsx6xZ4ypxHQ1Lj1Q67Fn/+htP/AOSV/wBqowGJtlzVYSO8IwLmIzLkS1KSHY8BnDhXaOcB6STpkz8LmM7s2oA723+/PGj/AOovjB61YgRukHiR90NY7iaDZvaQ3E4AZsQR5MzeMHJ7QSSWcjw/CMWVBJY5Ne9mOsTVUtwA6/HqjC6TYT+0MlORKug/FvgRTP7TSg7YlW0FieF4yCJxULEAXGbXHWA6utQlOKYUhKQDe9z80cTBA1RoZnaKZiUQopB0sQG6x6MHV9qUJUQlBULF8swDpyaPQ+h+BdSNktTqsQ8XS5amJLQlXPL3yLaH8INLlBCnBPHXD06NEkWYcQXDkdB5xTNngOcyBkL+MQK2Tbz6fhYRKWQOupNz/iB0NuyCd70tWYAZeEGPhST46PAqagBJUDd9fjKBV1pIY38fKNY1DTs32woqekRKmzd7fKx3cwsVrUspO6xIxMdLQh7cbepqmWmXSsUIC1qwy1I3gkoQGYP6Sj4RITcN1OX4cB+cQmz82Bfm4++MKoh/avtRS1EqnlyZuNcqagkBKw4CVIJBUkCzvHthbeFLNVMUCqUsJTMIBKkEE4FtqAFEFrs2bQBNnvkFP45+cKJG1VYigzAhJFisBg6StiyhcKASdHOkajNUqNrP7Q0SZ0yfSHvaqajBhS+F7b6rMk2DnMhIhR8jkICE1MwpSZcwGaEkkTSuWsLyLFwoubM41hMntSs4RiloBwi4JzC3KsKnYEAZfOBYCKJO3FF3KSWBAD4nUkqZnJYHdPXK0ACSNTXbakmklUVLMM4JwBc1mCUoOLoSWYAZCKZXaemGyV0pm/v1InDDhWWVMVMWEksz7wEZhe195QMxBAmYAWAdKiplsM0gAO1xiGbGPHbBDMR83EAn0SUKUX37sQEaXVpBo1I1XZTtAmjWrvsQlTglRPpd2tIYlQF2UGDh2KRxi2u7RUco1BoFY6iqYqIcoQb75dgPSJwjMnnGRO2lbrKQ5T84qSAcJUQS5HpDC4fMEtcCcismLSFbpxB7aO4wlz6VtLXcPGoOlNj/ALL7Tp6KoxzpgQnuEy07qlYiVv8ANByCb/8AIRd2a7ZUkmsr5i5zInTJZlnAveAQcRbC4YlozM2asAnDYXjlPVFWoH3Dnzg6dguNsP2dUpWqaU7yTNmqSq4cKWpQLFjkYJTVb6QGAfLLxfNg7wDT3LB+sGijQ2ageI15wAtKiFXULBOBLkOC54G4HHl+cVGdOKSRhxKwslTukXBxMGfKJTKcOBiX/MxtyeOJpg7vfPXMMxtwYW5c4ZSJtEMFSADjQCAEsQoj/k+ZLMMoXytiqUXnTHvkLhs8zk7w6Uo3wNi4qxepw3lCmpQtINn6Drr5XhlJ9jaEFU4lSRhQgEPnmT1JzjkDplqYbwB1y8o9GsbSMEz1EguS18oZJn7oxEkeuxMLZm1paSXz4gO/K0UJ20NJbD44xOxhuuYpdwMIGQJVaIKSGORPl4QBL2go6hI5kRZM2iBfEk+I9ghLDZfUSwE/mIEUhJZsQ8o8vbSchh/p/GKl7WbK58DBQbOqlq/i9cVLQd7O7Pnnx6RXM2svVaugLCKBtAv6RfrDWzDuXRkh1Ym4A3vz00jxkpSGNuThyb3dxCQbSI+erzPsMEyNuAF8IUdbRrZrGHdS9VDo7ffFqsKrJKejAwr/AFtLxE4SNLgFvZF0usl6Meovb1wKA5DI0gOYB4lyPIPaKZsvMAAXfNQcxUvC2IAt1I9UV0tcm4e3NR4DjGBqJTaUFIOrcTFKaFy5f1+MFzJxuxvwZ/CKkpWUHfY8SQLO97vDI1gk6kfdTZ3fOPJoEoYOCOBLE8TrEaStBJxKWsiwISwHm0WzwslwlfJyb+AjauwAkKbIi/AExNKwQN4+YHQNnA3dVGGyE9LP64hKFSdALjg8CgUGibbO7cRrygJcxzcm7ZAHx/KCDLnJZsCuRDetJiExCy4UmX03i2WrsPCMjUCzqhQDgjItZQ439gitG02T+9WnNgUpJcc2cjg+vjHVU+AkqVLAUAMLkZahgSD0MAGagOAHu9iW6XY+MNsLTHMmpxJBTvA/OBLH1R6E9PXmWnClCWub3zJP3x6MajkspSmwWV8XYc7D84o3ibD46RdKo1KALk3tlll4CO1Gz1JL2Hi/nElmidOgqRTqdmY8D+ceXKUMxbi335GPGpCgHurK/gMusGLUojdUbDLpx8LQOajaAZNKpgWzyyEQmUyhctya7/gYY7LoZyk6IQ7uqwIGTNd4POyEJ3jMxcWJ9Vo3NRtBmCDxgmVs5ZvgLdDDbvEIAKEC9nGY4OecXUkyco5q5jh90Z5fBnBipOzj84EdQR+cWoogxsrw/wAQ8XUmWl1DF/yJB6ZiA5G3woKJlhr3u9ic/ZA5jG0C9GxlKNi3UH7ovl9nCc5yAOivY0TTtBc1ZCUgAekwJb8TmINXToa4HiH/AMQHkfkVxAU7BVhBROQXOmIDzihUmfLJBdxnhV8GGkuYUkYWbLK0U1M1SiUrS5GVs/HSAs2+7NoFi6darmUT1/ExyUtaDuoT4YFDzvA+0aZQCgS8vgr5pNmL2zAvA6AcgQzhgLj84fmKgaR5Krp+iRxyA++LkTZxsVJRq5Uf8QmnzV2Jch+th11vFFUpViPBzr0gar6NA0scqkAm89AOd3H3PFS6dhj79BTe7m/QekfKEa0KxOpPqPMPbNrRbMBUClJcPcjXK3xxjOddQJb0w+XVqcjHbVyB7YFnzGviB6G/Xp+MBrp1ZZDIM9/jKPIpGDqUQOAa/wCP+IOtdg6QqWkHUevppF6aNxZQfJgDbmdGhf8AKNAWHLM+rwjqazCOBPMnO1zrBuXkVKTYcqkAzUfIx6PU22FJQBiUGGhj0a2PQy2egkMAQw16sPW/lBapbgOzGzecApqQEAD0iXyOZPSChmOACr2t8CPOaZTULajZgfh+UMdjbMwnEsXL2MF0NOZlyCkfNBzPMjhyhsiSEXNz8XgOT6Dpg2DTKIhV7p+BEqmoa4Yu1sTN4NAW0FLsEKYAuT9LPdcXeF3YrmkDzHmTCkBkg8AXILPDamp0pDBwM/PjFdGhgMio5kMP8Qakt8fGkC2NsL6ujSp8j63aEs+XLCjfDiF/4b3IDGHdbtOSBeYknIhw/q1jOV1AlawuWsgtkUqbVs8jzaKQslkyV/Ee06UJSBLYi2XPXxiM+an6PX1/hGXk1q5ZDnCcvSL2yzJDdYeyNrgpdTWYaG/wcmjSg0aGRPqEY8J3WwnTgb+20VrxlOJ7pvzs9vy5RGo2pLwk6NmkDztwjlPXgj7x8awtNbjOcbLlYV2Z7Xdr/HqgNWxQN6WWLvhJBY9Tz4xA7QwnNN8jhP3n74gO0RCglaAk3AJvi5gZNDxUicssewJPnTEAGdLKQHJKbjWz5cIqmV8tcvdfMZsDbgL+r1Q1k7S7wYcRGHU+jkzK5fhC7a1KBiKGBxXDA8919M7RZJeCOuQAurMxgR6JBBLDxvBMheIsnQs+ZfgGNzrCzZ47xxdKRmSM34DMwzlBSFMg4QxJLB24ABm1ygze1AgpSdoOpqNKXcsdS+nDkeQduMBT5XfLyCUIsS+WgLDK2mse+VmYrCkYUsyndwBdzziInD5o3c8r2tds72zhI6i0paS6n2eMONt0ei+umI/hAMuUVKJZgL3PqaLp1SpY46AAjIaNpy6axTJmrLKUQ5fCAH4akflDq0rYebfYJXJAYM/OPRcdohOYfna/G5EeieqQPiIeAnZlAVDEp0p4HMjldgG1hmhSB80qvZ2zt80O2lzCZE5ILkBIbM+ZLQTThCgVO4F72y1vCyFS+o7l14zz8fP4aF1btIE+mQOALA+yFtUhLpIUlJNnxXye3HhlCDa82akgJ3hz+Ph4yhYMik1sx3PAUXKlAu9iL+I9kXUuEJst9NLevxMZel2fNnHEpWEB8iN08HyhzJ2YhCWuRY3Nw2TnreHlttYmPC+rHtLtXClTKBybPS2nXiYpqNoqcuoKckBnY6Wv0hZLnl7OLO44HiCSIvX3jXIZXLN3BsGY8+BharqW030ZJc8H0QCcV3HmB56Qfs9QNiRYcwQfHnCdUtT4vRZuGmV9PXlF9KrBo75n/JHsgS3WwYwUd2WbQoyd5CpZUBwzu4BGQLnxhWjduokquFAIKQCGzToeYt97BNYzkZPkov1Yvk2mkCbYl4QpSXKbPe2l8TXHW8UT2pk0/SVrnqLkMB/C7gDm/s4xyRVKF8TvzJI4Pe3rgaXVYQlkYk2HBuZ6QbTzyRwfR3fjG36UO4J9Sc1RJTiAWP5RnbVWmpLZRNCbqSlIJJc6pxDzF2MCpoUgEpBzuly3Ng+sdQnAq3o63Lavll1hrXREnCuhYmeo3KS40+8DgQ+usM0gqDEE2spJGIEgN7biFNUcW8guLsBexsb2f77RZR1JsAW1sb8zfS0CqC3XYXz0rkzWLk5Ow0JucmPhpF61YmYbx6Dx/OGlejvUAhwojIg58fxhVTDC4a4scuflAk+4+N1sEy0BAwpAu9+JzJMRqZqQhgS4z1cvmAPLP2x5KEu5B5ZnnAlcwVcuAHu7Acj90LFjyKqeedPTNg4PO/gIKnUcwISJZAb0lENpdvGOUMjCCsi5FraDnoNYOk14I1Up3UbgH+lg4vf2w2q2RkqVAvyFbBmXb5wv6h+EegupXKe4S/xxjkCxNH1GtPswq3loSkDQO5/mN4uqqKWxCQEnO2vXjpaL1bXmO2EeY68YDqdozCHsPH7g8RbvuddUIZtCtSsKZYXZ1MySL2LKIHtiE7ZM9bYpK2H8cn1b8ONibPl1FbKTPlpmJOI7wDZZXv4xru0HYGhwFKKaUCopFkgEa2bo0dFxUbZPS26RiaaiWhmp1DN2XJs//UaOVNHMUX7hR6rlBugExnjXUH6N6MgvIQQGZwM4uV2BowQRSyyzPuDLXThCKcG7pjuE/Jh5OzpiRaSp+slh5zH5xOqk1BIAlrw5+lJN/Fdo30rsds8LS9JKIUcI3BY53ENJ3YDZ4yo5JfTCkeTxVKD3JvV0PkKVTEuiYkhTYs0ndyc4SfbE5VNMmOpMpSkhRviSHNuKwdenWNJ2z2RJpZ4RJliWlSElkAJDupybcBGY+SyVzd+WFkIF1JD5q8+sSlJRbfYrCDlsX/qybb9yq2W/K9hWwi+np5ybdyrDl6Uk24MVxRL7NSFlhIQNSWFoC25RUkr92iUgr1OEQizQm9KTKPBKCttB1XspbuiQpuGOUGP9yBFbMqlBjKUw0xSTz+lFWyez0lblUtJA/h8T90KNqUslE8Hu0hLKthcOxa3WLY5QlLQiU8U4w1M0UvZc4KfuFNyXKHC7Y9fjOBKoKdSS4wm4JABa5CmJD3zSYW9n9kyZkw7iVDAlRDeifnD44xpPkSCgpRbDYJFhxAjTlGM9JNY3oT8kKOhWEJKZBIICvSlAFw9hjyPwIo/Vc8FxJmAcO8kt/wB/thRLr6eSVoVRImqCjvKtzawjV7AoNnVad2QhEwXMtQDtxH0hz01j0cXCRnupHn5eKa2a6AUqnqU/7SldVygz/wDUzjlVs+co4hJXiy9KSxHD/U9cO6jspQpzlSujB4BVsbZ4zlS7Fshnwyv+UPLgor5ia4iU+zBBRTgHElb8Mcn3+MCp2RULU8yUo6kYpOfD/UygifR0TAfJ5YfDcgC50YD4Y5xSjY9MWJlIORdKGAtnwYZ+HQGD4WKXU6edqqxhJLpBwuD8erlEKhKG3gx4kD849NXMP+nhADgBQN26EcIjUTD3QKk72vwMo8xWju1eRNUKSCco9AlbNmFVkjyBfm8ei1EdcT6N8mYDLnlrEE0wyJgWdWrxEFJw4ScThjy4vrEZkxXEWLF8yOTRxJNlxh2dpD8ukt/F7I2lcgmaQUsUjEeBtYO12BfxjGdlpx+XycslE+RaPplTSqWoEYWs4U9+OUdSjqgkBT0sEowe6BI1i1EqL6pSnADgBi4yIuG45RYUa3HLWKKFG1GV7S9opVLOkoUC5UVBW8wLYbsct5mLw2whTzJcxlrALK3kJAN7Bs7h+fKAdv7Kp6hkVAYh1IWHGoe2ujvxhjJ2KgMvEv8A01o3ThDLILsL4gRY8zBSbY0qSRiv0gU4TMSHJwoF1HEo7y9eMY6RSlc8AWSJaSTydXrJ9kbD9ItSEzkDC7y05liASrN7vGR2ZOCp5ZwRKSFX/jV645c2ykx8DTyJDbaLy5ClIDJAz1zb7o+bTawqmYsy8fWNvywqiWCSGlgj+QYvKPm/ZTZaptQi26klRJy3UqUB1t6oXg3GMJS8FuKuU4xRqFn5PTAG6gm/MnP1ws7V9nhJl0wLBShimHV17xs1gkbvMxsa/YOJVMS7KmJC3uGsr1sRAv6RKIrTxLjDlYkpzPsHOJ8PkSafkfPDUq8GS7LUmDvSf4QDm4Lq9jQZTVIG9niva+ZcW5co52jmqlVBkpwolploFgLlKQFF/wDkDeOUktkpzfCOpOf3x01bc33PP4jJyoRiuwJTUKZi5qy6nWcmAZtdeHn0cyRS92kkJZTFgGcnLMX8XvEaKaf3owucSmwm6LO7ZHU69IiZq1MlRUlOVnJJdwMsyxz65Ze7jX7EeS3bsKlyDYG12PpKJ5Hm5L8HvwPe6QkOpgUh95lbwZLBObhxZvHWI0Uxa0pKVMFOwLE7hAds3IJIJ5s7PBhpzMWlKQCFBJZKAQEgPiLlyWfCMzmWyimwQSmpnUEpTjLM2EWAfeJbdNszoXjqalibbuEWxJJUXbERokXOmdrG5NSkJwKmJSATifD6UsasGthYi3pB3GKKziZKSkISBMUygoAqJySM15B3GnIQr6GISt0ZlXK/Dhn7IGrFFTOgAgNxMd3215HhHcauN48GqZnkb7lMtQSAx+z+UdjvybFmH8Hb1xyGs2tDWZPB3SeOoHg55QMqcA++MR0uRfjCudOM1TBRBbW/H4eL5NMW9IPZzduT9ISqOh5pM0XZCZ/6yUorF8QcYQzDKPpUiqWVNLU7KRLVjDDdU8xQa+LCSBkHAj5FsfZve1klOJmUVEpsSwysMo+ldkpiQJie7UgInzg5JUVqdyrixF20yiibOvCrgaGZVrxlKUKyBCt0g39Gxd/BsoQytumdSInLKZSsW8CSLJJBA4k2MN0bRBqDLCVWSFFWE4S5YJCsibFw9oy9bs2XMmnAju0oJG7kVEuS3IvAyTpbF4RTe4R2mpu+l0+8x+UJKVYhYAkkhWTlAIbXKNBs+sUVTElCk4FBIJBZYwpU6Sc0h2fiDCrFhUhKgkhVsJulWE4gQk2BDezgIaoqkqSSXDM78/uhoPazSMH+kMA1QIBI7pIt/wAl+RjJbMoFGqBSvAkJdVrkYju8NDeNP+kCb+/AThsgPyuq0JOzicU1fBEonl/uEX8CY58t6W0c+BL4gd16saZiPppIB0dQOo5QFsTZYp0Ilj0sJKmLupQYnoGaG4l4gSl7M2WRF1HTIWhbsqUoElZCizA8nsPJy/GPLTai0e+0nKzQS5jJZ7Bm45M/k8ZTa89SatGE2mLTjBBI3cGC3VJ4ZnONSiUVJSEhiCA3K8L+0mx0onycKmzWA5zCkl+Ycs2UUwurZLLXQjV7IlzZyJwASUuFE3cKY25i7cHhPtP/AF5mTY1cQM+XLlB+yNpKmqnPhKUKUkWzGJWvT7oW1k0GYvR1KI9baR0YtSk4vsjyv8nXLi13Zl6ip7pU5aMWPvSAdAAkHo7vnw5PB1DspU2Z3pUZcoFRAU7KbeUOJ+aC4Dub6wZsyjdc10CYkLUtIIOEEYQCoNZLhypRAsz6F0jacuXupONZBTiMtmJwpLbpIAURfVgzEkx9NjtwR5KVbi9WzCSpIxLmMJhxC4SwJK2yASAEpObtYEvfUySVKZREpZOIS2JSVAKEt33SQMSyDYMDYxKWGSjuAooUtaFBAGKcuUSsrJuGu6UnEbXe0SnVEsGUlKMgpVQHO7Lsd4uVYlJDHUuzPFVTNexCXJKJpaWlapgKVIBKESwkKQlJNyACE2zUeGvKiWRTy0TFpQmSQSSlScRKSlSSQHWslRQA+Tk3i3Z89EyUZqlrlBU0jMv3GagkhsKCUkO4uqzDESDLV8rxzSkGWFpTKluQks2JTlmdzldShdmhZtJMytgaqq26PIEhovUDhuUueRUX6gMMoKqZIlJz3ToSHzz/ADHCBTtJDgOgBgBce0R4D+iJ6d6ICSo/7jfyGPRVO2wgndGIDV2v5R2Bb8DafoZKXXnHYkKA1ccnFuEaGjrQRYl2y0tqb5RhjPyUQXBvlocr6RodgVCVLJxAA2YlnJv5W9kdeTHsXkje9hkJVWyrl94+qPp86R+8lpVMYjvFAM2J3A8gdOEfNOw85PyySABYKyB4ZufZH1NG1RjKVoKCMiWI4O8Ikq3OnA3o2FW1gtLS5O6lTmYbuSWyJ9HU/dFtHs0DJmH4ZxZtGY6SUH5xSeRFm5f4hXTVirhRu4YPlb2ZRCTqe53JXHYMrQBhUWxIVug5F2DH1RdJZQc2Nsjzy/KAp0rvApjZxpmQYtkzxLUolJLgEtx5D4yh0/IGjBfpSmTDWJSgDD3KFEsLkqmDqLNFHZLZuNFQm7mXZiA5UJiW6bxzhn27mqXOTMQhSkd2m4SS28scLZiAex9YMU6+E4RyvvG8DM6i6PPwJ/Fb/Ub7GQZ6DLGFBSkBRF95NlDlZr3z5RVT7KVLpZsycWJSO6TiDpSPnGz4iPLkbBn2ZkJCVFPzjvauopALeUXbYp5YWpc0DuyMK31CWIGeVjZtHjgjS7HuScn3AexdT30ubrhwjFzP4YdIr/SNQ4lSFJLFJIJBILEoU3ixhj2RqAe+CcAlpWMAQAAkXY20PnDHbWyzUS8AOEkhTs+QLBnHGKJKL2JN29z5ts1XdoWkXJUAOZUVMPXDdKUo3MAKxZTE5gMbxGj7IVKKi4T3aJiZhmqNlJSxCUpF8WbvbnEK+pCJqkpb0yTlxIvxNusbdSvycfGSWhX5I0FSJYqColLzFICUKO8AAcKQL4sXzkgnSzvAdTWSkzUIQAmXKBE1eFRUqaTvC2+pIupgbNm5EUUVcoqXKlBZmrnFu6DLQkYVq3jfTPIM/VzKUqnclkiQFJSWOSnWuYh7kgoAxEXUBe5VH0mL+C+x5WzEVaoykIKVK/3ESrkKSH3pvdgbouoam2drcXUAS1J9GkkJSoIcIXUqJSLh3xLUSoq+aAw0iC6nCgT1jvJqwkJ7xzuqVhSkJYJJNlkkks75l66rYo/WIl1E4KLlc0gncZJUUOzOwCXAYPYWi0dxG6IVe1e9pZ68Kh3q0oljeVgSj0ykqLX3UsNQziGezThCZSUoTUIkzUr7wKcS0E3QAcIUbObkkah4muWuuXTzEyCJEkDAhAACglSnAJIShLpZ1HSwVeIIlKmLqO4lg1Kpv73DvBNORvHEN1ip36ZaRGfRtlV1pFJpe8YOS+TkFnuXGYuY5M2HKQ2IOXdgVeemvKC6igWkuMKBqwDKc2I1HjxjiaoS0ulZCxqfRI69eceLv5KRivmYEZbWQ6U83v6o9Hv1jMV6Sj5DysI9AtlNMPJ8zp9nTppZKFKJ5GH+yOyE8KClJVyASbnq3qj6JIrUoSxlBRHB0m1rBjFC+0wFhKmaG60sfUWe+UdPOclsaeGS2YH2foZkuolviQTi3nvlH0rZ3aJaP3dQnH/EGvpbJ+loxuxaoVNTKQkAEYiSehDZC0b9exEsXUkvo0T0yu0dGFKMNLL9g7LlS5BQiauchSlEFZCinFfDYCw53gCt2IUHEC6fF+T8YnsfYpkzCsL3Sk7gLgm13PSA9j9uhMWqXOkrlELwhwSGUSEuMwTGkk1+4srXTcPpJCrmOyEObB+ukN0y0g2ccsx67wq+VSO+MtM+V3j3l404n1GEF31ZofRQmuzNbeWpE9Is2FJNyC7q0HJg/KAtnrSubMIYgyw+VmKgchE+3ClCqBKsKMCTpc7wYPmNb8eULNhVaFzZhJUBhTYsCbq4ddI5c62dG4f/ANUzXbGlhEsP6QAsNGFh0tAXaKoC5Sgkghhe2Wavs2tzjlDWDGkJsBYc8xcnOFu10AzL2DtYak3y6xwJnqtD/s5s9MqQlh6YCieIADP6/OGage8Te135uIClTglKUpZLboGbNZovRVtcjhkXuYbVuScTtXPGGYSrdSAkjQHM+LER8k2xWp71aiguSSwJBFzb7tI2XauYpcr6AxTMWrg7uXEpD+EfL9obRK58xbp3lKJP0QS7cLR0cMtTbOLjo/sS+pquzG0CCpKEq72fNUrGVAKlolhKrlTgJxJJJPDRgYY7b2wieJMrFhpgZcuYs+lNIZzd2ALq4B8R55zsuFLxyu8CUz1OcPpqQgFSt6+BGrtcgWMEbeqVpUmXKlnupYSrGBhBUl0jCVElk5MHcuWLufpMbWlHjO96Dto7ReamtSMUinQJUtBUlN1YkpCUjeSkZh7nCXd4T1wKELn1AInTgDK3g7K9JZSLspJLEhjz0a7QpEmTIlElNOglUyazd6uYLpQNSBujhdRZ2gOTSza+ulmyQDdk4hKlywAlwM2YAakgRTpuhXvszRd6qVToxpWlMuQnHgIEoLSjAiWVMSpXpEpDMSWIcmE2ytoGXRolpI76pK5sxRfdlodKA4GaihZ5uOMGdoKRM9EqmQtOPvigJSslKSSXKjk5JBKi+RAZmgBVDJTNEhGJSpEucJkwG8zAhaks+SArdZ7s7XYSadOitq/sWS9tH0VTE2GQOYvrkCYArsyCoJOnNxl5Xf8AOMNSk4hvHnbN2t4QzrqolQWCCLAkPkOPHW8eW8dFZpSX1DZ0/AcKnGoYsCDrmPVHoqmK7xiFjLIocjhfOPRqIUjZTJOoN8xfLr5NCyruoFQOIXbIL/BVhfIv56LEhQcFsvg9OsAVdMMjZVi1vD2RBM92UFNUxZsftAZE4LCDiuACzgakjpG2pu1Q7lffTFTQSp1MlBCWDJAH+XMY2RR4lb/zRYjMX9jQ8Rs5IlLGNKgvXJtWzscoZyb6EVFQQ87Nds5RlsppLPuqW+7oXVreNBP2rLCca8ISGOIkNyvHyWilGYrCQkAekbW8NY0G3ELmyBLQofNzJS6QMreHlDxbrdCTcb6m2pe00maohExKiLkCFlZ2XpFzjPIIWV41FKiMR6g28G4axkezVMunKlKDksmxDgcfjhGiTWHz6Qyd9RHJJ7Mz36RdpJNWnX90lmIYEKXnC3ZdaMZOTpTbhcwu7fLJqklP0E6Bs1+vKFux9omWXN3IBB5ZDr7LwmbHqi6Fw5Esln0OXOJAYt4Zc+pgpc8ZquQXHXkMoySu0oLhLgh78D+MRoamYreK3HPXzzjh5VK2ejzbNiraatDb44xOl2grEBisSOHwIzM2vCQ7+uAKftQnvQ4IAPjZ/XElik9x3lS6j3tZXlSFJB1NuLEDTXQR85ragOdwBySHfXJ/DnzjRbQ24JgWcV9Bl5wkXIKrOkp5liCbnPgXjv4eDitzzeLyJ0OeyKR3E5g65iSFHgkYVLZ7AWAc5kpAgra9UidMlyZeFEtKUbz2AITiWTqoEkDwAzMUbNqk01GsAnEsKQ4AN3fD0YvbWANnzu7kqmO+8nANCU3Km1wnjaPVU0kcLW9IP2/tnv5qJUlCu4kpEuUkPcvvKbPEpUO07TFFTd2lYMyaMS1o3iAgF0ZgYQ5S+pvwjMbLxIlzJgwpJBZZLYUkkHC3zlG1tHygukT36kJdWFEtIW1gAC+Fx4dTfIWqpWuolbhGxNsKMjuJCT3y5uPGM2FweQFyTk1tY5tCqkq2gTKYoSld0WxES1Op+BU56FoG2BLQiTPmEOoEpJIJZLAgBvpF/Llele0Jk0lMiXhThXiIDFmPpEWsH5kiC5g07GRnTGuksNQxta+fOLhtFRSQEZhnAy1IYRLvUYQ9jxbMD7/xi5rOAnoLG+THoR5GOIpqK6bbU9KQJdgLEYQWj0cO0WzS51Zs9Y7GpeAan4Po/wAmCy7EKsHTcEBrHidPxgUr0WGHgym4Q2nFISDYOWYJdjxJObwOuhSQ1wm269nOo1EcDPoQOQLgjIuDzN3EXmWd4AOGD8/gRQmnUhQSzj5uQ+DcQSqaLkC2UKxACooQRuJuNPj74VVBW9yUnJlWI6jwh4tVyRp6vi8Qqmmg6LDgG+j58rQYy09Tly4m949RIFzCACoAg6H2sM4b7PrSgMtb3caMIy9Ztdclapa5YcZkHjrzgY7aVmAxf16R1qLOF6nszSVkyUZqu9dyZKQXLoBM3GtnYhO6bg5s13ASaGRgJM4hfeFOG3oAKIVlmVBAbn5JF7SmLVdRcDO3x7YupJijdQBUCL2yJY/jD9FuaOOd3Q3XQpSh0TFKOCQrCcPpKT++B3fmKwgB+Ju1zZ5lgLwTnIM7AGTvYVES9A+IMW6mzQlRVEk5AF3DZPkxiM2WSwcizDQeX3mJ7N7ostS2sY18lAmn97iSUKLr3N5pgSLADMIIORccwBJ1FLue9yk4k+if32HH3Z1CSQpL8SnRzFKKcmz5OCVXbXqzgZRSpLjAQxuxGpOUFV4A/uXVezKYKLVCmdDWsQVqTMu1ilLKyY35AzXs6lCkBNUQohTlfopIWAklQSd0o3nZ3SRqDAKdnrS5SQDkXY+o2iUjYpOebs5vFdcUI0TTV94hKQSEpDDM7xzLnUlvVF9TPXiwDEtmSCW6W4gwVR9lJxABtiZmKbv+QgqX2NnqUVpJLG+8AxZ9Te3KEckLpFtXUKwpp80ZkBi6iSetsvCDRhRKXJluVKYKI9YHGL6nsbVgkhnz9IdOOWdoootgz0gkoficSb+DxtVIGgiEhKEyX9IhUw5+Dch8ZwRtWpKZSggYUq3Qm43Rw1LvmeMdo+zE4krya+Y5gWD6iKdobIqCMfeAIsAdbWyY2cGG1sTlvsZxMogbpUk+GWrx1EtQW4NrOcgrXzhhI2BPxNZTuQ6s+ZtBiOzsxa8BWAojd1BPDTzIgNm0i6WQNCOYa+tyRfOPQZU7EKFqT3gLFrDkH0j0LsLoXk//2Q=="/>
          <p:cNvSpPr>
            <a:spLocks noChangeAspect="1" noChangeArrowheads="1"/>
          </p:cNvSpPr>
          <p:nvPr/>
        </p:nvSpPr>
        <p:spPr bwMode="auto">
          <a:xfrm>
            <a:off x="63500" y="-152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TextBox 4"/>
          <p:cNvSpPr txBox="1"/>
          <p:nvPr/>
        </p:nvSpPr>
        <p:spPr>
          <a:xfrm>
            <a:off x="639763" y="652635"/>
            <a:ext cx="8229600" cy="5078313"/>
          </a:xfrm>
          <a:prstGeom prst="rect">
            <a:avLst/>
          </a:prstGeom>
          <a:solidFill>
            <a:schemeClr val="accent6"/>
          </a:solidFill>
          <a:ln w="38100">
            <a:solidFill>
              <a:schemeClr val="accent3">
                <a:lumMod val="50000"/>
              </a:schemeClr>
            </a:solidFill>
          </a:ln>
        </p:spPr>
        <p:txBody>
          <a:bodyPr wrap="square" rtlCol="0">
            <a:spAutoFit/>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p:txBody>
      </p:sp>
      <p:pic>
        <p:nvPicPr>
          <p:cNvPr id="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12030" y="914400"/>
            <a:ext cx="3579096" cy="4682348"/>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28669" y="914400"/>
            <a:ext cx="3858131" cy="4682348"/>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382000" y="457200"/>
            <a:ext cx="487363" cy="487363"/>
          </a:xfrm>
          <a:prstGeom prst="rect">
            <a:avLst/>
          </a:prstGeom>
        </p:spPr>
      </p:pic>
    </p:spTree>
    <p:extLst>
      <p:ext uri="{BB962C8B-B14F-4D97-AF65-F5344CB8AC3E}">
        <p14:creationId xmlns:p14="http://schemas.microsoft.com/office/powerpoint/2010/main" val="3435940986"/>
      </p:ext>
    </p:extLst>
  </p:cSld>
  <p:clrMapOvr>
    <a:masterClrMapping/>
  </p:clrMapOvr>
  <mc:AlternateContent xmlns:mc="http://schemas.openxmlformats.org/markup-compatibility/2006" xmlns:p14="http://schemas.microsoft.com/office/powerpoint/2010/main">
    <mc:Choice Requires="p14">
      <p:transition spd="slow" p14:dur="2000" advClick="0" advTm="63500"/>
    </mc:Choice>
    <mc:Fallback xmlns="">
      <p:transition xmlns:p14="http://schemas.microsoft.com/office/powerpoint/2010/main" spd="slow" advClick="0" advTm="63500"/>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2383"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 y="457199"/>
            <a:ext cx="2181225" cy="2823414"/>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200" y="3657599"/>
            <a:ext cx="2209800" cy="2778587"/>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978873" y="388427"/>
            <a:ext cx="2539637" cy="2554545"/>
          </a:xfrm>
          <a:prstGeom prst="rect">
            <a:avLst/>
          </a:prstGeom>
          <a:solidFill>
            <a:schemeClr val="accent6"/>
          </a:solidFill>
          <a:ln w="38100">
            <a:solidFill>
              <a:schemeClr val="tx1"/>
            </a:solidFill>
          </a:ln>
        </p:spPr>
        <p:txBody>
          <a:bodyPr wrap="square" rtlCol="0">
            <a:spAutoFit/>
          </a:bodyPr>
          <a:lstStyle/>
          <a:p>
            <a:r>
              <a:rPr lang="en-US" sz="2000" b="1" i="1" dirty="0" smtClean="0"/>
              <a:t>Erosion</a:t>
            </a:r>
            <a:r>
              <a:rPr lang="en-US" sz="2000" dirty="0" smtClean="0"/>
              <a:t> by </a:t>
            </a:r>
            <a:r>
              <a:rPr lang="en-US" sz="2000" dirty="0" err="1" smtClean="0"/>
              <a:t>Virgina</a:t>
            </a:r>
            <a:r>
              <a:rPr lang="en-US" sz="2000" dirty="0" smtClean="0"/>
              <a:t> </a:t>
            </a:r>
            <a:r>
              <a:rPr lang="en-US" sz="2000" dirty="0" err="1" smtClean="0"/>
              <a:t>Castleman</a:t>
            </a:r>
            <a:endParaRPr lang="en-US" sz="2000" dirty="0" smtClean="0"/>
          </a:p>
          <a:p>
            <a:endParaRPr lang="en-US" sz="2000" u="sng" dirty="0" smtClean="0"/>
          </a:p>
          <a:p>
            <a:r>
              <a:rPr lang="en-US" sz="2000" u="sng" dirty="0" smtClean="0"/>
              <a:t>Summary</a:t>
            </a:r>
            <a:r>
              <a:rPr lang="en-US" sz="2000" u="sng" dirty="0" smtClean="0"/>
              <a:t>: </a:t>
            </a:r>
            <a:r>
              <a:rPr lang="en-US" sz="2000" dirty="0" smtClean="0"/>
              <a:t>Tells how water, wind, and ice change the surface of the Earth through Erosion</a:t>
            </a:r>
            <a:endParaRPr lang="en-US" sz="2000" dirty="0"/>
          </a:p>
        </p:txBody>
      </p:sp>
      <p:sp>
        <p:nvSpPr>
          <p:cNvPr id="5" name="TextBox 4"/>
          <p:cNvSpPr txBox="1"/>
          <p:nvPr/>
        </p:nvSpPr>
        <p:spPr>
          <a:xfrm>
            <a:off x="2978873" y="3657599"/>
            <a:ext cx="2539637" cy="2862323"/>
          </a:xfrm>
          <a:prstGeom prst="rect">
            <a:avLst/>
          </a:prstGeom>
          <a:solidFill>
            <a:schemeClr val="accent6"/>
          </a:solidFill>
          <a:ln w="38100">
            <a:solidFill>
              <a:schemeClr val="tx1"/>
            </a:solidFill>
          </a:ln>
        </p:spPr>
        <p:txBody>
          <a:bodyPr wrap="square" rtlCol="0">
            <a:spAutoFit/>
          </a:bodyPr>
          <a:lstStyle/>
          <a:p>
            <a:r>
              <a:rPr lang="en-US" b="1" i="1" dirty="0" smtClean="0"/>
              <a:t>Grand Canyon: A Trail Through Time </a:t>
            </a:r>
            <a:r>
              <a:rPr lang="en-US" dirty="0" smtClean="0"/>
              <a:t>by Linda Vieira</a:t>
            </a:r>
          </a:p>
          <a:p>
            <a:endParaRPr lang="en-US" u="sng" dirty="0" smtClean="0"/>
          </a:p>
          <a:p>
            <a:endParaRPr lang="en-US" u="sng" dirty="0"/>
          </a:p>
          <a:p>
            <a:r>
              <a:rPr lang="en-US" u="sng" dirty="0" smtClean="0"/>
              <a:t>Summary</a:t>
            </a:r>
            <a:r>
              <a:rPr lang="en-US" u="sng" dirty="0" smtClean="0"/>
              <a:t>: </a:t>
            </a:r>
            <a:r>
              <a:rPr lang="en-US" dirty="0" smtClean="0"/>
              <a:t>Describes the deep trench </a:t>
            </a:r>
            <a:r>
              <a:rPr lang="en-US" dirty="0" smtClean="0"/>
              <a:t>as </a:t>
            </a:r>
            <a:r>
              <a:rPr lang="en-US" dirty="0" smtClean="0"/>
              <a:t>the Grand Canyon and activities of visitors to the national park.</a:t>
            </a:r>
          </a:p>
        </p:txBody>
      </p:sp>
      <p:sp>
        <p:nvSpPr>
          <p:cNvPr id="6" name="TextBox 5"/>
          <p:cNvSpPr txBox="1"/>
          <p:nvPr/>
        </p:nvSpPr>
        <p:spPr>
          <a:xfrm>
            <a:off x="5791200" y="138116"/>
            <a:ext cx="2971800" cy="6555641"/>
          </a:xfrm>
          <a:prstGeom prst="rect">
            <a:avLst/>
          </a:prstGeom>
          <a:solidFill>
            <a:schemeClr val="bg2">
              <a:lumMod val="75000"/>
            </a:schemeClr>
          </a:solidFill>
          <a:ln w="38100">
            <a:solidFill>
              <a:schemeClr val="tx1"/>
            </a:solidFill>
          </a:ln>
        </p:spPr>
        <p:txBody>
          <a:bodyPr wrap="square" rtlCol="0">
            <a:spAutoFit/>
          </a:bodyPr>
          <a:lstStyle/>
          <a:p>
            <a:r>
              <a:rPr lang="en-US" sz="2000" dirty="0" smtClean="0"/>
              <a:t>The detailed lesson plan created by </a:t>
            </a:r>
            <a:r>
              <a:rPr lang="en-US" sz="2000" i="1" dirty="0" smtClean="0"/>
              <a:t>Karen </a:t>
            </a:r>
            <a:r>
              <a:rPr lang="en-US" sz="2000" i="1" dirty="0" err="1" smtClean="0"/>
              <a:t>Ansberry</a:t>
            </a:r>
            <a:r>
              <a:rPr lang="en-US" sz="2000" i="1" dirty="0" smtClean="0"/>
              <a:t> </a:t>
            </a:r>
            <a:r>
              <a:rPr lang="en-US" sz="2000" dirty="0" smtClean="0"/>
              <a:t>and </a:t>
            </a:r>
            <a:r>
              <a:rPr lang="en-US" sz="2000" i="1" dirty="0" smtClean="0"/>
              <a:t>Emily Morgan</a:t>
            </a:r>
            <a:r>
              <a:rPr lang="en-US" sz="2000" dirty="0" smtClean="0"/>
              <a:t> follows the 5 E Instructional Model for guided inquiry. In this lesson on the Grand Canyon, the authors include reading comprehension activities aligned with inferring, determining importance, and questioning yet you could easily create learning experience encourage students to integrate the information found in these two test in order to write or speak about the subject of the  Grand Canyon.</a:t>
            </a:r>
            <a:endParaRPr lang="en-US" sz="2000" dirty="0"/>
          </a:p>
        </p:txBody>
      </p:sp>
      <p:pic>
        <p:nvPicPr>
          <p:cNvPr id="2"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458200" y="321079"/>
            <a:ext cx="487363" cy="487363"/>
          </a:xfrm>
          <a:prstGeom prst="rect">
            <a:avLst/>
          </a:prstGeom>
        </p:spPr>
      </p:pic>
    </p:spTree>
    <p:extLst>
      <p:ext uri="{BB962C8B-B14F-4D97-AF65-F5344CB8AC3E}">
        <p14:creationId xmlns:p14="http://schemas.microsoft.com/office/powerpoint/2010/main" val="842431544"/>
      </p:ext>
    </p:extLst>
  </p:cSld>
  <p:clrMapOvr>
    <a:masterClrMapping/>
  </p:clrMapOvr>
  <mc:AlternateContent xmlns:mc="http://schemas.openxmlformats.org/markup-compatibility/2006" xmlns:p14="http://schemas.microsoft.com/office/powerpoint/2010/main">
    <mc:Choice Requires="p14">
      <p:transition spd="slow" p14:dur="1600" advClick="0" advTm="40500">
        <p:blinds dir="vert"/>
      </p:transition>
    </mc:Choice>
    <mc:Fallback xmlns="">
      <p:transition xmlns:p14="http://schemas.microsoft.com/office/powerpoint/2010/main" spd="slow" advClick="0" advTm="40500">
        <p:blinds dir="vert"/>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920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8286" y="218299"/>
            <a:ext cx="6447501" cy="555134"/>
          </a:xfrm>
        </p:spPr>
        <p:txBody>
          <a:bodyPr>
            <a:normAutofit fontScale="90000"/>
          </a:bodyPr>
          <a:lstStyle/>
          <a:p>
            <a:r>
              <a:rPr lang="en-US" dirty="0" smtClean="0"/>
              <a:t>Lessons to Develop Big Idea</a:t>
            </a:r>
            <a:endParaRPr lang="en-US" dirty="0"/>
          </a:p>
        </p:txBody>
      </p:sp>
      <p:sp>
        <p:nvSpPr>
          <p:cNvPr id="3" name="Content Placeholder 2"/>
          <p:cNvSpPr>
            <a:spLocks noGrp="1"/>
          </p:cNvSpPr>
          <p:nvPr>
            <p:ph idx="1"/>
          </p:nvPr>
        </p:nvSpPr>
        <p:spPr>
          <a:xfrm>
            <a:off x="442874" y="920772"/>
            <a:ext cx="8363775" cy="5779698"/>
          </a:xfrm>
        </p:spPr>
        <p:txBody>
          <a:bodyPr>
            <a:noAutofit/>
          </a:bodyPr>
          <a:lstStyle/>
          <a:p>
            <a:endParaRPr lang="en-US" sz="2200" b="1" dirty="0" smtClean="0"/>
          </a:p>
          <a:p>
            <a:r>
              <a:rPr lang="en-US" sz="3200" b="1" dirty="0" smtClean="0"/>
              <a:t>Day 1</a:t>
            </a:r>
            <a:endParaRPr lang="en-US" sz="3200" b="1" dirty="0"/>
          </a:p>
          <a:p>
            <a:r>
              <a:rPr lang="en-US" sz="3200" b="1" dirty="0" smtClean="0"/>
              <a:t>ENGAGE</a:t>
            </a:r>
            <a:r>
              <a:rPr lang="en-US" sz="3200" dirty="0"/>
              <a:t>:  Pass out pictures of the Grand Canyon (several views per table, all same pics per table) and the Grand Canyon Student Page.  Have students work in teams and discuss and answer the questions on the Grand Canyon Student page</a:t>
            </a:r>
            <a:r>
              <a:rPr lang="en-US" sz="3200" dirty="0" smtClean="0"/>
              <a:t>.</a:t>
            </a:r>
            <a:endParaRPr lang="en-US" sz="3200" dirty="0"/>
          </a:p>
        </p:txBody>
      </p:sp>
    </p:spTree>
    <p:extLst>
      <p:ext uri="{BB962C8B-B14F-4D97-AF65-F5344CB8AC3E}">
        <p14:creationId xmlns:p14="http://schemas.microsoft.com/office/powerpoint/2010/main" val="2954677397"/>
      </p:ext>
    </p:extLst>
  </p:cSld>
  <p:clrMapOvr>
    <a:masterClrMapping/>
  </p:clrMapOvr>
  <mc:AlternateContent xmlns:mc="http://schemas.openxmlformats.org/markup-compatibility/2006" xmlns:p14="http://schemas.microsoft.com/office/powerpoint/2010/main">
    <mc:Choice Requires="p14">
      <p:transition spd="slow" p14:dur="2000" advTm="14513"/>
    </mc:Choice>
    <mc:Fallback xmlns="">
      <p:transition spd="slow" advTm="14513"/>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Day 2</a:t>
            </a:r>
            <a:endParaRPr lang="en-US" dirty="0"/>
          </a:p>
        </p:txBody>
      </p:sp>
      <p:sp>
        <p:nvSpPr>
          <p:cNvPr id="3" name="Content Placeholder 2"/>
          <p:cNvSpPr>
            <a:spLocks noGrp="1"/>
          </p:cNvSpPr>
          <p:nvPr>
            <p:ph idx="1"/>
          </p:nvPr>
        </p:nvSpPr>
        <p:spPr>
          <a:xfrm>
            <a:off x="1089024" y="1372888"/>
            <a:ext cx="7272339" cy="4753276"/>
          </a:xfrm>
        </p:spPr>
        <p:txBody>
          <a:bodyPr>
            <a:noAutofit/>
          </a:bodyPr>
          <a:lstStyle/>
          <a:p>
            <a:r>
              <a:rPr lang="en-US" sz="2800" b="1" dirty="0"/>
              <a:t>EXPLORE</a:t>
            </a:r>
            <a:r>
              <a:rPr lang="en-US" sz="2800" dirty="0"/>
              <a:t>:  Use non-fiction text on the Grand Canyon to introduce the formation of the Grand Canyon.  Then students will complete in groups the Wind and Water Checkpoint Labs A – D (From Picture Perfect Science Lessons). </a:t>
            </a:r>
          </a:p>
          <a:p>
            <a:pPr lvl="1"/>
            <a:r>
              <a:rPr lang="en-US" sz="2800" dirty="0"/>
              <a:t>A:  How does water carry rocks and soil?</a:t>
            </a:r>
          </a:p>
          <a:p>
            <a:pPr lvl="1"/>
            <a:r>
              <a:rPr lang="en-US" sz="2800" dirty="0"/>
              <a:t>B:  How can water causes changes in rocks?</a:t>
            </a:r>
          </a:p>
          <a:p>
            <a:pPr lvl="1"/>
            <a:r>
              <a:rPr lang="en-US" sz="2800" dirty="0"/>
              <a:t>C:  How can wind cause changes in rocks?</a:t>
            </a:r>
          </a:p>
          <a:p>
            <a:pPr lvl="1"/>
            <a:r>
              <a:rPr lang="en-US" sz="2800" dirty="0"/>
              <a:t>D:  How does water carry rocks and soil?</a:t>
            </a:r>
          </a:p>
          <a:p>
            <a:endParaRPr lang="en-US" sz="2800" dirty="0"/>
          </a:p>
        </p:txBody>
      </p:sp>
    </p:spTree>
    <p:extLst>
      <p:ext uri="{BB962C8B-B14F-4D97-AF65-F5344CB8AC3E}">
        <p14:creationId xmlns:p14="http://schemas.microsoft.com/office/powerpoint/2010/main" val="22528439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092212" y="212785"/>
            <a:ext cx="6447501" cy="1320800"/>
          </a:xfrm>
        </p:spPr>
        <p:txBody>
          <a:bodyPr>
            <a:normAutofit/>
          </a:bodyPr>
          <a:lstStyle/>
          <a:p>
            <a:r>
              <a:rPr lang="en-US" dirty="0" smtClean="0"/>
              <a:t>Day 3</a:t>
            </a:r>
            <a:endParaRPr lang="en-US" dirty="0"/>
          </a:p>
        </p:txBody>
      </p:sp>
      <p:sp>
        <p:nvSpPr>
          <p:cNvPr id="3" name="Content Placeholder 2"/>
          <p:cNvSpPr>
            <a:spLocks noGrp="1"/>
          </p:cNvSpPr>
          <p:nvPr>
            <p:ph idx="1"/>
          </p:nvPr>
        </p:nvSpPr>
        <p:spPr>
          <a:xfrm>
            <a:off x="469182" y="1354348"/>
            <a:ext cx="8674818" cy="5426015"/>
          </a:xfrm>
        </p:spPr>
        <p:txBody>
          <a:bodyPr>
            <a:normAutofit/>
          </a:bodyPr>
          <a:lstStyle/>
          <a:p>
            <a:endParaRPr lang="en-US" sz="2300" b="1" dirty="0" smtClean="0"/>
          </a:p>
          <a:p>
            <a:r>
              <a:rPr lang="en-US" sz="3200" b="1" dirty="0" smtClean="0"/>
              <a:t>EXPLAIN</a:t>
            </a:r>
            <a:r>
              <a:rPr lang="en-US" sz="3200" dirty="0"/>
              <a:t>:  Students will make vocabulary connections using their lab results and the remainder of the non-fiction text.</a:t>
            </a:r>
          </a:p>
          <a:p>
            <a:endParaRPr lang="en-US" sz="3200" dirty="0"/>
          </a:p>
        </p:txBody>
      </p:sp>
    </p:spTree>
    <p:extLst>
      <p:ext uri="{BB962C8B-B14F-4D97-AF65-F5344CB8AC3E}">
        <p14:creationId xmlns:p14="http://schemas.microsoft.com/office/powerpoint/2010/main" val="422116376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980" y="1"/>
            <a:ext cx="8750293" cy="600638"/>
          </a:xfrm>
        </p:spPr>
        <p:txBody>
          <a:bodyPr>
            <a:normAutofit fontScale="90000"/>
          </a:bodyPr>
          <a:lstStyle/>
          <a:p>
            <a:r>
              <a:rPr lang="en-US" dirty="0" smtClean="0"/>
              <a:t>Addressing Misconceptions</a:t>
            </a:r>
            <a:endParaRPr lang="en-US" dirty="0"/>
          </a:p>
        </p:txBody>
      </p:sp>
      <p:sp>
        <p:nvSpPr>
          <p:cNvPr id="3" name="Content Placeholder 2"/>
          <p:cNvSpPr>
            <a:spLocks noGrp="1"/>
          </p:cNvSpPr>
          <p:nvPr>
            <p:ph idx="1"/>
          </p:nvPr>
        </p:nvSpPr>
        <p:spPr>
          <a:xfrm>
            <a:off x="252777" y="600639"/>
            <a:ext cx="8688496" cy="6126508"/>
          </a:xfrm>
        </p:spPr>
        <p:txBody>
          <a:bodyPr>
            <a:noAutofit/>
          </a:bodyPr>
          <a:lstStyle/>
          <a:p>
            <a:pPr marL="0" indent="0">
              <a:buNone/>
            </a:pPr>
            <a:r>
              <a:rPr lang="en-US" sz="2000" b="1" u="sng" dirty="0" smtClean="0"/>
              <a:t>Misconceptions:</a:t>
            </a:r>
          </a:p>
          <a:p>
            <a:r>
              <a:rPr lang="en-US" sz="2000" dirty="0" smtClean="0"/>
              <a:t>Changes to the Earth’s surface only happen quickly</a:t>
            </a:r>
          </a:p>
          <a:p>
            <a:r>
              <a:rPr lang="en-US" sz="2000" dirty="0" smtClean="0"/>
              <a:t>Weathering and erosion are the same thing</a:t>
            </a:r>
          </a:p>
          <a:p>
            <a:r>
              <a:rPr lang="en-US" sz="2000" dirty="0" smtClean="0"/>
              <a:t>Rocks are here to stay</a:t>
            </a:r>
          </a:p>
          <a:p>
            <a:r>
              <a:rPr lang="en-US" sz="2000" dirty="0" smtClean="0"/>
              <a:t>Earth’s forces can only destroy</a:t>
            </a:r>
          </a:p>
          <a:p>
            <a:pPr marL="0" indent="0">
              <a:buNone/>
            </a:pPr>
            <a:r>
              <a:rPr lang="en-US" sz="2000" b="1" u="sng" dirty="0" smtClean="0"/>
              <a:t>Truths</a:t>
            </a:r>
          </a:p>
          <a:p>
            <a:r>
              <a:rPr lang="en-US" sz="2000" dirty="0" smtClean="0"/>
              <a:t>Changes to the Earth’s surface can happen fast or slow (addressed in non-fiction reading</a:t>
            </a:r>
            <a:r>
              <a:rPr lang="en-US" sz="2000" dirty="0" smtClean="0"/>
              <a:t>)</a:t>
            </a:r>
          </a:p>
          <a:p>
            <a:r>
              <a:rPr lang="en-US" sz="2000" dirty="0" smtClean="0"/>
              <a:t>Weathering </a:t>
            </a:r>
            <a:r>
              <a:rPr lang="en-US" sz="2000" dirty="0" smtClean="0"/>
              <a:t>and erosion are both processes that change the Earth’s surface, but weathering is the process of breaking rock into sediment while erosion is the process of carrying that sediment away (addressed in labs) </a:t>
            </a:r>
          </a:p>
          <a:p>
            <a:r>
              <a:rPr lang="en-US" sz="2000" dirty="0" smtClean="0"/>
              <a:t>Rocks are subject to weathering, destructive processes and the rock cycle (addressed in labs and non-fiction reading)</a:t>
            </a:r>
          </a:p>
          <a:p>
            <a:r>
              <a:rPr lang="en-US" sz="2000" dirty="0" smtClean="0"/>
              <a:t>Earth’s forces can be constructive, destructive, or both (addressed in reading, discussion, and later in unit)</a:t>
            </a:r>
            <a:endParaRPr lang="en-US" sz="20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49115" y="1162726"/>
            <a:ext cx="2354116" cy="1069321"/>
          </a:xfrm>
          <a:prstGeom prst="rect">
            <a:avLst/>
          </a:prstGeom>
        </p:spPr>
      </p:pic>
    </p:spTree>
    <p:extLst>
      <p:ext uri="{BB962C8B-B14F-4D97-AF65-F5344CB8AC3E}">
        <p14:creationId xmlns:p14="http://schemas.microsoft.com/office/powerpoint/2010/main" val="459284326"/>
      </p:ext>
    </p:extLst>
  </p:cSld>
  <p:clrMapOvr>
    <a:masterClrMapping/>
  </p:clrMapOvr>
  <mc:AlternateContent xmlns:mc="http://schemas.openxmlformats.org/markup-compatibility/2006" xmlns:p14="http://schemas.microsoft.com/office/powerpoint/2010/main">
    <mc:Choice Requires="p14">
      <p:transition spd="slow" p14:dur="2000" advTm="14406"/>
    </mc:Choice>
    <mc:Fallback xmlns="">
      <p:transition spd="slow" advTm="14406"/>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3919" y="200983"/>
            <a:ext cx="8364418" cy="903199"/>
          </a:xfrm>
        </p:spPr>
        <p:txBody>
          <a:bodyPr>
            <a:normAutofit fontScale="90000"/>
          </a:bodyPr>
          <a:lstStyle/>
          <a:p>
            <a:r>
              <a:rPr lang="en-US" dirty="0" smtClean="0"/>
              <a:t/>
            </a:r>
            <a:br>
              <a:rPr lang="en-US" dirty="0" smtClean="0"/>
            </a:br>
            <a:r>
              <a:rPr lang="en-US" dirty="0" smtClean="0"/>
              <a:t>Cross</a:t>
            </a:r>
            <a:r>
              <a:rPr lang="en-US" dirty="0" smtClean="0"/>
              <a:t>-Curricular Integration</a:t>
            </a:r>
            <a:endParaRPr lang="en-US" dirty="0"/>
          </a:p>
        </p:txBody>
      </p:sp>
      <p:sp>
        <p:nvSpPr>
          <p:cNvPr id="3" name="Content Placeholder 2"/>
          <p:cNvSpPr>
            <a:spLocks noGrp="1"/>
          </p:cNvSpPr>
          <p:nvPr>
            <p:ph idx="1"/>
          </p:nvPr>
        </p:nvSpPr>
        <p:spPr>
          <a:xfrm>
            <a:off x="266295" y="1104182"/>
            <a:ext cx="8302042" cy="5073121"/>
          </a:xfrm>
        </p:spPr>
        <p:txBody>
          <a:bodyPr>
            <a:noAutofit/>
          </a:bodyPr>
          <a:lstStyle/>
          <a:p>
            <a:pPr lvl="0"/>
            <a:endParaRPr lang="en-US" sz="2800" dirty="0" smtClean="0"/>
          </a:p>
          <a:p>
            <a:pPr lvl="0"/>
            <a:r>
              <a:rPr lang="en-US" sz="2800" dirty="0" smtClean="0"/>
              <a:t>Literacy</a:t>
            </a:r>
            <a:r>
              <a:rPr lang="en-US" sz="2800" dirty="0" smtClean="0"/>
              <a:t>:  Reading </a:t>
            </a:r>
            <a:r>
              <a:rPr lang="en-US" sz="2800" dirty="0"/>
              <a:t>two non-fiction texts to support science </a:t>
            </a:r>
            <a:r>
              <a:rPr lang="en-US" sz="2800" dirty="0" smtClean="0"/>
              <a:t>standards and address text </a:t>
            </a:r>
            <a:r>
              <a:rPr lang="en-US" sz="2800" dirty="0"/>
              <a:t>features of the books while introducing or using them in accessing </a:t>
            </a:r>
            <a:r>
              <a:rPr lang="en-US" sz="2800" dirty="0" smtClean="0"/>
              <a:t>information</a:t>
            </a:r>
          </a:p>
          <a:p>
            <a:pPr marL="0" lvl="0" indent="0">
              <a:buNone/>
            </a:pPr>
            <a:endParaRPr lang="en-US" sz="2800" dirty="0"/>
          </a:p>
          <a:p>
            <a:pPr lvl="0"/>
            <a:r>
              <a:rPr lang="en-US" sz="2800" dirty="0"/>
              <a:t>Technology:  Students will create brochures on Microsoft </a:t>
            </a:r>
            <a:r>
              <a:rPr lang="en-US" sz="2800" dirty="0" smtClean="0"/>
              <a:t>Publisher.  Students will use I </a:t>
            </a:r>
            <a:r>
              <a:rPr lang="en-US" sz="2800" dirty="0" smtClean="0"/>
              <a:t>Pads or cameras to </a:t>
            </a:r>
            <a:r>
              <a:rPr lang="en-US" sz="2800" dirty="0" smtClean="0"/>
              <a:t>collect pictures of weathering and erosion around the school and create a video</a:t>
            </a:r>
            <a:r>
              <a:rPr lang="en-US" sz="2800" dirty="0" smtClean="0"/>
              <a:t>.</a:t>
            </a:r>
            <a:endParaRPr lang="en-US" sz="2800" dirty="0"/>
          </a:p>
        </p:txBody>
      </p:sp>
      <p:sp>
        <p:nvSpPr>
          <p:cNvPr id="4" name="AutoShape 2" descr="Image result for cross curricular connections"/>
          <p:cNvSpPr>
            <a:spLocks noChangeAspect="1" noChangeArrowheads="1"/>
          </p:cNvSpPr>
          <p:nvPr/>
        </p:nvSpPr>
        <p:spPr bwMode="auto">
          <a:xfrm>
            <a:off x="-23813" y="-136525"/>
            <a:ext cx="748431" cy="997908"/>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5" name="Picture 4"/>
          <p:cNvPicPr>
            <a:picLocks noChangeAspect="1"/>
          </p:cNvPicPr>
          <p:nvPr/>
        </p:nvPicPr>
        <p:blipFill>
          <a:blip r:embed="rId2"/>
          <a:stretch>
            <a:fillRect/>
          </a:stretch>
        </p:blipFill>
        <p:spPr>
          <a:xfrm>
            <a:off x="7805310" y="2924214"/>
            <a:ext cx="986156" cy="1057159"/>
          </a:xfrm>
          <a:prstGeom prst="rect">
            <a:avLst/>
          </a:prstGeom>
        </p:spPr>
      </p:pic>
    </p:spTree>
    <p:extLst>
      <p:ext uri="{BB962C8B-B14F-4D97-AF65-F5344CB8AC3E}">
        <p14:creationId xmlns:p14="http://schemas.microsoft.com/office/powerpoint/2010/main" val="4726002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Cross curricula integration Cont’d</a:t>
            </a:r>
            <a:endParaRPr lang="en-US" dirty="0"/>
          </a:p>
        </p:txBody>
      </p:sp>
      <p:sp>
        <p:nvSpPr>
          <p:cNvPr id="2" name="Content Placeholder 1"/>
          <p:cNvSpPr>
            <a:spLocks noGrp="1"/>
          </p:cNvSpPr>
          <p:nvPr>
            <p:ph idx="1"/>
          </p:nvPr>
        </p:nvSpPr>
        <p:spPr>
          <a:xfrm>
            <a:off x="0" y="1417638"/>
            <a:ext cx="9010981" cy="4708525"/>
          </a:xfrm>
        </p:spPr>
        <p:txBody>
          <a:bodyPr>
            <a:noAutofit/>
          </a:bodyPr>
          <a:lstStyle/>
          <a:p>
            <a:pPr lvl="0"/>
            <a:r>
              <a:rPr lang="en-US" sz="3200" dirty="0"/>
              <a:t>Social Studies:  showing the Grand Canyon’s surface feature changes over three decades; explain what decade </a:t>
            </a:r>
            <a:r>
              <a:rPr lang="en-US" sz="3200" dirty="0" smtClean="0"/>
              <a:t>means.</a:t>
            </a:r>
            <a:endParaRPr lang="en-US" sz="3200" dirty="0"/>
          </a:p>
          <a:p>
            <a:endParaRPr lang="en-US" sz="3200" dirty="0" smtClean="0"/>
          </a:p>
          <a:p>
            <a:r>
              <a:rPr lang="en-US" sz="3200" dirty="0" smtClean="0"/>
              <a:t>Math</a:t>
            </a:r>
            <a:r>
              <a:rPr lang="en-US" sz="3200" dirty="0"/>
              <a:t>:  folding sheet into thirds, discuss what thirds are while folding occurs, what things come in thirds</a:t>
            </a:r>
          </a:p>
          <a:p>
            <a:endParaRPr lang="en-US" sz="3200" dirty="0"/>
          </a:p>
        </p:txBody>
      </p:sp>
      <p:pic>
        <p:nvPicPr>
          <p:cNvPr id="4" name="Picture 3"/>
          <p:cNvPicPr>
            <a:picLocks noChangeAspect="1"/>
          </p:cNvPicPr>
          <p:nvPr/>
        </p:nvPicPr>
        <p:blipFill>
          <a:blip r:embed="rId2"/>
          <a:stretch>
            <a:fillRect/>
          </a:stretch>
        </p:blipFill>
        <p:spPr>
          <a:xfrm>
            <a:off x="6621010" y="5378250"/>
            <a:ext cx="986156" cy="1057159"/>
          </a:xfrm>
          <a:prstGeom prst="rect">
            <a:avLst/>
          </a:prstGeom>
        </p:spPr>
      </p:pic>
    </p:spTree>
    <p:extLst>
      <p:ext uri="{BB962C8B-B14F-4D97-AF65-F5344CB8AC3E}">
        <p14:creationId xmlns:p14="http://schemas.microsoft.com/office/powerpoint/2010/main" val="86184807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Adjacency">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Adjacency.thmx</Template>
  <TotalTime>44</TotalTime>
  <Words>1260</Words>
  <Application>Microsoft Macintosh PowerPoint</Application>
  <PresentationFormat>On-screen Show (4:3)</PresentationFormat>
  <Paragraphs>132</Paragraphs>
  <Slides>15</Slides>
  <Notes>4</Notes>
  <HiddenSlides>0</HiddenSlides>
  <MMClips>3</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Adjacency</vt:lpstr>
      <vt:lpstr>Grand Canyon</vt:lpstr>
      <vt:lpstr> </vt:lpstr>
      <vt:lpstr>PowerPoint Presentation</vt:lpstr>
      <vt:lpstr>Lessons to Develop Big Idea</vt:lpstr>
      <vt:lpstr>Day 2</vt:lpstr>
      <vt:lpstr>Day 3</vt:lpstr>
      <vt:lpstr>Addressing Misconceptions</vt:lpstr>
      <vt:lpstr> Cross-Curricular Integration</vt:lpstr>
      <vt:lpstr>Cross curricula integration Cont’d</vt:lpstr>
      <vt:lpstr>Unit   Assessments</vt:lpstr>
      <vt:lpstr>Assessments</vt:lpstr>
      <vt:lpstr>Resources and Lesson Plan for This Unit</vt:lpstr>
      <vt:lpstr>Compare and contrast </vt:lpstr>
      <vt:lpstr>Elementary Resource page</vt:lpstr>
      <vt:lpstr>Links/Credits to Materials</vt:lpstr>
    </vt:vector>
  </TitlesOfParts>
  <Company>TTU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Queen Ogbomo</dc:creator>
  <cp:lastModifiedBy>Queen Ogbomo</cp:lastModifiedBy>
  <cp:revision>6</cp:revision>
  <dcterms:created xsi:type="dcterms:W3CDTF">2016-07-06T14:02:27Z</dcterms:created>
  <dcterms:modified xsi:type="dcterms:W3CDTF">2016-07-12T08:31:52Z</dcterms:modified>
</cp:coreProperties>
</file>