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9"/>
  </p:notesMasterIdLst>
  <p:handoutMasterIdLst>
    <p:handoutMasterId r:id="rId20"/>
  </p:handoutMasterIdLst>
  <p:sldIdLst>
    <p:sldId id="264" r:id="rId3"/>
    <p:sldId id="265" r:id="rId4"/>
    <p:sldId id="266" r:id="rId5"/>
    <p:sldId id="267" r:id="rId6"/>
    <p:sldId id="268" r:id="rId7"/>
    <p:sldId id="269" r:id="rId8"/>
    <p:sldId id="270" r:id="rId9"/>
    <p:sldId id="271" r:id="rId10"/>
    <p:sldId id="272" r:id="rId11"/>
    <p:sldId id="273" r:id="rId12"/>
    <p:sldId id="274" r:id="rId13"/>
    <p:sldId id="298" r:id="rId14"/>
    <p:sldId id="299" r:id="rId15"/>
    <p:sldId id="300" r:id="rId16"/>
    <p:sldId id="301" r:id="rId17"/>
    <p:sldId id="302" r:id="rId18"/>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36" autoAdjust="0"/>
    <p:restoredTop sz="70462" autoAdjust="0"/>
  </p:normalViewPr>
  <p:slideViewPr>
    <p:cSldViewPr showGuides="1">
      <p:cViewPr varScale="1">
        <p:scale>
          <a:sx n="49" d="100"/>
          <a:sy n="49" d="100"/>
        </p:scale>
        <p:origin x="235" y="58"/>
      </p:cViewPr>
      <p:guideLst>
        <p:guide pos="3839"/>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D556D0-CF8A-4F53-91FA-80A2CF50F4D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F3F713D8-220B-4F4A-BE87-7C12372BEE8A}">
      <dgm:prSet phldrT="[Text]" custT="1"/>
      <dgm:spPr/>
      <dgm:t>
        <a:bodyPr/>
        <a:lstStyle/>
        <a:p>
          <a:r>
            <a:rPr lang="en-US" sz="1600" dirty="0" smtClean="0"/>
            <a:t>Engage with content</a:t>
          </a:r>
          <a:endParaRPr lang="en-US" sz="1600" dirty="0"/>
        </a:p>
      </dgm:t>
    </dgm:pt>
    <dgm:pt modelId="{D2D05658-732B-4461-B4E4-0241FCD36CFF}" type="parTrans" cxnId="{01CB50BB-8104-42D3-851E-EC50D1CD8384}">
      <dgm:prSet/>
      <dgm:spPr/>
      <dgm:t>
        <a:bodyPr/>
        <a:lstStyle/>
        <a:p>
          <a:endParaRPr lang="en-US"/>
        </a:p>
      </dgm:t>
    </dgm:pt>
    <dgm:pt modelId="{115F278E-CBC9-4A4F-9D2A-4305890F4950}" type="sibTrans" cxnId="{01CB50BB-8104-42D3-851E-EC50D1CD8384}">
      <dgm:prSet/>
      <dgm:spPr/>
      <dgm:t>
        <a:bodyPr/>
        <a:lstStyle/>
        <a:p>
          <a:endParaRPr lang="en-US"/>
        </a:p>
      </dgm:t>
    </dgm:pt>
    <dgm:pt modelId="{6874FE99-544C-41D6-86A3-4CC923A27E65}">
      <dgm:prSet phldrT="[Text]" custT="1"/>
      <dgm:spPr/>
      <dgm:t>
        <a:bodyPr/>
        <a:lstStyle/>
        <a:p>
          <a:r>
            <a:rPr lang="en-US" sz="1600" dirty="0" smtClean="0"/>
            <a:t>Know and understand how to apply reading strategies</a:t>
          </a:r>
          <a:endParaRPr lang="en-US" sz="1600" dirty="0"/>
        </a:p>
      </dgm:t>
    </dgm:pt>
    <dgm:pt modelId="{CF34D170-A731-4484-BC35-9C929D6DE287}" type="parTrans" cxnId="{A7E7C4E7-D53C-4EC2-A4FC-670193B32662}">
      <dgm:prSet/>
      <dgm:spPr/>
      <dgm:t>
        <a:bodyPr/>
        <a:lstStyle/>
        <a:p>
          <a:endParaRPr lang="en-US"/>
        </a:p>
      </dgm:t>
    </dgm:pt>
    <dgm:pt modelId="{E2588EB0-D64B-4DAF-A10A-B39111F6DBBB}" type="sibTrans" cxnId="{A7E7C4E7-D53C-4EC2-A4FC-670193B32662}">
      <dgm:prSet/>
      <dgm:spPr/>
      <dgm:t>
        <a:bodyPr/>
        <a:lstStyle/>
        <a:p>
          <a:endParaRPr lang="en-US"/>
        </a:p>
      </dgm:t>
    </dgm:pt>
    <dgm:pt modelId="{30D9AEDE-1456-49B0-9DFC-1E0D7E3BC2AE}">
      <dgm:prSet phldrT="[Text]" custT="1"/>
      <dgm:spPr/>
      <dgm:t>
        <a:bodyPr/>
        <a:lstStyle/>
        <a:p>
          <a:r>
            <a:rPr lang="en-US" sz="1600" dirty="0" smtClean="0"/>
            <a:t>Receive support from teacher: checking in, coaching, feedback</a:t>
          </a:r>
          <a:endParaRPr lang="en-US" sz="1600" dirty="0"/>
        </a:p>
      </dgm:t>
    </dgm:pt>
    <dgm:pt modelId="{49C6A8D4-3589-47E2-88AD-D3890CDC7714}" type="parTrans" cxnId="{28E3D604-F477-4A96-A80D-5C47638D87FB}">
      <dgm:prSet/>
      <dgm:spPr/>
      <dgm:t>
        <a:bodyPr/>
        <a:lstStyle/>
        <a:p>
          <a:endParaRPr lang="en-US"/>
        </a:p>
      </dgm:t>
    </dgm:pt>
    <dgm:pt modelId="{439327A1-7A93-4EE6-A8C7-9809893F19B2}" type="sibTrans" cxnId="{28E3D604-F477-4A96-A80D-5C47638D87FB}">
      <dgm:prSet/>
      <dgm:spPr/>
      <dgm:t>
        <a:bodyPr/>
        <a:lstStyle/>
        <a:p>
          <a:endParaRPr lang="en-US"/>
        </a:p>
      </dgm:t>
    </dgm:pt>
    <dgm:pt modelId="{C31942D5-F925-4940-AB60-500B5CC1785B}">
      <dgm:prSet phldrT="[Text]" custT="1"/>
      <dgm:spPr/>
      <dgm:t>
        <a:bodyPr/>
        <a:lstStyle/>
        <a:p>
          <a:r>
            <a:rPr lang="en-US" sz="1600" dirty="0" smtClean="0"/>
            <a:t>Understand difficult content</a:t>
          </a:r>
          <a:endParaRPr lang="en-US" sz="1600" dirty="0"/>
        </a:p>
      </dgm:t>
    </dgm:pt>
    <dgm:pt modelId="{59E17F3E-7E2B-40A8-A4B9-E9EE0DAF8856}" type="parTrans" cxnId="{E12F2A65-9DDA-410B-970A-D3F316B3057B}">
      <dgm:prSet/>
      <dgm:spPr/>
      <dgm:t>
        <a:bodyPr/>
        <a:lstStyle/>
        <a:p>
          <a:endParaRPr lang="en-US"/>
        </a:p>
      </dgm:t>
    </dgm:pt>
    <dgm:pt modelId="{857710DA-C18A-43E8-8C73-FE8D0D874544}" type="sibTrans" cxnId="{E12F2A65-9DDA-410B-970A-D3F316B3057B}">
      <dgm:prSet/>
      <dgm:spPr/>
      <dgm:t>
        <a:bodyPr/>
        <a:lstStyle/>
        <a:p>
          <a:endParaRPr lang="en-US"/>
        </a:p>
      </dgm:t>
    </dgm:pt>
    <dgm:pt modelId="{AF1641FB-7D43-48C4-BF9D-8960814C7C1C}">
      <dgm:prSet phldrT="[Text]" custT="1"/>
      <dgm:spPr/>
      <dgm:t>
        <a:bodyPr/>
        <a:lstStyle/>
        <a:p>
          <a:r>
            <a:rPr lang="en-US" sz="1600" dirty="0" smtClean="0"/>
            <a:t>Develop content knowledge</a:t>
          </a:r>
          <a:endParaRPr lang="en-US" sz="1600" dirty="0"/>
        </a:p>
      </dgm:t>
    </dgm:pt>
    <dgm:pt modelId="{32C94EA9-7461-4953-A04A-1D7C132047B7}" type="parTrans" cxnId="{3E41FAEB-A253-424A-ADED-7BE2314B2960}">
      <dgm:prSet/>
      <dgm:spPr/>
      <dgm:t>
        <a:bodyPr/>
        <a:lstStyle/>
        <a:p>
          <a:endParaRPr lang="en-US"/>
        </a:p>
      </dgm:t>
    </dgm:pt>
    <dgm:pt modelId="{2E33700E-0FFC-4045-8DBC-D09F5ED21BE5}" type="sibTrans" cxnId="{3E41FAEB-A253-424A-ADED-7BE2314B2960}">
      <dgm:prSet/>
      <dgm:spPr/>
      <dgm:t>
        <a:bodyPr/>
        <a:lstStyle/>
        <a:p>
          <a:endParaRPr lang="en-US"/>
        </a:p>
      </dgm:t>
    </dgm:pt>
    <dgm:pt modelId="{BD12FDC9-323E-488D-9856-023B6D4BBABC}">
      <dgm:prSet phldrT="[Text]" custT="1"/>
      <dgm:spPr/>
      <dgm:t>
        <a:bodyPr/>
        <a:lstStyle/>
        <a:p>
          <a:r>
            <a:rPr lang="en-US" sz="1600" dirty="0" smtClean="0"/>
            <a:t>Experience success</a:t>
          </a:r>
          <a:endParaRPr lang="en-US" sz="1600" dirty="0"/>
        </a:p>
      </dgm:t>
    </dgm:pt>
    <dgm:pt modelId="{F3852A2F-428B-4A60-888E-3E5CE0AC9881}" type="parTrans" cxnId="{656B93BC-D9CE-4082-9998-F9237A2CC030}">
      <dgm:prSet/>
      <dgm:spPr/>
      <dgm:t>
        <a:bodyPr/>
        <a:lstStyle/>
        <a:p>
          <a:endParaRPr lang="en-US"/>
        </a:p>
      </dgm:t>
    </dgm:pt>
    <dgm:pt modelId="{AC99756C-6E28-407B-A05B-78CCBC3A094F}" type="sibTrans" cxnId="{656B93BC-D9CE-4082-9998-F9237A2CC030}">
      <dgm:prSet/>
      <dgm:spPr/>
      <dgm:t>
        <a:bodyPr/>
        <a:lstStyle/>
        <a:p>
          <a:endParaRPr lang="en-US"/>
        </a:p>
      </dgm:t>
    </dgm:pt>
    <dgm:pt modelId="{270D1422-AE56-4E26-B636-75B92A18D158}" type="pres">
      <dgm:prSet presAssocID="{96D556D0-CF8A-4F53-91FA-80A2CF50F4DB}" presName="cycle" presStyleCnt="0">
        <dgm:presLayoutVars>
          <dgm:dir/>
          <dgm:resizeHandles val="exact"/>
        </dgm:presLayoutVars>
      </dgm:prSet>
      <dgm:spPr/>
    </dgm:pt>
    <dgm:pt modelId="{6CB73C70-D8D8-4C25-B0E9-6BF102E1E999}" type="pres">
      <dgm:prSet presAssocID="{F3F713D8-220B-4F4A-BE87-7C12372BEE8A}" presName="dummy" presStyleCnt="0"/>
      <dgm:spPr/>
    </dgm:pt>
    <dgm:pt modelId="{C409007E-FD58-496A-BFDC-18FEF98DCFDC}" type="pres">
      <dgm:prSet presAssocID="{F3F713D8-220B-4F4A-BE87-7C12372BEE8A}" presName="node" presStyleLbl="revTx" presStyleIdx="0" presStyleCnt="6">
        <dgm:presLayoutVars>
          <dgm:bulletEnabled val="1"/>
        </dgm:presLayoutVars>
      </dgm:prSet>
      <dgm:spPr/>
    </dgm:pt>
    <dgm:pt modelId="{03DE59F2-CD1F-480D-8B64-D62F365EF62A}" type="pres">
      <dgm:prSet presAssocID="{115F278E-CBC9-4A4F-9D2A-4305890F4950}" presName="sibTrans" presStyleLbl="node1" presStyleIdx="0" presStyleCnt="6"/>
      <dgm:spPr/>
    </dgm:pt>
    <dgm:pt modelId="{B5DFC1D3-855F-45F6-9703-96288A580CAE}" type="pres">
      <dgm:prSet presAssocID="{6874FE99-544C-41D6-86A3-4CC923A27E65}" presName="dummy" presStyleCnt="0"/>
      <dgm:spPr/>
    </dgm:pt>
    <dgm:pt modelId="{4DD839A6-7D97-4703-BB06-70321B03F5C4}" type="pres">
      <dgm:prSet presAssocID="{6874FE99-544C-41D6-86A3-4CC923A27E65}" presName="node" presStyleLbl="revTx" presStyleIdx="1" presStyleCnt="6" custScaleX="234525">
        <dgm:presLayoutVars>
          <dgm:bulletEnabled val="1"/>
        </dgm:presLayoutVars>
      </dgm:prSet>
      <dgm:spPr/>
      <dgm:t>
        <a:bodyPr/>
        <a:lstStyle/>
        <a:p>
          <a:endParaRPr lang="en-US"/>
        </a:p>
      </dgm:t>
    </dgm:pt>
    <dgm:pt modelId="{F9C330E6-1C2F-4F08-88DA-35B2D4353521}" type="pres">
      <dgm:prSet presAssocID="{E2588EB0-D64B-4DAF-A10A-B39111F6DBBB}" presName="sibTrans" presStyleLbl="node1" presStyleIdx="1" presStyleCnt="6"/>
      <dgm:spPr/>
    </dgm:pt>
    <dgm:pt modelId="{791B220D-28BB-4609-BE43-17CFD6D013A8}" type="pres">
      <dgm:prSet presAssocID="{30D9AEDE-1456-49B0-9DFC-1E0D7E3BC2AE}" presName="dummy" presStyleCnt="0"/>
      <dgm:spPr/>
    </dgm:pt>
    <dgm:pt modelId="{54F12B70-CD06-4440-91E0-66DF9F91AB58}" type="pres">
      <dgm:prSet presAssocID="{30D9AEDE-1456-49B0-9DFC-1E0D7E3BC2AE}" presName="node" presStyleLbl="revTx" presStyleIdx="2" presStyleCnt="6" custScaleX="161092">
        <dgm:presLayoutVars>
          <dgm:bulletEnabled val="1"/>
        </dgm:presLayoutVars>
      </dgm:prSet>
      <dgm:spPr/>
      <dgm:t>
        <a:bodyPr/>
        <a:lstStyle/>
        <a:p>
          <a:endParaRPr lang="en-US"/>
        </a:p>
      </dgm:t>
    </dgm:pt>
    <dgm:pt modelId="{12B6E78E-7AAE-4852-80CB-97B4E4DF104D}" type="pres">
      <dgm:prSet presAssocID="{439327A1-7A93-4EE6-A8C7-9809893F19B2}" presName="sibTrans" presStyleLbl="node1" presStyleIdx="2" presStyleCnt="6"/>
      <dgm:spPr/>
    </dgm:pt>
    <dgm:pt modelId="{0F6F2F24-FF6C-4CD5-8D20-42F12521FF80}" type="pres">
      <dgm:prSet presAssocID="{C31942D5-F925-4940-AB60-500B5CC1785B}" presName="dummy" presStyleCnt="0"/>
      <dgm:spPr/>
    </dgm:pt>
    <dgm:pt modelId="{0BF95CCA-8DF2-40AE-8E50-29AAA73E697D}" type="pres">
      <dgm:prSet presAssocID="{C31942D5-F925-4940-AB60-500B5CC1785B}" presName="node" presStyleLbl="revTx" presStyleIdx="3" presStyleCnt="6" custScaleX="152175">
        <dgm:presLayoutVars>
          <dgm:bulletEnabled val="1"/>
        </dgm:presLayoutVars>
      </dgm:prSet>
      <dgm:spPr/>
    </dgm:pt>
    <dgm:pt modelId="{1797D80F-6202-4CC5-9D13-ACEF8D7D84E2}" type="pres">
      <dgm:prSet presAssocID="{857710DA-C18A-43E8-8C73-FE8D0D874544}" presName="sibTrans" presStyleLbl="node1" presStyleIdx="3" presStyleCnt="6" custScaleX="106672" custScaleY="97820"/>
      <dgm:spPr/>
    </dgm:pt>
    <dgm:pt modelId="{ECE148E9-EA5D-482D-A922-57D95597A57A}" type="pres">
      <dgm:prSet presAssocID="{AF1641FB-7D43-48C4-BF9D-8960814C7C1C}" presName="dummy" presStyleCnt="0"/>
      <dgm:spPr/>
    </dgm:pt>
    <dgm:pt modelId="{A15D2AA7-F6FB-42D6-A6C9-2FF6BD698F8F}" type="pres">
      <dgm:prSet presAssocID="{AF1641FB-7D43-48C4-BF9D-8960814C7C1C}" presName="node" presStyleLbl="revTx" presStyleIdx="4" presStyleCnt="6" custScaleX="152236">
        <dgm:presLayoutVars>
          <dgm:bulletEnabled val="1"/>
        </dgm:presLayoutVars>
      </dgm:prSet>
      <dgm:spPr/>
    </dgm:pt>
    <dgm:pt modelId="{125D3B85-4959-4678-9E7C-63EC9AF5BE04}" type="pres">
      <dgm:prSet presAssocID="{2E33700E-0FFC-4045-8DBC-D09F5ED21BE5}" presName="sibTrans" presStyleLbl="node1" presStyleIdx="4" presStyleCnt="6"/>
      <dgm:spPr/>
    </dgm:pt>
    <dgm:pt modelId="{83FFE305-5D37-4347-B121-1059E04D0CD9}" type="pres">
      <dgm:prSet presAssocID="{BD12FDC9-323E-488D-9856-023B6D4BBABC}" presName="dummy" presStyleCnt="0"/>
      <dgm:spPr/>
    </dgm:pt>
    <dgm:pt modelId="{2C110065-BD16-4333-BA2F-FECE7FBAF1E0}" type="pres">
      <dgm:prSet presAssocID="{BD12FDC9-323E-488D-9856-023B6D4BBABC}" presName="node" presStyleLbl="revTx" presStyleIdx="5" presStyleCnt="6" custScaleX="165586">
        <dgm:presLayoutVars>
          <dgm:bulletEnabled val="1"/>
        </dgm:presLayoutVars>
      </dgm:prSet>
      <dgm:spPr/>
    </dgm:pt>
    <dgm:pt modelId="{0D227011-A4BE-4262-B20A-2102561E66C5}" type="pres">
      <dgm:prSet presAssocID="{AC99756C-6E28-407B-A05B-78CCBC3A094F}" presName="sibTrans" presStyleLbl="node1" presStyleIdx="5" presStyleCnt="6"/>
      <dgm:spPr/>
    </dgm:pt>
  </dgm:ptLst>
  <dgm:cxnLst>
    <dgm:cxn modelId="{308B5876-5C02-46E5-8B5C-350995F25A04}" type="presOf" srcId="{2E33700E-0FFC-4045-8DBC-D09F5ED21BE5}" destId="{125D3B85-4959-4678-9E7C-63EC9AF5BE04}" srcOrd="0" destOrd="0" presId="urn:microsoft.com/office/officeart/2005/8/layout/cycle1"/>
    <dgm:cxn modelId="{3E41FAEB-A253-424A-ADED-7BE2314B2960}" srcId="{96D556D0-CF8A-4F53-91FA-80A2CF50F4DB}" destId="{AF1641FB-7D43-48C4-BF9D-8960814C7C1C}" srcOrd="4" destOrd="0" parTransId="{32C94EA9-7461-4953-A04A-1D7C132047B7}" sibTransId="{2E33700E-0FFC-4045-8DBC-D09F5ED21BE5}"/>
    <dgm:cxn modelId="{A7E7C4E7-D53C-4EC2-A4FC-670193B32662}" srcId="{96D556D0-CF8A-4F53-91FA-80A2CF50F4DB}" destId="{6874FE99-544C-41D6-86A3-4CC923A27E65}" srcOrd="1" destOrd="0" parTransId="{CF34D170-A731-4484-BC35-9C929D6DE287}" sibTransId="{E2588EB0-D64B-4DAF-A10A-B39111F6DBBB}"/>
    <dgm:cxn modelId="{0483FC7B-969B-46C6-8235-47ED21EB462F}" type="presOf" srcId="{439327A1-7A93-4EE6-A8C7-9809893F19B2}" destId="{12B6E78E-7AAE-4852-80CB-97B4E4DF104D}" srcOrd="0" destOrd="0" presId="urn:microsoft.com/office/officeart/2005/8/layout/cycle1"/>
    <dgm:cxn modelId="{37B0E0DE-919F-4CE7-A2A6-4092CB897BFD}" type="presOf" srcId="{6874FE99-544C-41D6-86A3-4CC923A27E65}" destId="{4DD839A6-7D97-4703-BB06-70321B03F5C4}" srcOrd="0" destOrd="0" presId="urn:microsoft.com/office/officeart/2005/8/layout/cycle1"/>
    <dgm:cxn modelId="{8FE1C146-A823-4C7D-B166-AA50436E94EA}" type="presOf" srcId="{AC99756C-6E28-407B-A05B-78CCBC3A094F}" destId="{0D227011-A4BE-4262-B20A-2102561E66C5}" srcOrd="0" destOrd="0" presId="urn:microsoft.com/office/officeart/2005/8/layout/cycle1"/>
    <dgm:cxn modelId="{DB4324C6-D30D-42AF-8550-39D63FD0512E}" type="presOf" srcId="{96D556D0-CF8A-4F53-91FA-80A2CF50F4DB}" destId="{270D1422-AE56-4E26-B636-75B92A18D158}" srcOrd="0" destOrd="0" presId="urn:microsoft.com/office/officeart/2005/8/layout/cycle1"/>
    <dgm:cxn modelId="{01CB50BB-8104-42D3-851E-EC50D1CD8384}" srcId="{96D556D0-CF8A-4F53-91FA-80A2CF50F4DB}" destId="{F3F713D8-220B-4F4A-BE87-7C12372BEE8A}" srcOrd="0" destOrd="0" parTransId="{D2D05658-732B-4461-B4E4-0241FCD36CFF}" sibTransId="{115F278E-CBC9-4A4F-9D2A-4305890F4950}"/>
    <dgm:cxn modelId="{83A9BE16-F6C3-4153-B4AA-C973F90FDC6B}" type="presOf" srcId="{BD12FDC9-323E-488D-9856-023B6D4BBABC}" destId="{2C110065-BD16-4333-BA2F-FECE7FBAF1E0}" srcOrd="0" destOrd="0" presId="urn:microsoft.com/office/officeart/2005/8/layout/cycle1"/>
    <dgm:cxn modelId="{814881D4-D4D7-4577-AC7A-2251B3118854}" type="presOf" srcId="{C31942D5-F925-4940-AB60-500B5CC1785B}" destId="{0BF95CCA-8DF2-40AE-8E50-29AAA73E697D}" srcOrd="0" destOrd="0" presId="urn:microsoft.com/office/officeart/2005/8/layout/cycle1"/>
    <dgm:cxn modelId="{D802EA15-03A3-4B67-8385-2DE3F6D14882}" type="presOf" srcId="{115F278E-CBC9-4A4F-9D2A-4305890F4950}" destId="{03DE59F2-CD1F-480D-8B64-D62F365EF62A}" srcOrd="0" destOrd="0" presId="urn:microsoft.com/office/officeart/2005/8/layout/cycle1"/>
    <dgm:cxn modelId="{BB62A4F0-5CFF-43BC-8EED-5F22EEA7FCCE}" type="presOf" srcId="{857710DA-C18A-43E8-8C73-FE8D0D874544}" destId="{1797D80F-6202-4CC5-9D13-ACEF8D7D84E2}" srcOrd="0" destOrd="0" presId="urn:microsoft.com/office/officeart/2005/8/layout/cycle1"/>
    <dgm:cxn modelId="{E12F2A65-9DDA-410B-970A-D3F316B3057B}" srcId="{96D556D0-CF8A-4F53-91FA-80A2CF50F4DB}" destId="{C31942D5-F925-4940-AB60-500B5CC1785B}" srcOrd="3" destOrd="0" parTransId="{59E17F3E-7E2B-40A8-A4B9-E9EE0DAF8856}" sibTransId="{857710DA-C18A-43E8-8C73-FE8D0D874544}"/>
    <dgm:cxn modelId="{656B93BC-D9CE-4082-9998-F9237A2CC030}" srcId="{96D556D0-CF8A-4F53-91FA-80A2CF50F4DB}" destId="{BD12FDC9-323E-488D-9856-023B6D4BBABC}" srcOrd="5" destOrd="0" parTransId="{F3852A2F-428B-4A60-888E-3E5CE0AC9881}" sibTransId="{AC99756C-6E28-407B-A05B-78CCBC3A094F}"/>
    <dgm:cxn modelId="{602767E8-F2C4-4A77-A8A1-5FC4F07E3C52}" type="presOf" srcId="{F3F713D8-220B-4F4A-BE87-7C12372BEE8A}" destId="{C409007E-FD58-496A-BFDC-18FEF98DCFDC}" srcOrd="0" destOrd="0" presId="urn:microsoft.com/office/officeart/2005/8/layout/cycle1"/>
    <dgm:cxn modelId="{04E7A0CA-0E99-4329-9BF3-3C3C2A927A08}" type="presOf" srcId="{E2588EB0-D64B-4DAF-A10A-B39111F6DBBB}" destId="{F9C330E6-1C2F-4F08-88DA-35B2D4353521}" srcOrd="0" destOrd="0" presId="urn:microsoft.com/office/officeart/2005/8/layout/cycle1"/>
    <dgm:cxn modelId="{486076AD-EB34-4423-8210-8FF8350DD95B}" type="presOf" srcId="{AF1641FB-7D43-48C4-BF9D-8960814C7C1C}" destId="{A15D2AA7-F6FB-42D6-A6C9-2FF6BD698F8F}" srcOrd="0" destOrd="0" presId="urn:microsoft.com/office/officeart/2005/8/layout/cycle1"/>
    <dgm:cxn modelId="{28E3D604-F477-4A96-A80D-5C47638D87FB}" srcId="{96D556D0-CF8A-4F53-91FA-80A2CF50F4DB}" destId="{30D9AEDE-1456-49B0-9DFC-1E0D7E3BC2AE}" srcOrd="2" destOrd="0" parTransId="{49C6A8D4-3589-47E2-88AD-D3890CDC7714}" sibTransId="{439327A1-7A93-4EE6-A8C7-9809893F19B2}"/>
    <dgm:cxn modelId="{BED7FFE4-7EFD-447C-987E-15E0BA26F1FA}" type="presOf" srcId="{30D9AEDE-1456-49B0-9DFC-1E0D7E3BC2AE}" destId="{54F12B70-CD06-4440-91E0-66DF9F91AB58}" srcOrd="0" destOrd="0" presId="urn:microsoft.com/office/officeart/2005/8/layout/cycle1"/>
    <dgm:cxn modelId="{4AC13714-040B-4428-9B9A-8C4779F078A4}" type="presParOf" srcId="{270D1422-AE56-4E26-B636-75B92A18D158}" destId="{6CB73C70-D8D8-4C25-B0E9-6BF102E1E999}" srcOrd="0" destOrd="0" presId="urn:microsoft.com/office/officeart/2005/8/layout/cycle1"/>
    <dgm:cxn modelId="{96E9C792-4A2B-437D-B5DF-86525CEFCE1B}" type="presParOf" srcId="{270D1422-AE56-4E26-B636-75B92A18D158}" destId="{C409007E-FD58-496A-BFDC-18FEF98DCFDC}" srcOrd="1" destOrd="0" presId="urn:microsoft.com/office/officeart/2005/8/layout/cycle1"/>
    <dgm:cxn modelId="{D71114B6-5529-43AC-91E0-9DD1C2133BB8}" type="presParOf" srcId="{270D1422-AE56-4E26-B636-75B92A18D158}" destId="{03DE59F2-CD1F-480D-8B64-D62F365EF62A}" srcOrd="2" destOrd="0" presId="urn:microsoft.com/office/officeart/2005/8/layout/cycle1"/>
    <dgm:cxn modelId="{B8E144D3-C275-47FE-B14F-72708D44C16D}" type="presParOf" srcId="{270D1422-AE56-4E26-B636-75B92A18D158}" destId="{B5DFC1D3-855F-45F6-9703-96288A580CAE}" srcOrd="3" destOrd="0" presId="urn:microsoft.com/office/officeart/2005/8/layout/cycle1"/>
    <dgm:cxn modelId="{41623FC6-AC51-4C1A-83DF-C1F979E549C6}" type="presParOf" srcId="{270D1422-AE56-4E26-B636-75B92A18D158}" destId="{4DD839A6-7D97-4703-BB06-70321B03F5C4}" srcOrd="4" destOrd="0" presId="urn:microsoft.com/office/officeart/2005/8/layout/cycle1"/>
    <dgm:cxn modelId="{28FE9B2A-D6FD-48F5-83EB-CE5DE8D3A627}" type="presParOf" srcId="{270D1422-AE56-4E26-B636-75B92A18D158}" destId="{F9C330E6-1C2F-4F08-88DA-35B2D4353521}" srcOrd="5" destOrd="0" presId="urn:microsoft.com/office/officeart/2005/8/layout/cycle1"/>
    <dgm:cxn modelId="{93B15ABA-4504-4EA2-B13A-6095DFC250FE}" type="presParOf" srcId="{270D1422-AE56-4E26-B636-75B92A18D158}" destId="{791B220D-28BB-4609-BE43-17CFD6D013A8}" srcOrd="6" destOrd="0" presId="urn:microsoft.com/office/officeart/2005/8/layout/cycle1"/>
    <dgm:cxn modelId="{963C0790-1F32-4BB6-995C-45B43648CA2D}" type="presParOf" srcId="{270D1422-AE56-4E26-B636-75B92A18D158}" destId="{54F12B70-CD06-4440-91E0-66DF9F91AB58}" srcOrd="7" destOrd="0" presId="urn:microsoft.com/office/officeart/2005/8/layout/cycle1"/>
    <dgm:cxn modelId="{BE73690C-8225-4774-98DC-6E822EDF27C4}" type="presParOf" srcId="{270D1422-AE56-4E26-B636-75B92A18D158}" destId="{12B6E78E-7AAE-4852-80CB-97B4E4DF104D}" srcOrd="8" destOrd="0" presId="urn:microsoft.com/office/officeart/2005/8/layout/cycle1"/>
    <dgm:cxn modelId="{A3CD82F8-A09E-4BA3-A6E2-2CDA002BAF6B}" type="presParOf" srcId="{270D1422-AE56-4E26-B636-75B92A18D158}" destId="{0F6F2F24-FF6C-4CD5-8D20-42F12521FF80}" srcOrd="9" destOrd="0" presId="urn:microsoft.com/office/officeart/2005/8/layout/cycle1"/>
    <dgm:cxn modelId="{C0E7E6D4-9523-4F1C-BAFA-8CF4E583B8C3}" type="presParOf" srcId="{270D1422-AE56-4E26-B636-75B92A18D158}" destId="{0BF95CCA-8DF2-40AE-8E50-29AAA73E697D}" srcOrd="10" destOrd="0" presId="urn:microsoft.com/office/officeart/2005/8/layout/cycle1"/>
    <dgm:cxn modelId="{55D3CB86-E338-4EAC-8B3B-823ECCEFA85C}" type="presParOf" srcId="{270D1422-AE56-4E26-B636-75B92A18D158}" destId="{1797D80F-6202-4CC5-9D13-ACEF8D7D84E2}" srcOrd="11" destOrd="0" presId="urn:microsoft.com/office/officeart/2005/8/layout/cycle1"/>
    <dgm:cxn modelId="{F82890D6-A3DD-4F5D-84FD-08B4C9174FBC}" type="presParOf" srcId="{270D1422-AE56-4E26-B636-75B92A18D158}" destId="{ECE148E9-EA5D-482D-A922-57D95597A57A}" srcOrd="12" destOrd="0" presId="urn:microsoft.com/office/officeart/2005/8/layout/cycle1"/>
    <dgm:cxn modelId="{B95F8D75-E00C-4EBE-AEFA-F5DD0CC09D6E}" type="presParOf" srcId="{270D1422-AE56-4E26-B636-75B92A18D158}" destId="{A15D2AA7-F6FB-42D6-A6C9-2FF6BD698F8F}" srcOrd="13" destOrd="0" presId="urn:microsoft.com/office/officeart/2005/8/layout/cycle1"/>
    <dgm:cxn modelId="{BBF9106D-5746-47FE-91B0-B8BCDE71D0C7}" type="presParOf" srcId="{270D1422-AE56-4E26-B636-75B92A18D158}" destId="{125D3B85-4959-4678-9E7C-63EC9AF5BE04}" srcOrd="14" destOrd="0" presId="urn:microsoft.com/office/officeart/2005/8/layout/cycle1"/>
    <dgm:cxn modelId="{812B0CC5-0A26-42F4-B2CE-1FA7CB97FC68}" type="presParOf" srcId="{270D1422-AE56-4E26-B636-75B92A18D158}" destId="{83FFE305-5D37-4347-B121-1059E04D0CD9}" srcOrd="15" destOrd="0" presId="urn:microsoft.com/office/officeart/2005/8/layout/cycle1"/>
    <dgm:cxn modelId="{88A7929F-24C6-49EB-994B-F820FE7BE22D}" type="presParOf" srcId="{270D1422-AE56-4E26-B636-75B92A18D158}" destId="{2C110065-BD16-4333-BA2F-FECE7FBAF1E0}" srcOrd="16" destOrd="0" presId="urn:microsoft.com/office/officeart/2005/8/layout/cycle1"/>
    <dgm:cxn modelId="{FF10370D-3C4B-4B41-BF39-6D65CF4B46FF}" type="presParOf" srcId="{270D1422-AE56-4E26-B636-75B92A18D158}" destId="{0D227011-A4BE-4262-B20A-2102561E66C5}"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09007E-FD58-496A-BFDC-18FEF98DCFDC}">
      <dsp:nvSpPr>
        <dsp:cNvPr id="0" name=""/>
        <dsp:cNvSpPr/>
      </dsp:nvSpPr>
      <dsp:spPr>
        <a:xfrm>
          <a:off x="5951038" y="12484"/>
          <a:ext cx="1038541"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Engage with content</a:t>
          </a:r>
          <a:endParaRPr lang="en-US" sz="1600" kern="1200" dirty="0"/>
        </a:p>
      </dsp:txBody>
      <dsp:txXfrm>
        <a:off x="5951038" y="12484"/>
        <a:ext cx="1038541" cy="1038541"/>
      </dsp:txXfrm>
    </dsp:sp>
    <dsp:sp modelId="{03DE59F2-CD1F-480D-8B64-D62F365EF62A}">
      <dsp:nvSpPr>
        <dsp:cNvPr id="0" name=""/>
        <dsp:cNvSpPr/>
      </dsp:nvSpPr>
      <dsp:spPr>
        <a:xfrm>
          <a:off x="2772535" y="1686"/>
          <a:ext cx="5076626" cy="5076626"/>
        </a:xfrm>
        <a:prstGeom prst="circularArrow">
          <a:avLst>
            <a:gd name="adj1" fmla="val 3989"/>
            <a:gd name="adj2" fmla="val 250242"/>
            <a:gd name="adj3" fmla="val 20573368"/>
            <a:gd name="adj4" fmla="val 18982783"/>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D839A6-7D97-4703-BB06-70321B03F5C4}">
      <dsp:nvSpPr>
        <dsp:cNvPr id="0" name=""/>
        <dsp:cNvSpPr/>
      </dsp:nvSpPr>
      <dsp:spPr>
        <a:xfrm>
          <a:off x="6411950" y="2020729"/>
          <a:ext cx="2435638"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Know and understand how to apply reading strategies</a:t>
          </a:r>
          <a:endParaRPr lang="en-US" sz="1600" kern="1200" dirty="0"/>
        </a:p>
      </dsp:txBody>
      <dsp:txXfrm>
        <a:off x="6411950" y="2020729"/>
        <a:ext cx="2435638" cy="1038541"/>
      </dsp:txXfrm>
    </dsp:sp>
    <dsp:sp modelId="{F9C330E6-1C2F-4F08-88DA-35B2D4353521}">
      <dsp:nvSpPr>
        <dsp:cNvPr id="0" name=""/>
        <dsp:cNvSpPr/>
      </dsp:nvSpPr>
      <dsp:spPr>
        <a:xfrm>
          <a:off x="2772535" y="1686"/>
          <a:ext cx="5076626" cy="5076626"/>
        </a:xfrm>
        <a:prstGeom prst="circularArrow">
          <a:avLst>
            <a:gd name="adj1" fmla="val 3989"/>
            <a:gd name="adj2" fmla="val 250242"/>
            <a:gd name="adj3" fmla="val 2146663"/>
            <a:gd name="adj4" fmla="val 776390"/>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F12B70-CD06-4440-91E0-66DF9F91AB58}">
      <dsp:nvSpPr>
        <dsp:cNvPr id="0" name=""/>
        <dsp:cNvSpPr/>
      </dsp:nvSpPr>
      <dsp:spPr>
        <a:xfrm>
          <a:off x="5633805" y="4028974"/>
          <a:ext cx="1673006"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Receive support from teacher: checking in, coaching, feedback</a:t>
          </a:r>
          <a:endParaRPr lang="en-US" sz="1600" kern="1200" dirty="0"/>
        </a:p>
      </dsp:txBody>
      <dsp:txXfrm>
        <a:off x="5633805" y="4028974"/>
        <a:ext cx="1673006" cy="1038541"/>
      </dsp:txXfrm>
    </dsp:sp>
    <dsp:sp modelId="{12B6E78E-7AAE-4852-80CB-97B4E4DF104D}">
      <dsp:nvSpPr>
        <dsp:cNvPr id="0" name=""/>
        <dsp:cNvSpPr/>
      </dsp:nvSpPr>
      <dsp:spPr>
        <a:xfrm>
          <a:off x="2772535" y="1686"/>
          <a:ext cx="5076626" cy="5076626"/>
        </a:xfrm>
        <a:prstGeom prst="circularArrow">
          <a:avLst>
            <a:gd name="adj1" fmla="val 3989"/>
            <a:gd name="adj2" fmla="val 250242"/>
            <a:gd name="adj3" fmla="val 5699518"/>
            <a:gd name="adj4" fmla="val 4919662"/>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F95CCA-8DF2-40AE-8E50-29AAA73E697D}">
      <dsp:nvSpPr>
        <dsp:cNvPr id="0" name=""/>
        <dsp:cNvSpPr/>
      </dsp:nvSpPr>
      <dsp:spPr>
        <a:xfrm>
          <a:off x="3361187" y="4028974"/>
          <a:ext cx="1580400"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Understand difficult content</a:t>
          </a:r>
          <a:endParaRPr lang="en-US" sz="1600" kern="1200" dirty="0"/>
        </a:p>
      </dsp:txBody>
      <dsp:txXfrm>
        <a:off x="3361187" y="4028974"/>
        <a:ext cx="1580400" cy="1038541"/>
      </dsp:txXfrm>
    </dsp:sp>
    <dsp:sp modelId="{1797D80F-6202-4CC5-9D13-ACEF8D7D84E2}">
      <dsp:nvSpPr>
        <dsp:cNvPr id="0" name=""/>
        <dsp:cNvSpPr/>
      </dsp:nvSpPr>
      <dsp:spPr>
        <a:xfrm>
          <a:off x="2603179" y="57021"/>
          <a:ext cx="5415339" cy="4965956"/>
        </a:xfrm>
        <a:prstGeom prst="circularArrow">
          <a:avLst>
            <a:gd name="adj1" fmla="val 3989"/>
            <a:gd name="adj2" fmla="val 250242"/>
            <a:gd name="adj3" fmla="val 9773368"/>
            <a:gd name="adj4" fmla="val 8403095"/>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15D2AA7-F6FB-42D6-A6C9-2FF6BD698F8F}">
      <dsp:nvSpPr>
        <dsp:cNvPr id="0" name=""/>
        <dsp:cNvSpPr/>
      </dsp:nvSpPr>
      <dsp:spPr>
        <a:xfrm>
          <a:off x="2201410" y="2020729"/>
          <a:ext cx="1581033"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Develop content knowledge</a:t>
          </a:r>
          <a:endParaRPr lang="en-US" sz="1600" kern="1200" dirty="0"/>
        </a:p>
      </dsp:txBody>
      <dsp:txXfrm>
        <a:off x="2201410" y="2020729"/>
        <a:ext cx="1581033" cy="1038541"/>
      </dsp:txXfrm>
    </dsp:sp>
    <dsp:sp modelId="{125D3B85-4959-4678-9E7C-63EC9AF5BE04}">
      <dsp:nvSpPr>
        <dsp:cNvPr id="0" name=""/>
        <dsp:cNvSpPr/>
      </dsp:nvSpPr>
      <dsp:spPr>
        <a:xfrm>
          <a:off x="2772535" y="1686"/>
          <a:ext cx="5076626" cy="5076626"/>
        </a:xfrm>
        <a:prstGeom prst="circularArrow">
          <a:avLst>
            <a:gd name="adj1" fmla="val 3989"/>
            <a:gd name="adj2" fmla="val 250242"/>
            <a:gd name="adj3" fmla="val 12946663"/>
            <a:gd name="adj4" fmla="val 11576390"/>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110065-BD16-4333-BA2F-FECE7FBAF1E0}">
      <dsp:nvSpPr>
        <dsp:cNvPr id="0" name=""/>
        <dsp:cNvSpPr/>
      </dsp:nvSpPr>
      <dsp:spPr>
        <a:xfrm>
          <a:off x="3291548" y="12484"/>
          <a:ext cx="1719678" cy="10385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smtClean="0"/>
            <a:t>Experience success</a:t>
          </a:r>
          <a:endParaRPr lang="en-US" sz="1600" kern="1200" dirty="0"/>
        </a:p>
      </dsp:txBody>
      <dsp:txXfrm>
        <a:off x="3291548" y="12484"/>
        <a:ext cx="1719678" cy="1038541"/>
      </dsp:txXfrm>
    </dsp:sp>
    <dsp:sp modelId="{0D227011-A4BE-4262-B20A-2102561E66C5}">
      <dsp:nvSpPr>
        <dsp:cNvPr id="0" name=""/>
        <dsp:cNvSpPr/>
      </dsp:nvSpPr>
      <dsp:spPr>
        <a:xfrm>
          <a:off x="2772535" y="1686"/>
          <a:ext cx="5076626" cy="5076626"/>
        </a:xfrm>
        <a:prstGeom prst="circularArrow">
          <a:avLst>
            <a:gd name="adj1" fmla="val 3989"/>
            <a:gd name="adj2" fmla="val 250242"/>
            <a:gd name="adj3" fmla="val 16911313"/>
            <a:gd name="adj4" fmla="val 15754573"/>
            <a:gd name="adj5" fmla="val 465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6/28/2016</a:t>
            </a:fld>
            <a:endParaRPr>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6/28/2016</a:t>
            </a:fld>
            <a:endParaRPr/>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Traditionally, our schools focus on the assign and assess instructional model (</a:t>
            </a:r>
            <a:r>
              <a:rPr lang="en-US" dirty="0" err="1" smtClean="0"/>
              <a:t>Akhavan</a:t>
            </a:r>
            <a:r>
              <a:rPr lang="en-US" dirty="0" smtClean="0"/>
              <a:t>, 2007).</a:t>
            </a:r>
            <a:r>
              <a:rPr lang="en-US" baseline="0" dirty="0" smtClean="0"/>
              <a:t>  It’s transmission learning.  The teacher creates a packet, runs, it off, writes the assignment on a whiteboard, gathers the student work and corrects it, assigns a grade, and moves on.  </a:t>
            </a:r>
          </a:p>
          <a:p>
            <a:pPr marL="285750" indent="-285750">
              <a:buFont typeface="Arial" panose="020B0604020202020204" pitchFamily="34" charset="0"/>
              <a:buChar char="•"/>
            </a:pPr>
            <a:r>
              <a:rPr lang="en-US" baseline="0" dirty="0" smtClean="0"/>
              <a:t>There is very little direct instruction.  Many students need help.  They may not have the strategies or skills to learn on their own and they may be bored by the transmission style of learning.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818181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Information is power and reading</a:t>
            </a:r>
            <a:r>
              <a:rPr lang="en-US" baseline="0" dirty="0" smtClean="0"/>
              <a:t> is the single most prevalent way for children to gain access.</a:t>
            </a:r>
          </a:p>
          <a:p>
            <a:pPr marL="285750" indent="-285750">
              <a:buFont typeface="Arial" panose="020B0604020202020204" pitchFamily="34" charset="0"/>
              <a:buChar char="•"/>
            </a:pPr>
            <a:r>
              <a:rPr lang="en-US" baseline="0" dirty="0" smtClean="0"/>
              <a:t>When is the last time you saw reading, real reading, where kids enter the zone and get lost in the text and information, in a science classroom?  </a:t>
            </a:r>
          </a:p>
          <a:p>
            <a:pPr marL="285750" indent="-285750">
              <a:buFont typeface="Arial" panose="020B0604020202020204" pitchFamily="34" charset="0"/>
              <a:buChar char="•"/>
            </a:pPr>
            <a:r>
              <a:rPr lang="en-US" baseline="0" dirty="0" smtClean="0"/>
              <a:t>Most often we see kids reading to fill out a worksheet or answer end-of-the-chapter questions. </a:t>
            </a:r>
          </a:p>
          <a:p>
            <a:pPr marL="285750" indent="-285750">
              <a:buFont typeface="Arial" panose="020B0604020202020204" pitchFamily="34" charset="0"/>
              <a:buChar char="•"/>
            </a:pPr>
            <a:r>
              <a:rPr lang="en-US" baseline="0" dirty="0" smtClean="0"/>
              <a:t>This isn’t real reading or powerful reading.  This isn’t the reading that will allow children to develop broad knowledge.  Remember that when kids develop broad knowledge, it’s easier for them to comprehend a variety of complex texts. </a:t>
            </a:r>
          </a:p>
          <a:p>
            <a:pPr marL="285750" indent="-285750">
              <a:buFont typeface="Arial" panose="020B0604020202020204" pitchFamily="34" charset="0"/>
              <a:buChar char="•"/>
            </a:pPr>
            <a:r>
              <a:rPr lang="en-US" baseline="0" dirty="0" smtClean="0"/>
              <a:t>The best way to improve reading ability, and the best way to improve content knowledge and vocabulary, is to read.</a:t>
            </a:r>
          </a:p>
          <a:p>
            <a:pPr marL="285750" indent="-285750">
              <a:buFont typeface="Arial" panose="020B0604020202020204" pitchFamily="34" charset="0"/>
              <a:buChar char="•"/>
            </a:pPr>
            <a:r>
              <a:rPr lang="en-US" baseline="0" dirty="0" smtClean="0"/>
              <a:t>Simply put, devoting time and attention to reading is the most important thing we can do for our students (</a:t>
            </a:r>
            <a:r>
              <a:rPr lang="en-US" baseline="0" dirty="0" err="1" smtClean="0"/>
              <a:t>Allington</a:t>
            </a:r>
            <a:r>
              <a:rPr lang="en-US" baseline="0" dirty="0" smtClean="0"/>
              <a:t>, 2001).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163511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When students engage with information</a:t>
            </a:r>
            <a:r>
              <a:rPr lang="en-US" baseline="0" dirty="0" smtClean="0"/>
              <a:t> and text and receive support, difficult content is easier to undertake; as a result, children develop understanding and experience with success which in turn leads to engagement.</a:t>
            </a:r>
          </a:p>
          <a:p>
            <a:pPr marL="285750" indent="-285750">
              <a:buFont typeface="Arial" panose="020B0604020202020204" pitchFamily="34" charset="0"/>
              <a:buChar char="•"/>
            </a:pPr>
            <a:r>
              <a:rPr lang="en-US" baseline="0" dirty="0" smtClean="0"/>
              <a:t>Some children believe they “don’t get it” because they aren’t capable.  Often, they just haven’t learned the “it” yet.  Our self-efficacy would falter too if we were expected to perform a task that we hadn’t yet learned.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2698025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Most students approach content reading like reading a novel:</a:t>
            </a:r>
            <a:r>
              <a:rPr lang="en-US" baseline="0" dirty="0" smtClean="0"/>
              <a:t> they start on with word one and end on the assigned page or section.  Let’s see how well this works with Sea Critters. </a:t>
            </a:r>
          </a:p>
          <a:p>
            <a:pPr marL="285750" marR="0" indent="-285750" algn="l" defTabSz="12189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Lexile 960L; GE 5.7; GR level O</a:t>
            </a:r>
          </a:p>
          <a:p>
            <a:pPr marL="285750" marR="0" indent="-285750" algn="l" defTabSz="12189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Ask participants to read slide. </a:t>
            </a:r>
          </a:p>
          <a:p>
            <a:pPr marL="285750" marR="0" indent="-285750" algn="l" defTabSz="12189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Hmmm, if I were a student, I might be thinking that Sea Critters is about water and soup.  So far, using only the text isn’t helping me to understand what the book is going to be about.  Based on the title, I know the book is about critters that live in the sea.  I know from flipping through the pages that each page spread (both pages across) is about a different sea animal.  </a:t>
            </a:r>
          </a:p>
          <a:p>
            <a:pPr marL="285750" marR="0" indent="-285750" algn="l" defTabSz="12189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So, after checking the first 50 words and looking at the structure of the book, a good goal would be to read the introduction; then read the first two classifications, “Animals with Holes” and “Stingers”, then stop and check that I understand what I read.  </a:t>
            </a:r>
            <a:r>
              <a:rPr lang="en-US" baseline="0" dirty="0" smtClean="0"/>
              <a:t> </a:t>
            </a:r>
            <a:endParaRPr lang="en-US" dirty="0" smtClean="0"/>
          </a:p>
          <a:p>
            <a:pPr marL="285750" indent="-2857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9</a:t>
            </a:fld>
            <a:endParaRPr lang="en-US"/>
          </a:p>
        </p:txBody>
      </p:sp>
    </p:spTree>
    <p:extLst>
      <p:ext uri="{BB962C8B-B14F-4D97-AF65-F5344CB8AC3E}">
        <p14:creationId xmlns:p14="http://schemas.microsoft.com/office/powerpoint/2010/main" val="1071487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Students</a:t>
            </a:r>
            <a:r>
              <a:rPr lang="en-US" baseline="0" dirty="0" smtClean="0"/>
              <a:t> write their goals out on a large address label or post-it note and put into their notebooks.  The teacher can also record the goal in her notebook.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3266639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Have a goal figured out before they begin</a:t>
            </a:r>
            <a:r>
              <a:rPr lang="en-US" baseline="0" dirty="0" smtClean="0"/>
              <a:t> reading.  They might consider one or more of these: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341843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12</a:t>
            </a:fld>
            <a:endParaRPr lang="en-US"/>
          </a:p>
        </p:txBody>
      </p:sp>
    </p:spTree>
    <p:extLst>
      <p:ext uri="{BB962C8B-B14F-4D97-AF65-F5344CB8AC3E}">
        <p14:creationId xmlns:p14="http://schemas.microsoft.com/office/powerpoint/2010/main" val="124660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Focus booklets</a:t>
            </a:r>
            <a:r>
              <a:rPr lang="en-US" baseline="0" dirty="0" smtClean="0"/>
              <a:t> are small books filled with notes from a specific chapter or topic.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377832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Don’t ever assign writing without first modeling,</a:t>
            </a:r>
            <a:r>
              <a:rPr lang="en-US" baseline="0" dirty="0" smtClean="0"/>
              <a:t> explaining your thinking, and guiding them through the “how to”. </a:t>
            </a:r>
          </a:p>
          <a:p>
            <a:pPr marL="285750" indent="-285750">
              <a:buFont typeface="Arial" panose="020B0604020202020204" pitchFamily="34" charset="0"/>
              <a:buChar char="•"/>
            </a:pPr>
            <a:r>
              <a:rPr lang="en-US" baseline="0" dirty="0" smtClean="0"/>
              <a:t>Clear and supportive feedback NOT judging, evaluating, or grading</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15</a:t>
            </a:fld>
            <a:endParaRPr lang="en-US"/>
          </a:p>
        </p:txBody>
      </p:sp>
    </p:spTree>
    <p:extLst>
      <p:ext uri="{BB962C8B-B14F-4D97-AF65-F5344CB8AC3E}">
        <p14:creationId xmlns:p14="http://schemas.microsoft.com/office/powerpoint/2010/main" val="21360111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6/28/2016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6/28/2016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6/28/2016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6/28/2016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6/28/2016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6/28/2016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6/28/2016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6/28/2016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6/28/2016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en-US"/>
              <a:pPr/>
              <a:t>6/28/2016</a:t>
            </a:fld>
            <a:endParaRPr/>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a:pPr/>
              <a:t>‹#›</a:t>
            </a:fld>
            <a:endParaRPr/>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2.tmp"/><Relationship Id="rId3" Type="http://schemas.openxmlformats.org/officeDocument/2006/relationships/image" Target="../media/image7.tmp"/><Relationship Id="rId7" Type="http://schemas.openxmlformats.org/officeDocument/2006/relationships/image" Target="../media/image11.tmp"/><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0.tmp"/><Relationship Id="rId5" Type="http://schemas.openxmlformats.org/officeDocument/2006/relationships/image" Target="../media/image9.tmp"/><Relationship Id="rId4" Type="http://schemas.openxmlformats.org/officeDocument/2006/relationships/image" Target="../media/image8.tmp"/></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Integrated Reading and Writing Instruction with Science</a:t>
            </a:r>
            <a:endParaRPr lang="en-US" dirty="0"/>
          </a:p>
        </p:txBody>
      </p:sp>
      <p:sp>
        <p:nvSpPr>
          <p:cNvPr id="3" name="Subtitle 2"/>
          <p:cNvSpPr>
            <a:spLocks noGrp="1"/>
          </p:cNvSpPr>
          <p:nvPr>
            <p:ph type="subTitle" idx="1"/>
          </p:nvPr>
        </p:nvSpPr>
        <p:spPr/>
        <p:txBody>
          <a:bodyPr/>
          <a:lstStyle/>
          <a:p>
            <a:r>
              <a:rPr lang="en-US" dirty="0" smtClean="0"/>
              <a:t>Digging Deep into Science Literacy </a:t>
            </a:r>
            <a:endParaRPr lang="en-US" dirty="0"/>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a goal.</a:t>
            </a:r>
            <a:endParaRPr lang="en-US" dirty="0"/>
          </a:p>
        </p:txBody>
      </p:sp>
      <p:pic>
        <p:nvPicPr>
          <p:cNvPr id="5" name="Content Placeholder 4"/>
          <p:cNvPicPr>
            <a:picLocks noGrp="1" noChangeAspect="1"/>
          </p:cNvPicPr>
          <p:nvPr>
            <p:ph idx="1"/>
          </p:nvPr>
        </p:nvPicPr>
        <p:blipFill>
          <a:blip r:embed="rId3"/>
          <a:stretch>
            <a:fillRect/>
          </a:stretch>
        </p:blipFill>
        <p:spPr>
          <a:xfrm>
            <a:off x="7467793" y="1473200"/>
            <a:ext cx="3773751" cy="4468755"/>
          </a:xfrm>
          <a:prstGeom prst="rect">
            <a:avLst/>
          </a:prstGeom>
        </p:spPr>
      </p:pic>
      <p:pic>
        <p:nvPicPr>
          <p:cNvPr id="6" name="Picture 5"/>
          <p:cNvPicPr>
            <a:picLocks noChangeAspect="1"/>
          </p:cNvPicPr>
          <p:nvPr/>
        </p:nvPicPr>
        <p:blipFill>
          <a:blip r:embed="rId4"/>
          <a:stretch>
            <a:fillRect/>
          </a:stretch>
        </p:blipFill>
        <p:spPr>
          <a:xfrm>
            <a:off x="2817812" y="1752600"/>
            <a:ext cx="2667000" cy="3844325"/>
          </a:xfrm>
          <a:prstGeom prst="rect">
            <a:avLst/>
          </a:prstGeom>
        </p:spPr>
      </p:pic>
    </p:spTree>
    <p:extLst>
      <p:ext uri="{BB962C8B-B14F-4D97-AF65-F5344CB8AC3E}">
        <p14:creationId xmlns:p14="http://schemas.microsoft.com/office/powerpoint/2010/main" val="33914812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a goal.  </a:t>
            </a:r>
            <a:endParaRPr lang="en-US" dirty="0"/>
          </a:p>
        </p:txBody>
      </p:sp>
      <p:sp>
        <p:nvSpPr>
          <p:cNvPr id="3" name="Content Placeholder 2"/>
          <p:cNvSpPr>
            <a:spLocks noGrp="1"/>
          </p:cNvSpPr>
          <p:nvPr>
            <p:ph idx="1"/>
          </p:nvPr>
        </p:nvSpPr>
        <p:spPr>
          <a:xfrm>
            <a:off x="1117309" y="1701800"/>
            <a:ext cx="6729703" cy="4470400"/>
          </a:xfrm>
        </p:spPr>
        <p:txBody>
          <a:bodyPr>
            <a:normAutofit lnSpcReduction="10000"/>
          </a:bodyPr>
          <a:lstStyle/>
          <a:p>
            <a:r>
              <a:rPr lang="en-US" dirty="0" smtClean="0"/>
              <a:t>What you expect to learn from the text.</a:t>
            </a:r>
          </a:p>
          <a:p>
            <a:pPr lvl="1"/>
            <a:r>
              <a:rPr lang="en-US" dirty="0" smtClean="0"/>
              <a:t>“I’m reading this so I can…”</a:t>
            </a:r>
          </a:p>
          <a:p>
            <a:r>
              <a:rPr lang="en-US" dirty="0" smtClean="0"/>
              <a:t>How the organization of the text helps you comprehend what the text is saying.</a:t>
            </a:r>
          </a:p>
          <a:p>
            <a:pPr lvl="1"/>
            <a:r>
              <a:rPr lang="en-US" dirty="0" smtClean="0"/>
              <a:t>“I’m going to use _______ to help me…”</a:t>
            </a:r>
          </a:p>
          <a:p>
            <a:r>
              <a:rPr lang="en-US" dirty="0" smtClean="0"/>
              <a:t>How much you’ll read in one setting. </a:t>
            </a:r>
          </a:p>
          <a:p>
            <a:pPr lvl="1"/>
            <a:r>
              <a:rPr lang="en-US" dirty="0" smtClean="0"/>
              <a:t>“I can read just a bit more, even though I feel like giving up, because I only have to get to…”</a:t>
            </a:r>
          </a:p>
          <a:p>
            <a:pPr lvl="0"/>
            <a:r>
              <a:rPr lang="en-US" dirty="0">
                <a:solidFill>
                  <a:srgbClr val="374C81"/>
                </a:solidFill>
              </a:rPr>
              <a:t>What strategy you will use to help you remember information while reading.</a:t>
            </a:r>
          </a:p>
          <a:p>
            <a:pPr marL="0" indent="0">
              <a:buNone/>
            </a:pPr>
            <a:endParaRPr lang="en-US" dirty="0"/>
          </a:p>
        </p:txBody>
      </p:sp>
      <p:pic>
        <p:nvPicPr>
          <p:cNvPr id="4" name="Picture 3"/>
          <p:cNvPicPr>
            <a:picLocks noChangeAspect="1"/>
          </p:cNvPicPr>
          <p:nvPr/>
        </p:nvPicPr>
        <p:blipFill>
          <a:blip r:embed="rId3"/>
          <a:stretch>
            <a:fillRect/>
          </a:stretch>
        </p:blipFill>
        <p:spPr>
          <a:xfrm>
            <a:off x="7999412" y="1473200"/>
            <a:ext cx="3773751" cy="4468755"/>
          </a:xfrm>
          <a:prstGeom prst="rect">
            <a:avLst/>
          </a:prstGeom>
        </p:spPr>
      </p:pic>
    </p:spTree>
    <p:extLst>
      <p:ext uri="{BB962C8B-B14F-4D97-AF65-F5344CB8AC3E}">
        <p14:creationId xmlns:p14="http://schemas.microsoft.com/office/powerpoint/2010/main" val="300392001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374C81"/>
                </a:solidFill>
              </a:rPr>
              <a:t>During Reading: The </a:t>
            </a:r>
            <a:r>
              <a:rPr lang="en-US" dirty="0">
                <a:solidFill>
                  <a:srgbClr val="374C81"/>
                </a:solidFill>
              </a:rPr>
              <a:t>Spectacular Six Strategies for Comprehension </a:t>
            </a:r>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pic>
        <p:nvPicPr>
          <p:cNvPr id="4" name="Picture 3" descr="Screen Clippi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612" y="2915134"/>
            <a:ext cx="1760373" cy="2945385"/>
          </a:xfrm>
          <a:prstGeom prst="rect">
            <a:avLst/>
          </a:prstGeom>
        </p:spPr>
      </p:pic>
      <p:pic>
        <p:nvPicPr>
          <p:cNvPr id="5" name="Picture 4"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14953" y="1539877"/>
            <a:ext cx="1767993" cy="2926334"/>
          </a:xfrm>
          <a:prstGeom prst="rect">
            <a:avLst/>
          </a:prstGeom>
        </p:spPr>
      </p:pic>
      <p:pic>
        <p:nvPicPr>
          <p:cNvPr id="6" name="Picture 5" descr="Screen Clippi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73217" y="2884032"/>
            <a:ext cx="1751655" cy="2962026"/>
          </a:xfrm>
          <a:prstGeom prst="rect">
            <a:avLst/>
          </a:prstGeom>
        </p:spPr>
      </p:pic>
      <p:pic>
        <p:nvPicPr>
          <p:cNvPr id="7" name="Picture 6" descr="Screen Clippi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69040" y="1548126"/>
            <a:ext cx="1809242" cy="3059689"/>
          </a:xfrm>
          <a:prstGeom prst="rect">
            <a:avLst/>
          </a:prstGeom>
        </p:spPr>
      </p:pic>
      <p:pic>
        <p:nvPicPr>
          <p:cNvPr id="8" name="Picture 7" descr="Screen Clippi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74688" y="2925644"/>
            <a:ext cx="1816043" cy="3033178"/>
          </a:xfrm>
          <a:prstGeom prst="rect">
            <a:avLst/>
          </a:prstGeom>
        </p:spPr>
      </p:pic>
      <p:pic>
        <p:nvPicPr>
          <p:cNvPr id="9" name="Picture 8" descr="Screen Clippi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64376" y="1473200"/>
            <a:ext cx="1803523" cy="3059689"/>
          </a:xfrm>
          <a:prstGeom prst="rect">
            <a:avLst/>
          </a:prstGeom>
        </p:spPr>
      </p:pic>
    </p:spTree>
    <p:extLst>
      <p:ext uri="{BB962C8B-B14F-4D97-AF65-F5344CB8AC3E}">
        <p14:creationId xmlns:p14="http://schemas.microsoft.com/office/powerpoint/2010/main" val="324437482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Write Into Knowledge: Write to Know and Test to Prove</a:t>
            </a:r>
            <a:endParaRPr lang="en-US" dirty="0"/>
          </a:p>
        </p:txBody>
      </p:sp>
      <p:sp>
        <p:nvSpPr>
          <p:cNvPr id="3" name="Content Placeholder 2"/>
          <p:cNvSpPr>
            <a:spLocks noGrp="1"/>
          </p:cNvSpPr>
          <p:nvPr>
            <p:ph idx="1"/>
          </p:nvPr>
        </p:nvSpPr>
        <p:spPr>
          <a:xfrm>
            <a:off x="1117309" y="1701800"/>
            <a:ext cx="10157354" cy="2413000"/>
          </a:xfrm>
        </p:spPr>
        <p:txBody>
          <a:bodyPr/>
          <a:lstStyle/>
          <a:p>
            <a:r>
              <a:rPr lang="en-US" dirty="0" smtClean="0"/>
              <a:t>Students need to experience and explore writing for a number of purposes in a content rich workshop.</a:t>
            </a:r>
          </a:p>
          <a:p>
            <a:pPr lvl="1"/>
            <a:r>
              <a:rPr lang="en-US" dirty="0" smtClean="0"/>
              <a:t>To support and develop reading comprehension</a:t>
            </a:r>
          </a:p>
          <a:p>
            <a:pPr lvl="1"/>
            <a:r>
              <a:rPr lang="en-US" dirty="0" smtClean="0"/>
              <a:t>To develop skills as writers</a:t>
            </a:r>
          </a:p>
          <a:p>
            <a:pPr lvl="1"/>
            <a:r>
              <a:rPr lang="en-US" dirty="0" smtClean="0"/>
              <a:t>To create expository pieces that engage students with the content</a:t>
            </a:r>
          </a:p>
          <a:p>
            <a:pPr lvl="1"/>
            <a:endParaRPr lang="en-US" dirty="0"/>
          </a:p>
          <a:p>
            <a:pPr marL="426645" lvl="1" indent="0">
              <a:buNone/>
            </a:pPr>
            <a:endParaRPr lang="en-US" dirty="0"/>
          </a:p>
        </p:txBody>
      </p:sp>
      <p:sp>
        <p:nvSpPr>
          <p:cNvPr id="4" name="TextBox 3"/>
          <p:cNvSpPr txBox="1"/>
          <p:nvPr/>
        </p:nvSpPr>
        <p:spPr>
          <a:xfrm>
            <a:off x="2132011" y="4495800"/>
            <a:ext cx="8229601" cy="1569660"/>
          </a:xfrm>
          <a:prstGeom prst="rect">
            <a:avLst/>
          </a:prstGeom>
          <a:noFill/>
        </p:spPr>
        <p:txBody>
          <a:bodyPr wrap="square" numCol="2" rtlCol="0">
            <a:spAutoFit/>
          </a:bodyPr>
          <a:lstStyle/>
          <a:p>
            <a:r>
              <a:rPr lang="en-US" dirty="0" smtClean="0"/>
              <a:t>Summaries</a:t>
            </a:r>
          </a:p>
          <a:p>
            <a:r>
              <a:rPr lang="en-US" dirty="0" smtClean="0"/>
              <a:t>Notes</a:t>
            </a:r>
          </a:p>
          <a:p>
            <a:r>
              <a:rPr lang="en-US" dirty="0" smtClean="0"/>
              <a:t>Informational Reports</a:t>
            </a:r>
          </a:p>
          <a:p>
            <a:r>
              <a:rPr lang="en-US" dirty="0" smtClean="0"/>
              <a:t>Biographies</a:t>
            </a:r>
          </a:p>
          <a:p>
            <a:r>
              <a:rPr lang="en-US" dirty="0" smtClean="0"/>
              <a:t>Scientific Observations</a:t>
            </a:r>
          </a:p>
          <a:p>
            <a:r>
              <a:rPr lang="en-US" dirty="0" smtClean="0"/>
              <a:t>Focus Booklets</a:t>
            </a:r>
          </a:p>
          <a:p>
            <a:r>
              <a:rPr lang="en-US" dirty="0" smtClean="0"/>
              <a:t>Arguments</a:t>
            </a:r>
          </a:p>
          <a:p>
            <a:r>
              <a:rPr lang="en-US" dirty="0" smtClean="0"/>
              <a:t>Procedural Reports</a:t>
            </a:r>
            <a:endParaRPr lang="en-US" dirty="0"/>
          </a:p>
        </p:txBody>
      </p:sp>
    </p:spTree>
    <p:extLst>
      <p:ext uri="{BB962C8B-B14F-4D97-AF65-F5344CB8AC3E}">
        <p14:creationId xmlns:p14="http://schemas.microsoft.com/office/powerpoint/2010/main" val="2539555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Children Who Write Effectively Can</a:t>
            </a:r>
            <a:endParaRPr lang="en-US" dirty="0"/>
          </a:p>
        </p:txBody>
      </p:sp>
      <p:sp>
        <p:nvSpPr>
          <p:cNvPr id="3" name="Content Placeholder 2"/>
          <p:cNvSpPr>
            <a:spLocks noGrp="1"/>
          </p:cNvSpPr>
          <p:nvPr>
            <p:ph idx="1"/>
          </p:nvPr>
        </p:nvSpPr>
        <p:spPr/>
        <p:txBody>
          <a:bodyPr/>
          <a:lstStyle/>
          <a:p>
            <a:r>
              <a:rPr lang="en-US" dirty="0" smtClean="0"/>
              <a:t>Convey ideas</a:t>
            </a:r>
          </a:p>
          <a:p>
            <a:r>
              <a:rPr lang="en-US" dirty="0" smtClean="0"/>
              <a:t>Analyze information</a:t>
            </a:r>
          </a:p>
          <a:p>
            <a:r>
              <a:rPr lang="en-US" dirty="0" smtClean="0"/>
              <a:t>Persuade and motivate others</a:t>
            </a:r>
          </a:p>
          <a:p>
            <a:r>
              <a:rPr lang="en-US" dirty="0" smtClean="0"/>
              <a:t>Address a variety of purposes and audiences</a:t>
            </a:r>
          </a:p>
          <a:p>
            <a:r>
              <a:rPr lang="en-US" dirty="0" smtClean="0"/>
              <a:t>Express their thoughts in unique ways</a:t>
            </a:r>
            <a:endParaRPr lang="en-US" dirty="0"/>
          </a:p>
        </p:txBody>
      </p:sp>
    </p:spTree>
    <p:extLst>
      <p:ext uri="{BB962C8B-B14F-4D97-AF65-F5344CB8AC3E}">
        <p14:creationId xmlns:p14="http://schemas.microsoft.com/office/powerpoint/2010/main" val="4182274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Based Writing Workshop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Mini-Lesson</a:t>
            </a:r>
          </a:p>
          <a:p>
            <a:pPr lvl="1"/>
            <a:r>
              <a:rPr lang="en-US" dirty="0" smtClean="0"/>
              <a:t>Have a clear objective.</a:t>
            </a:r>
          </a:p>
          <a:p>
            <a:pPr lvl="1"/>
            <a:r>
              <a:rPr lang="en-US" dirty="0" smtClean="0"/>
              <a:t>Use visuals and organizational tools.</a:t>
            </a:r>
          </a:p>
          <a:p>
            <a:pPr lvl="1"/>
            <a:r>
              <a:rPr lang="en-US" dirty="0" smtClean="0"/>
              <a:t>Make your thinking transparent and tell what, how, and why.</a:t>
            </a:r>
          </a:p>
          <a:p>
            <a:pPr lvl="1"/>
            <a:r>
              <a:rPr lang="en-US" dirty="0" smtClean="0"/>
              <a:t>Demonstrate.</a:t>
            </a:r>
          </a:p>
          <a:p>
            <a:r>
              <a:rPr lang="en-US" dirty="0" smtClean="0"/>
              <a:t>Workshop</a:t>
            </a:r>
          </a:p>
          <a:p>
            <a:pPr lvl="1"/>
            <a:r>
              <a:rPr lang="en-US" dirty="0" smtClean="0"/>
              <a:t>Teacher circulates to confer with groups and individuals</a:t>
            </a:r>
          </a:p>
          <a:p>
            <a:pPr lvl="2"/>
            <a:r>
              <a:rPr lang="en-US" dirty="0" smtClean="0"/>
              <a:t>Knee to knee and eye to eye</a:t>
            </a:r>
          </a:p>
          <a:p>
            <a:pPr lvl="2"/>
            <a:r>
              <a:rPr lang="en-US" dirty="0" smtClean="0"/>
              <a:t>Provides explicit, on the spot feedback</a:t>
            </a:r>
          </a:p>
          <a:p>
            <a:pPr lvl="2"/>
            <a:r>
              <a:rPr lang="en-US" dirty="0" smtClean="0"/>
              <a:t>Status of the class</a:t>
            </a:r>
          </a:p>
          <a:p>
            <a:r>
              <a:rPr lang="en-US" dirty="0" smtClean="0"/>
              <a:t>Sharing</a:t>
            </a:r>
          </a:p>
          <a:p>
            <a:pPr marL="0" indent="0">
              <a:buNone/>
            </a:pPr>
            <a:endParaRPr lang="en-US" dirty="0"/>
          </a:p>
        </p:txBody>
      </p:sp>
    </p:spTree>
    <p:extLst>
      <p:ext uri="{BB962C8B-B14F-4D97-AF65-F5344CB8AC3E}">
        <p14:creationId xmlns:p14="http://schemas.microsoft.com/office/powerpoint/2010/main" val="2572614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 It In Action</a:t>
            </a:r>
            <a:endParaRPr lang="en-US" dirty="0"/>
          </a:p>
        </p:txBody>
      </p:sp>
      <p:pic>
        <p:nvPicPr>
          <p:cNvPr id="4" name="Content Placeholder 3"/>
          <p:cNvPicPr>
            <a:picLocks noGrp="1" noChangeAspect="1"/>
          </p:cNvPicPr>
          <p:nvPr>
            <p:ph idx="1"/>
          </p:nvPr>
        </p:nvPicPr>
        <p:blipFill>
          <a:blip r:embed="rId2"/>
          <a:stretch>
            <a:fillRect/>
          </a:stretch>
        </p:blipFill>
        <p:spPr>
          <a:xfrm>
            <a:off x="4646612" y="1752600"/>
            <a:ext cx="3475982" cy="4470400"/>
          </a:xfrm>
          <a:prstGeom prst="rect">
            <a:avLst/>
          </a:prstGeom>
        </p:spPr>
      </p:pic>
    </p:spTree>
    <p:extLst>
      <p:ext uri="{BB962C8B-B14F-4D97-AF65-F5344CB8AC3E}">
        <p14:creationId xmlns:p14="http://schemas.microsoft.com/office/powerpoint/2010/main" val="533766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Reading and Writing with Science</a:t>
            </a:r>
            <a:endParaRPr lang="en-US" dirty="0"/>
          </a:p>
        </p:txBody>
      </p:sp>
      <p:sp>
        <p:nvSpPr>
          <p:cNvPr id="3" name="Content Placeholder 2"/>
          <p:cNvSpPr>
            <a:spLocks noGrp="1"/>
          </p:cNvSpPr>
          <p:nvPr>
            <p:ph idx="1"/>
          </p:nvPr>
        </p:nvSpPr>
        <p:spPr/>
        <p:txBody>
          <a:bodyPr>
            <a:normAutofit/>
          </a:bodyPr>
          <a:lstStyle/>
          <a:p>
            <a:r>
              <a:rPr lang="en-US" dirty="0" smtClean="0"/>
              <a:t>Develops knowledge</a:t>
            </a:r>
          </a:p>
          <a:p>
            <a:pPr lvl="1"/>
            <a:r>
              <a:rPr lang="en-US" dirty="0" smtClean="0"/>
              <a:t>Construction of schemas, or mental models, that store information in our minds</a:t>
            </a:r>
          </a:p>
          <a:p>
            <a:r>
              <a:rPr lang="en-US" dirty="0" smtClean="0"/>
              <a:t>Joins fact learning with information processing</a:t>
            </a:r>
          </a:p>
          <a:p>
            <a:r>
              <a:rPr lang="en-US" dirty="0" smtClean="0"/>
              <a:t>Guides children to negotiate information and evaluate information sources</a:t>
            </a:r>
          </a:p>
          <a:p>
            <a:r>
              <a:rPr lang="en-US" dirty="0" smtClean="0"/>
              <a:t>Builds disciplinary knowledge</a:t>
            </a:r>
          </a:p>
          <a:p>
            <a:pPr lvl="1"/>
            <a:r>
              <a:rPr lang="en-US" dirty="0" smtClean="0"/>
              <a:t>Construction of a mental model of science</a:t>
            </a:r>
          </a:p>
        </p:txBody>
      </p:sp>
    </p:spTree>
    <p:extLst>
      <p:ext uri="{BB962C8B-B14F-4D97-AF65-F5344CB8AC3E}">
        <p14:creationId xmlns:p14="http://schemas.microsoft.com/office/powerpoint/2010/main" val="27291180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374C81"/>
                </a:solidFill>
              </a:rPr>
              <a:t>Integrated Reading and Writing with Science</a:t>
            </a:r>
            <a:endParaRPr lang="en-US" dirty="0"/>
          </a:p>
        </p:txBody>
      </p:sp>
      <p:sp>
        <p:nvSpPr>
          <p:cNvPr id="3" name="Content Placeholder 2"/>
          <p:cNvSpPr>
            <a:spLocks noGrp="1"/>
          </p:cNvSpPr>
          <p:nvPr>
            <p:ph idx="1"/>
          </p:nvPr>
        </p:nvSpPr>
        <p:spPr/>
        <p:txBody>
          <a:bodyPr/>
          <a:lstStyle/>
          <a:p>
            <a:pPr lvl="0"/>
            <a:r>
              <a:rPr lang="en-US" sz="2200" dirty="0">
                <a:solidFill>
                  <a:srgbClr val="374C81"/>
                </a:solidFill>
              </a:rPr>
              <a:t>Provides instruction in a reading and writing workshop that encourages students to work with, think, talk, and write about science. </a:t>
            </a:r>
            <a:endParaRPr lang="en-US" sz="2200" dirty="0" smtClean="0">
              <a:solidFill>
                <a:srgbClr val="374C81"/>
              </a:solidFill>
            </a:endParaRPr>
          </a:p>
          <a:p>
            <a:pPr lvl="1"/>
            <a:r>
              <a:rPr lang="en-US" sz="1800" dirty="0" smtClean="0">
                <a:solidFill>
                  <a:srgbClr val="374C81"/>
                </a:solidFill>
              </a:rPr>
              <a:t>Read trade books, leveled text, textbooks, and informational text from sources on specific grade-level topics during the literacy block</a:t>
            </a:r>
          </a:p>
          <a:p>
            <a:pPr lvl="1"/>
            <a:r>
              <a:rPr lang="en-US" sz="1800" dirty="0" smtClean="0">
                <a:solidFill>
                  <a:srgbClr val="374C81"/>
                </a:solidFill>
              </a:rPr>
              <a:t>Talk about rich content issues, information, and new concepts in a variety of contexts</a:t>
            </a:r>
          </a:p>
          <a:p>
            <a:pPr lvl="1"/>
            <a:r>
              <a:rPr lang="en-US" sz="1800" dirty="0" smtClean="0">
                <a:solidFill>
                  <a:srgbClr val="374C81"/>
                </a:solidFill>
              </a:rPr>
              <a:t>Write expository essays, summaries, reports of information, persuasive essays, and arguments about the content they have studied</a:t>
            </a:r>
          </a:p>
          <a:p>
            <a:pPr lvl="1"/>
            <a:r>
              <a:rPr lang="en-US" sz="1800" dirty="0" smtClean="0">
                <a:solidFill>
                  <a:srgbClr val="374C81"/>
                </a:solidFill>
              </a:rPr>
              <a:t>Learn in a workshop setting</a:t>
            </a:r>
            <a:endParaRPr lang="en-US" sz="1800" dirty="0">
              <a:solidFill>
                <a:srgbClr val="374C81"/>
              </a:solidFill>
            </a:endParaRPr>
          </a:p>
          <a:p>
            <a:endParaRPr lang="en-US" dirty="0"/>
          </a:p>
        </p:txBody>
      </p:sp>
    </p:spTree>
    <p:extLst>
      <p:ext uri="{BB962C8B-B14F-4D97-AF65-F5344CB8AC3E}">
        <p14:creationId xmlns:p14="http://schemas.microsoft.com/office/powerpoint/2010/main" val="111404445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1117309" y="762000"/>
            <a:ext cx="10157354" cy="5410200"/>
          </a:xfrm>
        </p:spPr>
        <p:txBody>
          <a:bodyPr>
            <a:normAutofit/>
          </a:bodyPr>
          <a:lstStyle/>
          <a:p>
            <a:pPr marL="0" indent="0">
              <a:buNone/>
            </a:pPr>
            <a:r>
              <a:rPr lang="en-US" sz="3600" dirty="0" smtClean="0"/>
              <a:t>“Teaching content means making social studies, science, and literacy standards the centerpiece of your literacy block in a way that entwines developing knowledge with teaching concrete and applicable reading and writing strategies.  This occurs when you teach social studies and science during your reading and writing workshops.”</a:t>
            </a:r>
            <a:endParaRPr lang="en-US" sz="3600" dirty="0"/>
          </a:p>
        </p:txBody>
      </p:sp>
    </p:spTree>
    <p:extLst>
      <p:ext uri="{BB962C8B-B14F-4D97-AF65-F5344CB8AC3E}">
        <p14:creationId xmlns:p14="http://schemas.microsoft.com/office/powerpoint/2010/main" val="114251996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this look like?</a:t>
            </a:r>
            <a:endParaRPr lang="en-US" dirty="0"/>
          </a:p>
        </p:txBody>
      </p:sp>
      <p:sp>
        <p:nvSpPr>
          <p:cNvPr id="3" name="Content Placeholder 2"/>
          <p:cNvSpPr>
            <a:spLocks noGrp="1"/>
          </p:cNvSpPr>
          <p:nvPr>
            <p:ph idx="1"/>
          </p:nvPr>
        </p:nvSpPr>
        <p:spPr/>
        <p:txBody>
          <a:bodyPr/>
          <a:lstStyle/>
          <a:p>
            <a:r>
              <a:rPr lang="en-US" dirty="0" smtClean="0"/>
              <a:t>Grade 4: Life Science</a:t>
            </a:r>
          </a:p>
          <a:p>
            <a:pPr lvl="1"/>
            <a:r>
              <a:rPr lang="en-US" dirty="0" smtClean="0"/>
              <a:t>SPI 0407.1.1 Compare basic structures of plant and animal cells</a:t>
            </a:r>
          </a:p>
          <a:p>
            <a:pPr lvl="2"/>
            <a:r>
              <a:rPr lang="en-US" dirty="0" smtClean="0"/>
              <a:t>Groups of students would read nonfiction text (such as leveled texts) and Internet resources about plant and animal cells during the literacy block.  </a:t>
            </a:r>
          </a:p>
          <a:p>
            <a:r>
              <a:rPr lang="en-US" dirty="0" smtClean="0"/>
              <a:t>When the focus on strategy instruction to develop reading comprehension and writing aptitude marries the content standards, you have a content-focused literacy block. </a:t>
            </a:r>
          </a:p>
        </p:txBody>
      </p:sp>
    </p:spTree>
    <p:extLst>
      <p:ext uri="{BB962C8B-B14F-4D97-AF65-F5344CB8AC3E}">
        <p14:creationId xmlns:p14="http://schemas.microsoft.com/office/powerpoint/2010/main" val="16979835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Qualities for Activating Content Knowledge</a:t>
            </a:r>
            <a:endParaRPr lang="en-US" dirty="0"/>
          </a:p>
        </p:txBody>
      </p:sp>
      <p:sp>
        <p:nvSpPr>
          <p:cNvPr id="3" name="Content Placeholder 2"/>
          <p:cNvSpPr>
            <a:spLocks noGrp="1"/>
          </p:cNvSpPr>
          <p:nvPr>
            <p:ph idx="1"/>
          </p:nvPr>
        </p:nvSpPr>
        <p:spPr/>
        <p:txBody>
          <a:bodyPr>
            <a:normAutofit/>
          </a:bodyPr>
          <a:lstStyle/>
          <a:p>
            <a:r>
              <a:rPr lang="en-US" sz="3600" dirty="0" smtClean="0"/>
              <a:t>Stamina</a:t>
            </a:r>
          </a:p>
          <a:p>
            <a:r>
              <a:rPr lang="en-US" sz="3600" dirty="0" smtClean="0"/>
              <a:t>Vocabulary</a:t>
            </a:r>
          </a:p>
          <a:p>
            <a:r>
              <a:rPr lang="en-US" sz="3600" dirty="0" smtClean="0"/>
              <a:t>Knowledge</a:t>
            </a:r>
          </a:p>
          <a:p>
            <a:r>
              <a:rPr lang="en-US" sz="3600" dirty="0" smtClean="0"/>
              <a:t>Power</a:t>
            </a:r>
            <a:endParaRPr lang="en-US" sz="3600" dirty="0"/>
          </a:p>
        </p:txBody>
      </p:sp>
    </p:spTree>
    <p:extLst>
      <p:ext uri="{BB962C8B-B14F-4D97-AF65-F5344CB8AC3E}">
        <p14:creationId xmlns:p14="http://schemas.microsoft.com/office/powerpoint/2010/main" val="156598295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1219200"/>
          </a:xfrm>
        </p:spPr>
        <p:txBody>
          <a:bodyPr/>
          <a:lstStyle/>
          <a:p>
            <a:r>
              <a:rPr lang="en-US" dirty="0" smtClean="0"/>
              <a:t>Reinforcing Process of Reading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16594725"/>
              </p:ext>
            </p:extLst>
          </p:nvPr>
        </p:nvGraphicFramePr>
        <p:xfrm>
          <a:off x="250351" y="1524000"/>
          <a:ext cx="110490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779997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Prereading</a:t>
            </a:r>
            <a:endParaRPr lang="en-US" dirty="0"/>
          </a:p>
        </p:txBody>
      </p:sp>
      <p:sp>
        <p:nvSpPr>
          <p:cNvPr id="3" name="Content Placeholder 2"/>
          <p:cNvSpPr>
            <a:spLocks noGrp="1"/>
          </p:cNvSpPr>
          <p:nvPr>
            <p:ph idx="1"/>
          </p:nvPr>
        </p:nvSpPr>
        <p:spPr/>
        <p:txBody>
          <a:bodyPr/>
          <a:lstStyle/>
          <a:p>
            <a:r>
              <a:rPr lang="en-US" dirty="0" smtClean="0"/>
              <a:t>Have a goal.</a:t>
            </a:r>
          </a:p>
          <a:p>
            <a:r>
              <a:rPr lang="en-US" dirty="0" smtClean="0"/>
              <a:t>Understand the text structure of a selection.</a:t>
            </a:r>
          </a:p>
          <a:p>
            <a:r>
              <a:rPr lang="en-US" dirty="0" smtClean="0"/>
              <a:t>Activate content knowledge. </a:t>
            </a:r>
          </a:p>
          <a:p>
            <a:r>
              <a:rPr lang="en-US" dirty="0" smtClean="0"/>
              <a:t>Develop a tad of content knowledge. </a:t>
            </a:r>
            <a:endParaRPr lang="en-US" dirty="0"/>
          </a:p>
        </p:txBody>
      </p:sp>
      <p:pic>
        <p:nvPicPr>
          <p:cNvPr id="4" name="Picture 3"/>
          <p:cNvPicPr>
            <a:picLocks noChangeAspect="1"/>
          </p:cNvPicPr>
          <p:nvPr/>
        </p:nvPicPr>
        <p:blipFill>
          <a:blip r:embed="rId2"/>
          <a:stretch>
            <a:fillRect/>
          </a:stretch>
        </p:blipFill>
        <p:spPr>
          <a:xfrm>
            <a:off x="8151812" y="1701800"/>
            <a:ext cx="3215640" cy="3810000"/>
          </a:xfrm>
          <a:prstGeom prst="rect">
            <a:avLst/>
          </a:prstGeom>
        </p:spPr>
      </p:pic>
    </p:spTree>
    <p:extLst>
      <p:ext uri="{BB962C8B-B14F-4D97-AF65-F5344CB8AC3E}">
        <p14:creationId xmlns:p14="http://schemas.microsoft.com/office/powerpoint/2010/main" val="41767986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a goal.</a:t>
            </a:r>
            <a:endParaRPr lang="en-US" dirty="0"/>
          </a:p>
        </p:txBody>
      </p:sp>
      <p:sp>
        <p:nvSpPr>
          <p:cNvPr id="5" name="Content Placeholder 4"/>
          <p:cNvSpPr>
            <a:spLocks noGrp="1"/>
          </p:cNvSpPr>
          <p:nvPr>
            <p:ph idx="1"/>
          </p:nvPr>
        </p:nvSpPr>
        <p:spPr>
          <a:xfrm>
            <a:off x="1117309" y="1701800"/>
            <a:ext cx="6958303" cy="4470400"/>
          </a:xfrm>
        </p:spPr>
        <p:txBody>
          <a:bodyPr>
            <a:normAutofit lnSpcReduction="10000"/>
          </a:bodyPr>
          <a:lstStyle/>
          <a:p>
            <a:r>
              <a:rPr lang="en-US" sz="3200" dirty="0" smtClean="0"/>
              <a:t>“Water is magical!  All creatures, large and small, must have it, from those living in the deepest seas to those who live in the highest trees.  Nearly all of the Earth’s water – 97 percent – is ocean.  It’s an ocean packed with life!  Sea critters abound, making every spoonful a kind of living soup.”  </a:t>
            </a:r>
            <a:endParaRPr lang="en-US" sz="3200" dirty="0"/>
          </a:p>
        </p:txBody>
      </p:sp>
      <p:pic>
        <p:nvPicPr>
          <p:cNvPr id="6" name="Picture 5"/>
          <p:cNvPicPr>
            <a:picLocks noChangeAspect="1"/>
          </p:cNvPicPr>
          <p:nvPr/>
        </p:nvPicPr>
        <p:blipFill>
          <a:blip r:embed="rId3"/>
          <a:stretch>
            <a:fillRect/>
          </a:stretch>
        </p:blipFill>
        <p:spPr>
          <a:xfrm>
            <a:off x="8097672" y="1473200"/>
            <a:ext cx="3773751" cy="4468755"/>
          </a:xfrm>
          <a:prstGeom prst="rect">
            <a:avLst/>
          </a:prstGeom>
        </p:spPr>
      </p:pic>
    </p:spTree>
    <p:extLst>
      <p:ext uri="{BB962C8B-B14F-4D97-AF65-F5344CB8AC3E}">
        <p14:creationId xmlns:p14="http://schemas.microsoft.com/office/powerpoint/2010/main" val="13077535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 bookstack presentation (widescreen)</Template>
  <TotalTime>0</TotalTime>
  <Words>1290</Words>
  <Application>Microsoft Office PowerPoint</Application>
  <PresentationFormat>Custom</PresentationFormat>
  <Paragraphs>113</Paragraphs>
  <Slides>16</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Century Gothic</vt:lpstr>
      <vt:lpstr>Books 16x9</vt:lpstr>
      <vt:lpstr>Integrated Reading and Writing Instruction with Science</vt:lpstr>
      <vt:lpstr>Integrated Reading and Writing with Science</vt:lpstr>
      <vt:lpstr>Integrated Reading and Writing with Science</vt:lpstr>
      <vt:lpstr>    </vt:lpstr>
      <vt:lpstr>What does this look like?</vt:lpstr>
      <vt:lpstr>Essential Qualities for Activating Content Knowledge</vt:lpstr>
      <vt:lpstr>Reinforcing Process of Reading</vt:lpstr>
      <vt:lpstr>Prereading</vt:lpstr>
      <vt:lpstr>Have a goal.</vt:lpstr>
      <vt:lpstr>Have a goal.</vt:lpstr>
      <vt:lpstr>Have a goal.  </vt:lpstr>
      <vt:lpstr>During Reading: The Spectacular Six Strategies for Comprehension </vt:lpstr>
      <vt:lpstr>Write Into Knowledge: Write to Know and Test to Prove</vt:lpstr>
      <vt:lpstr>Children Who Write Effectively Can</vt:lpstr>
      <vt:lpstr>Content Based Writing Workshop</vt:lpstr>
      <vt:lpstr>See It In Action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2016-05-03T20:17:50Z</dcterms:created>
  <dcterms:modified xsi:type="dcterms:W3CDTF">2016-06-30T03:57:34Z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