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4"/>
  </p:notesMasterIdLst>
  <p:handoutMasterIdLst>
    <p:handoutMasterId r:id="rId15"/>
  </p:handoutMasterIdLst>
  <p:sldIdLst>
    <p:sldId id="264" r:id="rId3"/>
    <p:sldId id="282" r:id="rId4"/>
    <p:sldId id="283" r:id="rId5"/>
    <p:sldId id="284" r:id="rId6"/>
    <p:sldId id="294" r:id="rId7"/>
    <p:sldId id="295" r:id="rId8"/>
    <p:sldId id="297" r:id="rId9"/>
    <p:sldId id="293" r:id="rId10"/>
    <p:sldId id="288" r:id="rId11"/>
    <p:sldId id="289" r:id="rId12"/>
    <p:sldId id="281" r:id="rId13"/>
  </p:sldIdLst>
  <p:sldSz cx="12188825" cy="6858000"/>
  <p:notesSz cx="7077075" cy="9363075"/>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949" userDrawn="1">
          <p15:clr>
            <a:srgbClr val="A4A3A4"/>
          </p15:clr>
        </p15:guide>
        <p15:guide id="2" pos="22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9385" autoAdjust="0"/>
  </p:normalViewPr>
  <p:slideViewPr>
    <p:cSldViewPr showGuides="1">
      <p:cViewPr varScale="1">
        <p:scale>
          <a:sx n="48" d="100"/>
          <a:sy n="48" d="100"/>
        </p:scale>
        <p:origin x="461" y="58"/>
      </p:cViewPr>
      <p:guideLst>
        <p:guide pos="3839"/>
        <p:guide orient="horz" pos="2160"/>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4008705" y="0"/>
            <a:ext cx="3066733" cy="468154"/>
          </a:xfrm>
          <a:prstGeom prst="rect">
            <a:avLst/>
          </a:prstGeom>
        </p:spPr>
        <p:txBody>
          <a:bodyPr vert="horz" lIns="93936" tIns="46968" rIns="93936" bIns="46968" rtlCol="0"/>
          <a:lstStyle>
            <a:lvl1pPr algn="r">
              <a:defRPr sz="1200"/>
            </a:lvl1pPr>
          </a:lstStyle>
          <a:p>
            <a:fld id="{E973C59C-4E16-4A64-A766-34DB213E11B3}" type="datetimeFigureOut">
              <a:rPr lang="en-US">
                <a:solidFill>
                  <a:schemeClr val="tx2"/>
                </a:solidFill>
              </a:rPr>
              <a:t>7/11/2016</a:t>
            </a:fld>
            <a:endParaRPr>
              <a:solidFill>
                <a:schemeClr val="tx2"/>
              </a:solidFill>
            </a:endParaRPr>
          </a:p>
        </p:txBody>
      </p:sp>
      <p:sp>
        <p:nvSpPr>
          <p:cNvPr id="4"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solidFill>
                  <a:schemeClr val="tx2"/>
                </a:solidFill>
              </a:defRPr>
            </a:lvl1pPr>
          </a:lstStyle>
          <a:p>
            <a:fld id="{F95CF31C-F757-429C-A789-86504F04C3BE}" type="datetimeFigureOut">
              <a:rPr lang="en-US"/>
              <a:pPr/>
              <a:t>7/11/2016</a:t>
            </a:fld>
            <a:endParaRPr/>
          </a:p>
        </p:txBody>
      </p:sp>
      <p:sp>
        <p:nvSpPr>
          <p:cNvPr id="4" name="Slide Image Placeholder 3"/>
          <p:cNvSpPr>
            <a:spLocks noGrp="1" noRot="1" noChangeAspect="1"/>
          </p:cNvSpPr>
          <p:nvPr>
            <p:ph type="sldImg" idx="2"/>
          </p:nvPr>
        </p:nvSpPr>
        <p:spPr>
          <a:xfrm>
            <a:off x="417513" y="701675"/>
            <a:ext cx="6242050" cy="3511550"/>
          </a:xfrm>
          <a:prstGeom prst="rect">
            <a:avLst/>
          </a:prstGeom>
          <a:noFill/>
          <a:ln w="12700">
            <a:solidFill>
              <a:prstClr val="black"/>
            </a:solidFill>
          </a:ln>
        </p:spPr>
        <p:txBody>
          <a:bodyPr vert="horz" lIns="93936" tIns="46968" rIns="93936" bIns="46968" rtlCol="0" anchor="ctr"/>
          <a:lstStyle/>
          <a:p>
            <a:endParaRPr/>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a:t>
            </a:fld>
            <a:endParaRPr lang="en-US"/>
          </a:p>
        </p:txBody>
      </p:sp>
    </p:spTree>
    <p:extLst>
      <p:ext uri="{BB962C8B-B14F-4D97-AF65-F5344CB8AC3E}">
        <p14:creationId xmlns:p14="http://schemas.microsoft.com/office/powerpoint/2010/main" val="1807227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10</a:t>
            </a:fld>
            <a:endParaRPr lang="en-US"/>
          </a:p>
        </p:txBody>
      </p:sp>
    </p:spTree>
    <p:extLst>
      <p:ext uri="{BB962C8B-B14F-4D97-AF65-F5344CB8AC3E}">
        <p14:creationId xmlns:p14="http://schemas.microsoft.com/office/powerpoint/2010/main" val="3635590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11</a:t>
            </a:fld>
            <a:endParaRPr lang="en-US"/>
          </a:p>
        </p:txBody>
      </p:sp>
    </p:spTree>
    <p:extLst>
      <p:ext uri="{BB962C8B-B14F-4D97-AF65-F5344CB8AC3E}">
        <p14:creationId xmlns:p14="http://schemas.microsoft.com/office/powerpoint/2010/main" val="1363438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2</a:t>
            </a:fld>
            <a:endParaRPr lang="en-US"/>
          </a:p>
        </p:txBody>
      </p:sp>
    </p:spTree>
    <p:extLst>
      <p:ext uri="{BB962C8B-B14F-4D97-AF65-F5344CB8AC3E}">
        <p14:creationId xmlns:p14="http://schemas.microsoft.com/office/powerpoint/2010/main" val="2054751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3</a:t>
            </a:fld>
            <a:endParaRPr lang="en-US"/>
          </a:p>
        </p:txBody>
      </p:sp>
    </p:spTree>
    <p:extLst>
      <p:ext uri="{BB962C8B-B14F-4D97-AF65-F5344CB8AC3E}">
        <p14:creationId xmlns:p14="http://schemas.microsoft.com/office/powerpoint/2010/main" val="20268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4</a:t>
            </a:fld>
            <a:endParaRPr lang="en-US"/>
          </a:p>
        </p:txBody>
      </p:sp>
    </p:spTree>
    <p:extLst>
      <p:ext uri="{BB962C8B-B14F-4D97-AF65-F5344CB8AC3E}">
        <p14:creationId xmlns:p14="http://schemas.microsoft.com/office/powerpoint/2010/main" val="504290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My friend Mark once taught me the secret to taking a multiple choice test.  Two of the four answers can usually be eliminated immediately, which leaves two remaining answers to choose from. </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a:t>
            </a:fld>
            <a:endParaRPr lang="en-US"/>
          </a:p>
        </p:txBody>
      </p:sp>
    </p:spTree>
    <p:extLst>
      <p:ext uri="{BB962C8B-B14F-4D97-AF65-F5344CB8AC3E}">
        <p14:creationId xmlns:p14="http://schemas.microsoft.com/office/powerpoint/2010/main" val="590231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anose="020B0604020202020204" pitchFamily="34" charset="0"/>
              <a:buChar char="•"/>
            </a:pPr>
            <a:r>
              <a:rPr lang="en-US" dirty="0" smtClean="0"/>
              <a:t>Play with the order of your answers</a:t>
            </a:r>
            <a:r>
              <a:rPr lang="en-US" baseline="0" dirty="0" smtClean="0"/>
              <a:t> to see which have the funniest effect.  Sometimes your funniest answer might be the true one, as in the example.  If that’s the case, don’t put it first but save it as the punch line for the third or fourth answer.  </a:t>
            </a:r>
          </a:p>
          <a:p>
            <a:pPr marL="285750" indent="-285750">
              <a:buFont typeface="Arial" panose="020B0604020202020204" pitchFamily="34" charset="0"/>
              <a:buChar char="•"/>
            </a:pPr>
            <a:r>
              <a:rPr lang="en-US" dirty="0" smtClean="0"/>
              <a:t>When playing soccer, the Inca player uses a </a:t>
            </a:r>
          </a:p>
          <a:p>
            <a:pPr marL="952393" lvl="1" indent="-342900">
              <a:buFont typeface="+mj-lt"/>
              <a:buAutoNum type="alphaLcParenR"/>
            </a:pPr>
            <a:r>
              <a:rPr lang="en-US" dirty="0" smtClean="0"/>
              <a:t>Soccer ball</a:t>
            </a:r>
          </a:p>
          <a:p>
            <a:pPr marL="952393" lvl="1" indent="-342900">
              <a:buFont typeface="+mj-lt"/>
              <a:buAutoNum type="alphaLcParenR"/>
            </a:pPr>
            <a:r>
              <a:rPr lang="en-US" dirty="0" smtClean="0"/>
              <a:t>Cabbage</a:t>
            </a:r>
          </a:p>
          <a:p>
            <a:pPr marL="952393" lvl="1" indent="-342900">
              <a:buFont typeface="+mj-lt"/>
              <a:buAutoNum type="alphaLcParenR"/>
            </a:pPr>
            <a:r>
              <a:rPr lang="en-US" dirty="0" smtClean="0"/>
              <a:t>Boulder</a:t>
            </a:r>
          </a:p>
          <a:p>
            <a:pPr marL="952393" lvl="1" indent="-342900">
              <a:buFont typeface="+mj-lt"/>
              <a:buAutoNum type="alphaLcParenR"/>
            </a:pPr>
            <a:r>
              <a:rPr lang="en-US" dirty="0" smtClean="0"/>
              <a:t>All of the above</a:t>
            </a: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a:t>
            </a:fld>
            <a:endParaRPr lang="en-US"/>
          </a:p>
        </p:txBody>
      </p:sp>
    </p:spTree>
    <p:extLst>
      <p:ext uri="{BB962C8B-B14F-4D97-AF65-F5344CB8AC3E}">
        <p14:creationId xmlns:p14="http://schemas.microsoft.com/office/powerpoint/2010/main" val="144121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Instead of creating multiple choice tests, try true and false ones. </a:t>
            </a:r>
          </a:p>
          <a:p>
            <a:pPr lvl="1"/>
            <a:r>
              <a:rPr lang="en-US" dirty="0" smtClean="0"/>
              <a:t>Start with the facts about your subject.</a:t>
            </a:r>
          </a:p>
          <a:p>
            <a:pPr lvl="1"/>
            <a:r>
              <a:rPr lang="en-US" dirty="0" smtClean="0"/>
              <a:t>Craft questions that build on those facts.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a:t>
            </a:fld>
            <a:endParaRPr lang="en-US"/>
          </a:p>
        </p:txBody>
      </p:sp>
    </p:spTree>
    <p:extLst>
      <p:ext uri="{BB962C8B-B14F-4D97-AF65-F5344CB8AC3E}">
        <p14:creationId xmlns:p14="http://schemas.microsoft.com/office/powerpoint/2010/main" val="4145635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3551" indent="-293551">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8</a:t>
            </a:fld>
            <a:endParaRPr lang="en-US"/>
          </a:p>
        </p:txBody>
      </p:sp>
    </p:spTree>
    <p:extLst>
      <p:ext uri="{BB962C8B-B14F-4D97-AF65-F5344CB8AC3E}">
        <p14:creationId xmlns:p14="http://schemas.microsoft.com/office/powerpoint/2010/main" val="303422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8796F01-7154-41E0-B48B-A6921757531A}" type="slidenum">
              <a:rPr lang="en-US" smtClean="0"/>
              <a:pPr/>
              <a:t>9</a:t>
            </a:fld>
            <a:endParaRPr lang="en-US"/>
          </a:p>
        </p:txBody>
      </p:sp>
    </p:spTree>
    <p:extLst>
      <p:ext uri="{BB962C8B-B14F-4D97-AF65-F5344CB8AC3E}">
        <p14:creationId xmlns:p14="http://schemas.microsoft.com/office/powerpoint/2010/main" val="7977453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en-US" smtClean="0"/>
              <a:t>Click to edit Master title style</a:t>
            </a:r>
            <a:endParaRPr/>
          </a:p>
        </p:txBody>
      </p:sp>
      <p:sp>
        <p:nvSpPr>
          <p:cNvPr id="3" name="Subtitle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7/11/2016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AECB6C2-1084-4AED-A74A-DF028B0094EA}" type="datetimeFigureOut">
              <a:rPr lang="en-US"/>
              <a:t>7/11/2016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B5A30F4-0B4E-4E4B-BC36-C30CD13F4E17}" type="datetimeFigureOut">
              <a:rPr lang="en-US"/>
              <a:t>7/11/2016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A60BA0E-20D0-4E7C-B286-26C960A6788F}" type="slidenum">
              <a:rPr/>
              <a:t>‹#›</a:t>
            </a:fld>
            <a:endParaRPr/>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DD204D1-F9BD-4643-8480-6EA41EB484F1}" type="datetimeFigureOut">
              <a:rPr lang="en-US"/>
              <a:t>7/11/2016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DD204D1-F9BD-4643-8480-6EA41EB484F1}" type="datetimeFigureOut">
              <a:rPr lang="en-US"/>
              <a:t>7/11/2016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DD204D1-F9BD-4643-8480-6EA41EB484F1}" type="datetimeFigureOut">
              <a:rPr lang="en-US"/>
              <a:t>7/11/2016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204D1-F9BD-4643-8480-6EA41EB484F1}" type="datetimeFigureOut">
              <a:rPr lang="en-US"/>
              <a:t>7/11/2016</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304721" y="1701800"/>
            <a:ext cx="3351927" cy="2844800"/>
          </a:xfrm>
        </p:spPr>
        <p:txBody>
          <a:bodyPr anchor="b">
            <a:normAutofit/>
          </a:bodyPr>
          <a:lstStyle>
            <a:lvl1pPr algn="l">
              <a:defRPr sz="2000" b="1"/>
            </a:lvl1pPr>
          </a:lstStyle>
          <a:p>
            <a:r>
              <a:rPr lang="en-US" smtClean="0"/>
              <a:t>Click to edit Master title style</a:t>
            </a:r>
            <a:endParaRPr/>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7/11/2016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lvl1pPr>
          </a:lstStyle>
          <a:p>
            <a:r>
              <a:rPr lang="en-US" smtClean="0"/>
              <a:t>Click to edit Master title style</a:t>
            </a:r>
            <a:endParaRPr/>
          </a:p>
        </p:txBody>
      </p:sp>
      <p:sp>
        <p:nvSpPr>
          <p:cNvPr id="3" name="Picture Placeholder 2"/>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6BF754-515F-40B9-8D24-D54D5825B3D0}" type="datetimeFigureOut">
              <a:rPr lang="en-US"/>
              <a:t>7/11/2016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a:solidFill>
                  <a:schemeClr val="tx2">
                    <a:lumMod val="50000"/>
                    <a:lumOff val="50000"/>
                  </a:schemeClr>
                </a:solidFill>
              </a:defRPr>
            </a:lvl1pPr>
          </a:lstStyle>
          <a:p>
            <a:fld id="{2DD204D1-F9BD-4643-8480-6EA41EB484F1}" type="datetimeFigureOut">
              <a:rPr lang="en-US"/>
              <a:pPr/>
              <a:t>7/11/2016</a:t>
            </a:fld>
            <a:endParaRPr/>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a:solidFill>
                  <a:schemeClr val="tx2">
                    <a:lumMod val="50000"/>
                    <a:lumOff val="50000"/>
                  </a:schemeClr>
                </a:solidFill>
              </a:defRPr>
            </a:lvl1pPr>
          </a:lstStyle>
          <a:p>
            <a:endParaRPr/>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a:solidFill>
                  <a:schemeClr val="tx2">
                    <a:lumMod val="50000"/>
                    <a:lumOff val="50000"/>
                  </a:schemeClr>
                </a:solidFill>
              </a:defRPr>
            </a:lvl1pPr>
          </a:lstStyle>
          <a:p>
            <a:fld id="{EB37DED6-D4C7-42EE-AB49-D2E39E64FDE4}" type="slidenum">
              <a:rPr/>
              <a:pPr/>
              <a:t>‹#›</a:t>
            </a:fld>
            <a:endParaRPr/>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Is Your Uncle an Inca?</a:t>
            </a:r>
            <a:endParaRPr lang="en-US" dirty="0"/>
          </a:p>
        </p:txBody>
      </p:sp>
      <p:sp>
        <p:nvSpPr>
          <p:cNvPr id="3" name="Subtitle 2"/>
          <p:cNvSpPr>
            <a:spLocks noGrp="1"/>
          </p:cNvSpPr>
          <p:nvPr>
            <p:ph type="subTitle" idx="1"/>
          </p:nvPr>
        </p:nvSpPr>
        <p:spPr/>
        <p:txBody>
          <a:bodyPr/>
          <a:lstStyle/>
          <a:p>
            <a:r>
              <a:rPr lang="en-US" dirty="0" smtClean="0"/>
              <a:t>Dr. Jane Baker and </a:t>
            </a:r>
          </a:p>
          <a:p>
            <a:r>
              <a:rPr lang="en-US" dirty="0" smtClean="0"/>
              <a:t>Dr. Kristen Pennycuff Trent</a:t>
            </a:r>
            <a:endParaRPr lang="en-US" dirty="0"/>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3"/>
          <p:cNvSpPr>
            <a:spLocks noGrp="1"/>
          </p:cNvSpPr>
          <p:nvPr>
            <p:ph type="title"/>
          </p:nvPr>
        </p:nvSpPr>
        <p:spPr/>
        <p:txBody>
          <a:bodyPr/>
          <a:lstStyle/>
          <a:p>
            <a:r>
              <a:rPr lang="en-US" altLang="en-US" smtClean="0"/>
              <a:t>Revise and Edit</a:t>
            </a:r>
          </a:p>
        </p:txBody>
      </p:sp>
      <p:sp>
        <p:nvSpPr>
          <p:cNvPr id="5" name="Content Placeholder 4"/>
          <p:cNvSpPr>
            <a:spLocks noGrp="1"/>
          </p:cNvSpPr>
          <p:nvPr>
            <p:ph sz="half" idx="1"/>
          </p:nvPr>
        </p:nvSpPr>
        <p:spPr/>
        <p:txBody>
          <a:bodyPr/>
          <a:lstStyle/>
          <a:p>
            <a:pPr marL="0" indent="0">
              <a:lnSpc>
                <a:spcPct val="90000"/>
              </a:lnSpc>
              <a:buNone/>
            </a:pPr>
            <a:r>
              <a:rPr lang="en-US" altLang="en-US" sz="4000" b="1">
                <a:solidFill>
                  <a:srgbClr val="FF0000"/>
                </a:solidFill>
                <a:latin typeface="Cooper Black" panose="0208090404030B020404" pitchFamily="18" charset="0"/>
              </a:rPr>
              <a:t>A</a:t>
            </a:r>
            <a:r>
              <a:rPr lang="en-US" altLang="en-US" smtClean="0">
                <a:latin typeface="Cooper Black" panose="0208090404030B020404" pitchFamily="18" charset="0"/>
              </a:rPr>
              <a:t>- Adding</a:t>
            </a:r>
          </a:p>
          <a:p>
            <a:pPr marL="0" indent="0">
              <a:lnSpc>
                <a:spcPct val="90000"/>
              </a:lnSpc>
              <a:buNone/>
            </a:pPr>
            <a:r>
              <a:rPr lang="en-US" altLang="en-US" sz="4000" b="1">
                <a:solidFill>
                  <a:srgbClr val="FF0000"/>
                </a:solidFill>
                <a:latin typeface="Cooper Black" panose="0208090404030B020404" pitchFamily="18" charset="0"/>
              </a:rPr>
              <a:t>R</a:t>
            </a:r>
            <a:r>
              <a:rPr lang="en-US" altLang="en-US" smtClean="0">
                <a:latin typeface="Cooper Black" panose="0208090404030B020404" pitchFamily="18" charset="0"/>
              </a:rPr>
              <a:t>- Replacing</a:t>
            </a:r>
          </a:p>
          <a:p>
            <a:pPr marL="0" indent="0">
              <a:lnSpc>
                <a:spcPct val="90000"/>
              </a:lnSpc>
              <a:buNone/>
            </a:pPr>
            <a:r>
              <a:rPr lang="en-US" altLang="en-US" sz="4000" b="1">
                <a:solidFill>
                  <a:srgbClr val="FF0000"/>
                </a:solidFill>
                <a:latin typeface="Cooper Black" panose="0208090404030B020404" pitchFamily="18" charset="0"/>
              </a:rPr>
              <a:t>R</a:t>
            </a:r>
            <a:r>
              <a:rPr lang="en-US" altLang="en-US" smtClean="0">
                <a:latin typeface="Cooper Black" panose="0208090404030B020404" pitchFamily="18" charset="0"/>
              </a:rPr>
              <a:t>- Removing</a:t>
            </a:r>
          </a:p>
          <a:p>
            <a:pPr marL="0" indent="0">
              <a:lnSpc>
                <a:spcPct val="90000"/>
              </a:lnSpc>
              <a:buNone/>
            </a:pPr>
            <a:r>
              <a:rPr lang="en-US" altLang="en-US" sz="4000" b="1">
                <a:solidFill>
                  <a:srgbClr val="FF0000"/>
                </a:solidFill>
                <a:latin typeface="Cooper Black" panose="0208090404030B020404" pitchFamily="18" charset="0"/>
              </a:rPr>
              <a:t>R</a:t>
            </a:r>
            <a:r>
              <a:rPr lang="en-US" altLang="en-US" smtClean="0">
                <a:latin typeface="Cooper Black" panose="0208090404030B020404" pitchFamily="18" charset="0"/>
              </a:rPr>
              <a:t>-Rearranging</a:t>
            </a:r>
          </a:p>
          <a:p>
            <a:pPr marL="0" indent="0">
              <a:buNone/>
            </a:pPr>
            <a:endParaRPr lang="en-US" altLang="en-US" smtClean="0">
              <a:latin typeface="Cooper Black" panose="0208090404030B020404" pitchFamily="18" charset="0"/>
            </a:endParaRPr>
          </a:p>
          <a:p>
            <a:pPr marL="0" indent="0"/>
            <a:endParaRPr lang="en-US" altLang="en-US" smtClean="0"/>
          </a:p>
        </p:txBody>
      </p:sp>
      <p:sp>
        <p:nvSpPr>
          <p:cNvPr id="41987" name="Text Box 1"/>
          <p:cNvSpPr>
            <a:spLocks noGrp="1" noChangeArrowheads="1"/>
          </p:cNvSpPr>
          <p:nvPr>
            <p:ph sz="half" idx="2"/>
          </p:nvPr>
        </p:nvSpPr>
        <p:spPr/>
        <p:txBody>
          <a:bodyPr/>
          <a:lstStyle/>
          <a:p>
            <a:pPr marL="0" indent="0">
              <a:spcBef>
                <a:spcPct val="0"/>
              </a:spcBef>
              <a:buNone/>
            </a:pPr>
            <a:r>
              <a:rPr lang="en-US" altLang="en-US" sz="4000" b="1">
                <a:solidFill>
                  <a:srgbClr val="008000"/>
                </a:solidFill>
                <a:latin typeface="Cooper Black" panose="0208090404030B020404" pitchFamily="18" charset="0"/>
              </a:rPr>
              <a:t>C</a:t>
            </a:r>
            <a:r>
              <a:rPr lang="en-US" altLang="en-US" sz="2300">
                <a:latin typeface="Cooper Black" panose="0208090404030B020404" pitchFamily="18" charset="0"/>
              </a:rPr>
              <a:t>- </a:t>
            </a:r>
            <a:r>
              <a:rPr lang="en-US" altLang="en-US" smtClean="0">
                <a:latin typeface="Cooper Black" panose="0208090404030B020404" pitchFamily="18" charset="0"/>
              </a:rPr>
              <a:t>Capitalization</a:t>
            </a:r>
          </a:p>
          <a:p>
            <a:pPr marL="0" indent="0">
              <a:spcBef>
                <a:spcPct val="0"/>
              </a:spcBef>
              <a:buNone/>
            </a:pPr>
            <a:r>
              <a:rPr lang="en-US" altLang="en-US" sz="4000" b="1">
                <a:solidFill>
                  <a:srgbClr val="008000"/>
                </a:solidFill>
                <a:latin typeface="Cooper Black" panose="0208090404030B020404" pitchFamily="18" charset="0"/>
              </a:rPr>
              <a:t>U</a:t>
            </a:r>
            <a:r>
              <a:rPr lang="en-US" altLang="en-US" sz="2300">
                <a:latin typeface="Cooper Black" panose="0208090404030B020404" pitchFamily="18" charset="0"/>
              </a:rPr>
              <a:t>- </a:t>
            </a:r>
            <a:r>
              <a:rPr lang="en-US" altLang="en-US" smtClean="0">
                <a:latin typeface="Cooper Black" panose="0208090404030B020404" pitchFamily="18" charset="0"/>
              </a:rPr>
              <a:t>Understanding</a:t>
            </a:r>
          </a:p>
          <a:p>
            <a:pPr marL="0" indent="0">
              <a:spcBef>
                <a:spcPct val="0"/>
              </a:spcBef>
              <a:buNone/>
            </a:pPr>
            <a:r>
              <a:rPr lang="en-US" altLang="en-US" sz="4000" b="1">
                <a:solidFill>
                  <a:srgbClr val="008000"/>
                </a:solidFill>
                <a:latin typeface="Cooper Black" panose="0208090404030B020404" pitchFamily="18" charset="0"/>
              </a:rPr>
              <a:t>P</a:t>
            </a:r>
            <a:r>
              <a:rPr lang="en-US" altLang="en-US" sz="2300">
                <a:latin typeface="Cooper Black" panose="0208090404030B020404" pitchFamily="18" charset="0"/>
              </a:rPr>
              <a:t>- </a:t>
            </a:r>
            <a:r>
              <a:rPr lang="en-US" altLang="en-US" smtClean="0">
                <a:latin typeface="Cooper Black" panose="0208090404030B020404" pitchFamily="18" charset="0"/>
              </a:rPr>
              <a:t>Punctuation</a:t>
            </a:r>
          </a:p>
          <a:p>
            <a:pPr marL="0" indent="0">
              <a:spcBef>
                <a:spcPct val="0"/>
              </a:spcBef>
              <a:buNone/>
            </a:pPr>
            <a:r>
              <a:rPr lang="en-US" altLang="en-US" sz="4000" b="1">
                <a:solidFill>
                  <a:srgbClr val="008000"/>
                </a:solidFill>
                <a:latin typeface="Cooper Black" panose="0208090404030B020404" pitchFamily="18" charset="0"/>
              </a:rPr>
              <a:t>S</a:t>
            </a:r>
            <a:r>
              <a:rPr lang="en-US" altLang="en-US" sz="2300">
                <a:latin typeface="Cooper Black" panose="0208090404030B020404" pitchFamily="18" charset="0"/>
              </a:rPr>
              <a:t>- </a:t>
            </a:r>
            <a:r>
              <a:rPr lang="en-US" altLang="en-US" smtClean="0">
                <a:latin typeface="Cooper Black" panose="0208090404030B020404" pitchFamily="18" charset="0"/>
              </a:rPr>
              <a:t>Spelling</a:t>
            </a:r>
          </a:p>
          <a:p>
            <a:pPr marL="0" indent="0">
              <a:spcBef>
                <a:spcPct val="0"/>
              </a:spcBef>
              <a:buNone/>
            </a:pPr>
            <a:endParaRPr lang="en-US" altLang="en-US" smtClean="0">
              <a:latin typeface="Arial" panose="020B0604020202020204" pitchFamily="34" charset="0"/>
            </a:endParaRPr>
          </a:p>
        </p:txBody>
      </p:sp>
      <p:pic>
        <p:nvPicPr>
          <p:cNvPr id="41988" name="Picture 9" descr="pirate fla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36813" y="4495800"/>
            <a:ext cx="1890713"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Picture 10" descr="CUPS.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5013" y="4419601"/>
            <a:ext cx="1368425" cy="159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5157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altLang="en-US" smtClean="0"/>
              <a:t>Think Like a Teacher</a:t>
            </a:r>
          </a:p>
        </p:txBody>
      </p:sp>
      <p:sp>
        <p:nvSpPr>
          <p:cNvPr id="33794" name="Content Placeholder 2"/>
          <p:cNvSpPr>
            <a:spLocks noGrp="1"/>
          </p:cNvSpPr>
          <p:nvPr>
            <p:ph idx="1"/>
          </p:nvPr>
        </p:nvSpPr>
        <p:spPr/>
        <p:txBody>
          <a:bodyPr/>
          <a:lstStyle/>
          <a:p>
            <a:pPr eaLnBrk="1" hangingPunct="1"/>
            <a:r>
              <a:rPr lang="en-US" altLang="en-US" dirty="0" smtClean="0"/>
              <a:t>What are the benefits of</a:t>
            </a:r>
            <a:r>
              <a:rPr lang="en-US" altLang="en-US" i="1" dirty="0" smtClean="0"/>
              <a:t> </a:t>
            </a:r>
            <a:r>
              <a:rPr lang="en-US" altLang="en-US" dirty="0" smtClean="0"/>
              <a:t>the</a:t>
            </a:r>
            <a:r>
              <a:rPr lang="en-US" altLang="en-US" i="1" dirty="0" smtClean="0">
                <a:solidFill>
                  <a:srgbClr val="7153A1"/>
                </a:solidFill>
              </a:rPr>
              <a:t> </a:t>
            </a:r>
            <a:r>
              <a:rPr lang="en-US" altLang="en-US" i="1" dirty="0" smtClean="0">
                <a:solidFill>
                  <a:srgbClr val="000090"/>
                </a:solidFill>
              </a:rPr>
              <a:t>Is Your Uncle an Inca</a:t>
            </a:r>
            <a:r>
              <a:rPr lang="en-US" altLang="en-US" dirty="0" smtClean="0"/>
              <a:t>? </a:t>
            </a:r>
            <a:endParaRPr lang="en-US" altLang="en-US" dirty="0" smtClean="0"/>
          </a:p>
          <a:p>
            <a:pPr eaLnBrk="1" hangingPunct="1"/>
            <a:r>
              <a:rPr lang="en-US" altLang="en-US" dirty="0" smtClean="0"/>
              <a:t>How could we use </a:t>
            </a:r>
            <a:r>
              <a:rPr lang="en-US" altLang="en-US" i="1" dirty="0" smtClean="0">
                <a:solidFill>
                  <a:srgbClr val="000090"/>
                </a:solidFill>
              </a:rPr>
              <a:t>Is Your Uncle an Inca? </a:t>
            </a:r>
            <a:r>
              <a:rPr lang="en-US" altLang="en-US" dirty="0" smtClean="0"/>
              <a:t>in </a:t>
            </a:r>
            <a:r>
              <a:rPr lang="en-US" altLang="en-US" dirty="0" smtClean="0"/>
              <a:t>our instruction? </a:t>
            </a:r>
          </a:p>
        </p:txBody>
      </p:sp>
    </p:spTree>
    <p:extLst>
      <p:ext uri="{BB962C8B-B14F-4D97-AF65-F5344CB8AC3E}">
        <p14:creationId xmlns:p14="http://schemas.microsoft.com/office/powerpoint/2010/main" val="3914771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altLang="en-US" smtClean="0"/>
              <a:t>Informative/Explanatory Writing</a:t>
            </a:r>
          </a:p>
        </p:txBody>
      </p:sp>
      <p:sp>
        <p:nvSpPr>
          <p:cNvPr id="34818" name="Content Placeholder 2"/>
          <p:cNvSpPr>
            <a:spLocks noGrp="1"/>
          </p:cNvSpPr>
          <p:nvPr>
            <p:ph idx="1"/>
          </p:nvPr>
        </p:nvSpPr>
        <p:spPr/>
        <p:txBody>
          <a:bodyPr/>
          <a:lstStyle/>
          <a:p>
            <a:pPr marL="0" indent="0">
              <a:buNone/>
            </a:pPr>
            <a:r>
              <a:rPr lang="en-US" altLang="en-US">
                <a:solidFill>
                  <a:srgbClr val="FF0000"/>
                </a:solidFill>
              </a:rPr>
              <a:t>W.K.2 </a:t>
            </a:r>
            <a:r>
              <a:rPr lang="en-US" altLang="en-US"/>
              <a:t>Use a combination of drawing, dictating, and writing to compose informative/explanatory texts in which they </a:t>
            </a:r>
            <a:r>
              <a:rPr lang="en-US" altLang="en-US" b="1">
                <a:solidFill>
                  <a:srgbClr val="0000FF"/>
                </a:solidFill>
              </a:rPr>
              <a:t>name what they are writing about and supply some information about the topi</a:t>
            </a:r>
            <a:r>
              <a:rPr lang="en-US" altLang="en-US" b="1"/>
              <a:t>c. </a:t>
            </a:r>
          </a:p>
          <a:p>
            <a:pPr marL="0" indent="0">
              <a:buNone/>
            </a:pPr>
            <a:r>
              <a:rPr lang="en-US" altLang="en-US">
                <a:solidFill>
                  <a:srgbClr val="FF0000"/>
                </a:solidFill>
              </a:rPr>
              <a:t>W.1.2 </a:t>
            </a:r>
            <a:r>
              <a:rPr lang="en-US" altLang="en-US"/>
              <a:t>Write informative/explanatory texts in which they </a:t>
            </a:r>
            <a:r>
              <a:rPr lang="en-US" altLang="en-US" b="1">
                <a:solidFill>
                  <a:srgbClr val="0000FF"/>
                </a:solidFill>
              </a:rPr>
              <a:t>name a topic, supply some facts about the topic, and provide some sense of closure</a:t>
            </a:r>
            <a:r>
              <a:rPr lang="en-US" altLang="en-US" b="1"/>
              <a:t>. </a:t>
            </a:r>
          </a:p>
          <a:p>
            <a:pPr marL="0" indent="0">
              <a:buNone/>
            </a:pPr>
            <a:r>
              <a:rPr lang="en-US" altLang="en-US">
                <a:solidFill>
                  <a:srgbClr val="FF0000"/>
                </a:solidFill>
              </a:rPr>
              <a:t>W.2.2 </a:t>
            </a:r>
            <a:r>
              <a:rPr lang="en-US" altLang="en-US"/>
              <a:t>Write informative/explanatory texts in which they </a:t>
            </a:r>
            <a:r>
              <a:rPr lang="en-US" altLang="en-US" b="1">
                <a:solidFill>
                  <a:srgbClr val="0000FF"/>
                </a:solidFill>
              </a:rPr>
              <a:t>introduce a topic, use facts and definitions to develop points, and provide a concluding statement or section</a:t>
            </a:r>
            <a:r>
              <a:rPr lang="en-US" altLang="en-US" b="1"/>
              <a:t>. </a:t>
            </a:r>
          </a:p>
          <a:p>
            <a:pPr marL="0" indent="0">
              <a:buNone/>
            </a:pPr>
            <a:endParaRPr lang="en-US" altLang="en-US" smtClean="0"/>
          </a:p>
        </p:txBody>
      </p:sp>
    </p:spTree>
    <p:extLst>
      <p:ext uri="{BB962C8B-B14F-4D97-AF65-F5344CB8AC3E}">
        <p14:creationId xmlns:p14="http://schemas.microsoft.com/office/powerpoint/2010/main" val="72097277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US" altLang="en-US" smtClean="0"/>
              <a:t>Informative/Explanatory Writing</a:t>
            </a:r>
          </a:p>
        </p:txBody>
      </p:sp>
      <p:sp>
        <p:nvSpPr>
          <p:cNvPr id="3" name="Content Placeholder 2"/>
          <p:cNvSpPr>
            <a:spLocks noGrp="1"/>
          </p:cNvSpPr>
          <p:nvPr>
            <p:ph idx="1"/>
          </p:nvPr>
        </p:nvSpPr>
        <p:spPr/>
        <p:txBody>
          <a:bodyPr>
            <a:normAutofit fontScale="92500" lnSpcReduction="20000"/>
          </a:bodyPr>
          <a:lstStyle/>
          <a:p>
            <a:pPr marL="0" indent="0">
              <a:buNone/>
              <a:defRPr/>
            </a:pPr>
            <a:r>
              <a:rPr lang="en-US" sz="2000" b="1" dirty="0">
                <a:solidFill>
                  <a:srgbClr val="FF0000"/>
                </a:solidFill>
                <a:ea typeface="ＭＳ Ｐゴシック" charset="0"/>
              </a:rPr>
              <a:t>W.3.2 and 4.2 and 5.2 </a:t>
            </a:r>
            <a:r>
              <a:rPr lang="en-US" sz="2000" dirty="0">
                <a:ea typeface="ＭＳ Ｐゴシック" charset="0"/>
              </a:rPr>
              <a:t>Write informative/explanatory texts to examine a topic and convey ideas and information clearly.</a:t>
            </a:r>
          </a:p>
          <a:p>
            <a:pPr marL="457200" indent="-457200">
              <a:buFont typeface="Arial" charset="0"/>
              <a:buAutoNum type="alphaUcPeriod"/>
              <a:defRPr/>
            </a:pPr>
            <a:r>
              <a:rPr lang="en-US" sz="2000" dirty="0">
                <a:ea typeface="ＭＳ Ｐゴシック" charset="0"/>
              </a:rPr>
              <a:t>Introduce a topic clearly and </a:t>
            </a:r>
            <a:r>
              <a:rPr lang="en-US" sz="2000" b="1" dirty="0">
                <a:solidFill>
                  <a:srgbClr val="0070C0"/>
                </a:solidFill>
                <a:ea typeface="ＭＳ Ｐゴシック" charset="0"/>
              </a:rPr>
              <a:t>group related information in paragraphs and sections; include formatting (e.g., headings), illustrations, and multimedia when useful to aiding comprehension.</a:t>
            </a:r>
          </a:p>
          <a:p>
            <a:pPr marL="457200" indent="-457200">
              <a:buFont typeface="Arial" charset="0"/>
              <a:buAutoNum type="alphaUcPeriod"/>
              <a:defRPr/>
            </a:pPr>
            <a:r>
              <a:rPr lang="en-US" sz="2000" b="1" dirty="0">
                <a:solidFill>
                  <a:srgbClr val="0070C0"/>
                </a:solidFill>
                <a:ea typeface="ＭＳ Ｐゴシック" charset="0"/>
              </a:rPr>
              <a:t>Develop the topic with facts, definitions, concrete details, quotations, or other information and examples related to the topic.</a:t>
            </a:r>
          </a:p>
          <a:p>
            <a:pPr marL="457200" indent="-457200">
              <a:buFont typeface="Arial" charset="0"/>
              <a:buAutoNum type="alphaUcPeriod"/>
              <a:defRPr/>
            </a:pPr>
            <a:r>
              <a:rPr lang="en-US" sz="2100" dirty="0">
                <a:solidFill>
                  <a:schemeClr val="accent1"/>
                </a:solidFill>
                <a:ea typeface="ＭＳ Ｐゴシック" charset="0"/>
              </a:rPr>
              <a:t>Link ideas within categories </a:t>
            </a:r>
            <a:r>
              <a:rPr lang="en-US" sz="2000" dirty="0">
                <a:ea typeface="ＭＳ Ｐゴシック" charset="0"/>
              </a:rPr>
              <a:t>of information using words and phrases (e.g., another, for example, also, because).</a:t>
            </a:r>
          </a:p>
          <a:p>
            <a:pPr marL="457200" indent="-457200">
              <a:buFont typeface="Arial" charset="0"/>
              <a:buAutoNum type="alphaUcPeriod"/>
              <a:defRPr/>
            </a:pPr>
            <a:r>
              <a:rPr lang="en-US" sz="2000" b="1" dirty="0">
                <a:solidFill>
                  <a:srgbClr val="0070C0"/>
                </a:solidFill>
                <a:ea typeface="ＭＳ Ｐゴシック" charset="0"/>
              </a:rPr>
              <a:t>Use precise language and domain-specific vocabulary </a:t>
            </a:r>
            <a:r>
              <a:rPr lang="en-US" sz="2000" dirty="0">
                <a:ea typeface="ＭＳ Ｐゴシック" charset="0"/>
              </a:rPr>
              <a:t>to inform about or explain the topic.</a:t>
            </a:r>
          </a:p>
          <a:p>
            <a:pPr marL="457200" indent="-457200">
              <a:buFont typeface="Arial" charset="0"/>
              <a:buAutoNum type="alphaUcPeriod"/>
              <a:defRPr/>
            </a:pPr>
            <a:r>
              <a:rPr lang="en-US" sz="2000" dirty="0">
                <a:solidFill>
                  <a:schemeClr val="accent1"/>
                </a:solidFill>
                <a:ea typeface="ＭＳ Ｐゴシック" charset="0"/>
              </a:rPr>
              <a:t>Provide a concluding statement </a:t>
            </a:r>
            <a:r>
              <a:rPr lang="en-US" sz="2000" dirty="0">
                <a:ea typeface="ＭＳ Ｐゴシック" charset="0"/>
              </a:rPr>
              <a:t>or section related to the information or explanation presented.</a:t>
            </a:r>
          </a:p>
        </p:txBody>
      </p:sp>
    </p:spTree>
    <p:extLst>
      <p:ext uri="{BB962C8B-B14F-4D97-AF65-F5344CB8AC3E}">
        <p14:creationId xmlns:p14="http://schemas.microsoft.com/office/powerpoint/2010/main" val="369768645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r>
              <a:rPr lang="en-US" altLang="en-US" smtClean="0"/>
              <a:t>Informative/Explanatory Writing</a:t>
            </a:r>
          </a:p>
        </p:txBody>
      </p:sp>
      <p:sp>
        <p:nvSpPr>
          <p:cNvPr id="3" name="Content Placeholder 2"/>
          <p:cNvSpPr>
            <a:spLocks noGrp="1"/>
          </p:cNvSpPr>
          <p:nvPr>
            <p:ph idx="1"/>
          </p:nvPr>
        </p:nvSpPr>
        <p:spPr/>
        <p:txBody>
          <a:bodyPr>
            <a:normAutofit fontScale="77500" lnSpcReduction="20000"/>
          </a:bodyPr>
          <a:lstStyle/>
          <a:p>
            <a:pPr marL="0" indent="0">
              <a:buNone/>
              <a:defRPr/>
            </a:pPr>
            <a:r>
              <a:rPr lang="en-US" sz="2000" b="1" dirty="0">
                <a:solidFill>
                  <a:srgbClr val="FF0000"/>
                </a:solidFill>
                <a:ea typeface="ＭＳ Ｐゴシック" charset="0"/>
              </a:rPr>
              <a:t>W.6.2 and W.7.2 and W.8.2</a:t>
            </a:r>
            <a:r>
              <a:rPr lang="en-US" sz="2000" dirty="0">
                <a:ea typeface="ＭＳ Ｐゴシック" charset="0"/>
              </a:rPr>
              <a:t> Write informative/explanatory texts to examine a topic and convey ideas, concepts, and information through the selection, organization, and analysis of relevant content.</a:t>
            </a:r>
          </a:p>
          <a:p>
            <a:pPr>
              <a:buFont typeface="Arial" charset="0"/>
              <a:buAutoNum type="alphaUcPeriod"/>
              <a:defRPr/>
            </a:pPr>
            <a:r>
              <a:rPr lang="en-US" sz="2200" b="1" dirty="0">
                <a:solidFill>
                  <a:srgbClr val="0070C0"/>
                </a:solidFill>
                <a:ea typeface="ＭＳ Ｐゴシック" charset="0"/>
              </a:rPr>
              <a:t>Introduce a topic; organize ideas, concepts, and information, using strategies such as definition, classification, comparison/contrast, and cause/effect; </a:t>
            </a:r>
            <a:r>
              <a:rPr lang="en-US" sz="2200" dirty="0">
                <a:solidFill>
                  <a:srgbClr val="0070C0"/>
                </a:solidFill>
                <a:ea typeface="ＭＳ Ｐゴシック" charset="0"/>
              </a:rPr>
              <a:t>include formatting (e.g., headings), graphics (e.g., charts, tables), and multimedia when useful to aiding comprehension.</a:t>
            </a:r>
          </a:p>
          <a:p>
            <a:pPr>
              <a:buFont typeface="Arial" charset="0"/>
              <a:buAutoNum type="alphaUcPeriod"/>
              <a:defRPr/>
            </a:pPr>
            <a:r>
              <a:rPr lang="en-US" sz="2200" b="1" dirty="0">
                <a:solidFill>
                  <a:srgbClr val="0070C0"/>
                </a:solidFill>
                <a:ea typeface="ＭＳ Ｐゴシック" charset="0"/>
              </a:rPr>
              <a:t>Develop the topic with relevant facts, definitions, concrete details, quotations, or other information and examples.</a:t>
            </a:r>
          </a:p>
          <a:p>
            <a:pPr>
              <a:buFont typeface="Arial" charset="0"/>
              <a:buAutoNum type="alphaUcPeriod"/>
              <a:defRPr/>
            </a:pPr>
            <a:r>
              <a:rPr lang="en-US" sz="2100" dirty="0">
                <a:ea typeface="ＭＳ Ｐゴシック" charset="0"/>
              </a:rPr>
              <a:t>Use appropriate transitions to clarify the relationships among ideas and concepts.</a:t>
            </a:r>
          </a:p>
          <a:p>
            <a:pPr>
              <a:buFont typeface="Arial" charset="0"/>
              <a:buAutoNum type="alphaUcPeriod"/>
              <a:defRPr/>
            </a:pPr>
            <a:r>
              <a:rPr lang="en-US" sz="2200" b="1" dirty="0">
                <a:solidFill>
                  <a:srgbClr val="0070C0"/>
                </a:solidFill>
                <a:ea typeface="ＭＳ Ｐゴシック" charset="0"/>
              </a:rPr>
              <a:t>Use precise language and domain-specific vocabulary to inform about or explain the topic.</a:t>
            </a:r>
          </a:p>
          <a:p>
            <a:pPr>
              <a:buFont typeface="Arial" charset="0"/>
              <a:buAutoNum type="alphaUcPeriod"/>
              <a:defRPr/>
            </a:pPr>
            <a:r>
              <a:rPr lang="en-US" sz="2000" dirty="0" smtClean="0">
                <a:solidFill>
                  <a:schemeClr val="accent1"/>
                </a:solidFill>
                <a:ea typeface="ＭＳ Ｐゴシック" charset="0"/>
              </a:rPr>
              <a:t>Establish </a:t>
            </a:r>
            <a:r>
              <a:rPr lang="en-US" sz="2000" dirty="0">
                <a:solidFill>
                  <a:schemeClr val="accent1"/>
                </a:solidFill>
                <a:ea typeface="ＭＳ Ｐゴシック" charset="0"/>
              </a:rPr>
              <a:t>and maintain a formal style.</a:t>
            </a:r>
          </a:p>
          <a:p>
            <a:pPr>
              <a:buFont typeface="Arial" charset="0"/>
              <a:buAutoNum type="alphaUcPeriod"/>
              <a:defRPr/>
            </a:pPr>
            <a:r>
              <a:rPr lang="en-US" sz="2000" dirty="0">
                <a:ea typeface="ＭＳ Ｐゴシック" charset="0"/>
              </a:rPr>
              <a:t>Provide a concluding statement or section that follows from the information or explanation presented.</a:t>
            </a:r>
          </a:p>
        </p:txBody>
      </p:sp>
    </p:spTree>
    <p:extLst>
      <p:ext uri="{BB962C8B-B14F-4D97-AF65-F5344CB8AC3E}">
        <p14:creationId xmlns:p14="http://schemas.microsoft.com/office/powerpoint/2010/main" val="267638289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Your Uncle an Inca?</a:t>
            </a:r>
            <a:endParaRPr lang="en-US" dirty="0"/>
          </a:p>
        </p:txBody>
      </p:sp>
      <p:sp>
        <p:nvSpPr>
          <p:cNvPr id="3" name="Content Placeholder 2"/>
          <p:cNvSpPr>
            <a:spLocks noGrp="1"/>
          </p:cNvSpPr>
          <p:nvPr>
            <p:ph idx="1"/>
          </p:nvPr>
        </p:nvSpPr>
        <p:spPr/>
        <p:txBody>
          <a:bodyPr/>
          <a:lstStyle/>
          <a:p>
            <a:r>
              <a:rPr lang="en-US" dirty="0" smtClean="0"/>
              <a:t>When we make a wacky multiple choice test we can exaggerate this truth by making our wrong answers WAY wrong and our right answer totally obvious.</a:t>
            </a:r>
          </a:p>
          <a:p>
            <a:r>
              <a:rPr lang="en-US" dirty="0" smtClean="0"/>
              <a:t>A water molecule is made up of hydrogen and</a:t>
            </a:r>
          </a:p>
          <a:p>
            <a:pPr marL="1622836" lvl="3" indent="-342900">
              <a:buFont typeface="+mj-lt"/>
              <a:buAutoNum type="alphaLcParenR"/>
            </a:pPr>
            <a:r>
              <a:rPr lang="en-US" dirty="0" smtClean="0"/>
              <a:t>Mozzarella cheese</a:t>
            </a:r>
          </a:p>
          <a:p>
            <a:pPr marL="1622836" lvl="3" indent="-342900">
              <a:buFont typeface="+mj-lt"/>
              <a:buAutoNum type="alphaLcParenR"/>
            </a:pPr>
            <a:r>
              <a:rPr lang="en-US" dirty="0" smtClean="0"/>
              <a:t>Toothpaste</a:t>
            </a:r>
          </a:p>
          <a:p>
            <a:pPr marL="1622836" lvl="3" indent="-342900">
              <a:buFont typeface="+mj-lt"/>
              <a:buAutoNum type="alphaLcParenR"/>
            </a:pPr>
            <a:r>
              <a:rPr lang="en-US" dirty="0" smtClean="0"/>
              <a:t>Oxygen</a:t>
            </a:r>
          </a:p>
          <a:p>
            <a:pPr marL="1622836" lvl="3" indent="-342900">
              <a:buFont typeface="+mj-lt"/>
              <a:buAutoNum type="alphaLcParenR"/>
            </a:pPr>
            <a:r>
              <a:rPr lang="en-US" dirty="0" smtClean="0"/>
              <a:t>Uranium</a:t>
            </a:r>
            <a:endParaRPr lang="en-US" dirty="0"/>
          </a:p>
        </p:txBody>
      </p:sp>
    </p:spTree>
    <p:extLst>
      <p:ext uri="{BB962C8B-B14F-4D97-AF65-F5344CB8AC3E}">
        <p14:creationId xmlns:p14="http://schemas.microsoft.com/office/powerpoint/2010/main" val="3273295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Your Uncle an Inca?</a:t>
            </a:r>
            <a:endParaRPr lang="en-US" dirty="0"/>
          </a:p>
        </p:txBody>
      </p:sp>
      <p:sp>
        <p:nvSpPr>
          <p:cNvPr id="3" name="Content Placeholder 2"/>
          <p:cNvSpPr>
            <a:spLocks noGrp="1"/>
          </p:cNvSpPr>
          <p:nvPr>
            <p:ph idx="1"/>
          </p:nvPr>
        </p:nvSpPr>
        <p:spPr/>
        <p:txBody>
          <a:bodyPr>
            <a:normAutofit fontScale="92500"/>
          </a:bodyPr>
          <a:lstStyle/>
          <a:p>
            <a:r>
              <a:rPr lang="en-US" dirty="0" smtClean="0"/>
              <a:t>Begin by choosing a subject and reviewing your research.</a:t>
            </a:r>
          </a:p>
          <a:p>
            <a:r>
              <a:rPr lang="en-US" dirty="0" smtClean="0"/>
              <a:t>Ask a few simple questions that your research appears to answer.</a:t>
            </a:r>
          </a:p>
          <a:p>
            <a:r>
              <a:rPr lang="en-US" dirty="0" smtClean="0"/>
              <a:t>Then start listing your possible answers. </a:t>
            </a:r>
          </a:p>
          <a:p>
            <a:pPr lvl="1"/>
            <a:r>
              <a:rPr lang="en-US" dirty="0" smtClean="0"/>
              <a:t>After winning a soccer game an Inca</a:t>
            </a:r>
          </a:p>
          <a:p>
            <a:pPr marL="1622836" lvl="3" indent="-342900">
              <a:buFont typeface="+mj-lt"/>
              <a:buAutoNum type="alphaLcParenR"/>
            </a:pPr>
            <a:r>
              <a:rPr lang="en-US" dirty="0" smtClean="0"/>
              <a:t>Goes to have a drink with the guys</a:t>
            </a:r>
          </a:p>
          <a:p>
            <a:pPr marL="1622836" lvl="3" indent="-342900">
              <a:buFont typeface="+mj-lt"/>
              <a:buAutoNum type="alphaLcParenR"/>
            </a:pPr>
            <a:r>
              <a:rPr lang="en-US" dirty="0" smtClean="0"/>
              <a:t>Shakes hands with the opposing team</a:t>
            </a:r>
          </a:p>
          <a:p>
            <a:pPr marL="1622836" lvl="3" indent="-342900">
              <a:buFont typeface="+mj-lt"/>
              <a:buAutoNum type="alphaLcParenR"/>
            </a:pPr>
            <a:r>
              <a:rPr lang="en-US" dirty="0" smtClean="0"/>
              <a:t>Gets his heart cut out and eaten by the captain of the opposing team</a:t>
            </a:r>
          </a:p>
          <a:p>
            <a:pPr marL="1622836" lvl="3" indent="-342900">
              <a:buFont typeface="+mj-lt"/>
              <a:buAutoNum type="alphaLcParenR"/>
            </a:pPr>
            <a:r>
              <a:rPr lang="en-US" dirty="0" smtClean="0"/>
              <a:t>All of the above</a:t>
            </a:r>
          </a:p>
          <a:p>
            <a:pPr marL="1622836" lvl="3" indent="-342900">
              <a:buFont typeface="+mj-lt"/>
              <a:buAutoNum type="alphaLcParenR"/>
            </a:pPr>
            <a:endParaRPr lang="en-US" dirty="0"/>
          </a:p>
          <a:p>
            <a:pPr marL="426645" lvl="1" indent="0">
              <a:buNone/>
            </a:pPr>
            <a:r>
              <a:rPr lang="en-US" i="1" dirty="0" smtClean="0"/>
              <a:t>Answer: c</a:t>
            </a:r>
            <a:endParaRPr lang="en-US" i="1" dirty="0"/>
          </a:p>
        </p:txBody>
      </p:sp>
    </p:spTree>
    <p:extLst>
      <p:ext uri="{BB962C8B-B14F-4D97-AF65-F5344CB8AC3E}">
        <p14:creationId xmlns:p14="http://schemas.microsoft.com/office/powerpoint/2010/main" val="3546292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Your Grandmother a Sea Turtle?</a:t>
            </a:r>
            <a:endParaRPr lang="en-US" dirty="0"/>
          </a:p>
        </p:txBody>
      </p:sp>
      <p:sp>
        <p:nvSpPr>
          <p:cNvPr id="3" name="Content Placeholder 2"/>
          <p:cNvSpPr>
            <a:spLocks noGrp="1"/>
          </p:cNvSpPr>
          <p:nvPr>
            <p:ph idx="1"/>
          </p:nvPr>
        </p:nvSpPr>
        <p:spPr/>
        <p:txBody>
          <a:bodyPr>
            <a:normAutofit fontScale="85000" lnSpcReduction="10000"/>
          </a:bodyPr>
          <a:lstStyle/>
          <a:p>
            <a:pPr marL="457200" indent="-457200">
              <a:buFont typeface="+mj-lt"/>
              <a:buAutoNum type="arabicPeriod"/>
            </a:pPr>
            <a:r>
              <a:rPr lang="en-US" dirty="0" smtClean="0"/>
              <a:t>True or false: Your grandmother spends part of the year in a hot place like Florida. </a:t>
            </a:r>
            <a:r>
              <a:rPr lang="en-US" i="1" dirty="0" smtClean="0"/>
              <a:t>Sea turtles are cold-blooded and cannot survive harsh winters. </a:t>
            </a:r>
          </a:p>
          <a:p>
            <a:pPr marL="457200" indent="-457200">
              <a:buFont typeface="+mj-lt"/>
              <a:buAutoNum type="arabicPeriod"/>
            </a:pPr>
            <a:r>
              <a:rPr lang="en-US" dirty="0" smtClean="0"/>
              <a:t>True or false: At the pool, your grandmother holds her breath underwater for a long time.  </a:t>
            </a:r>
            <a:r>
              <a:rPr lang="en-US" i="1" dirty="0" smtClean="0"/>
              <a:t>Sea turtles can hold their breath for 8 hours.</a:t>
            </a:r>
          </a:p>
          <a:p>
            <a:pPr marL="457200" indent="-457200">
              <a:buFont typeface="+mj-lt"/>
              <a:buAutoNum type="arabicPeriod"/>
            </a:pPr>
            <a:r>
              <a:rPr lang="en-US" dirty="0" smtClean="0"/>
              <a:t>True or false: At the beach, your grandmother sometimes disappears behind the sand dunes for hours at a time.  </a:t>
            </a:r>
            <a:r>
              <a:rPr lang="en-US" i="1" dirty="0" smtClean="0"/>
              <a:t>Mother sea turtles lay their eggs behind the dunes and their babies hatch out and walk to the sea.  </a:t>
            </a:r>
          </a:p>
          <a:p>
            <a:pPr marL="457200" indent="-457200">
              <a:buFont typeface="+mj-lt"/>
              <a:buAutoNum type="arabicPeriod"/>
            </a:pPr>
            <a:r>
              <a:rPr lang="en-US" dirty="0" smtClean="0"/>
              <a:t>True or false: When you are playing on the beach, your grandmother seems to be overly protective when seagulls come by.  </a:t>
            </a:r>
            <a:r>
              <a:rPr lang="en-US" i="1" dirty="0" smtClean="0"/>
              <a:t>Only a few dozen per thousand sea turtles survive until their first birthday. </a:t>
            </a:r>
          </a:p>
          <a:p>
            <a:pPr marL="457200" indent="-457200">
              <a:buFont typeface="+mj-lt"/>
              <a:buAutoNum type="arabicPeriod"/>
            </a:pPr>
            <a:r>
              <a:rPr lang="en-US" dirty="0" smtClean="0"/>
              <a:t>True or false: Your grandmother sometimes walks slowly, stopping occasionally to sniff for predators.  </a:t>
            </a:r>
            <a:r>
              <a:rPr lang="en-US" i="1" dirty="0" smtClean="0"/>
              <a:t>Sea turtles use bumps called </a:t>
            </a:r>
            <a:r>
              <a:rPr lang="en-US" i="1" dirty="0" err="1" smtClean="0"/>
              <a:t>barbels</a:t>
            </a:r>
            <a:r>
              <a:rPr lang="en-US" i="1" dirty="0" smtClean="0"/>
              <a:t> to smell predators both on land and in water. </a:t>
            </a:r>
            <a:endParaRPr lang="en-US" dirty="0" smtClean="0"/>
          </a:p>
        </p:txBody>
      </p:sp>
    </p:spTree>
    <p:extLst>
      <p:ext uri="{BB962C8B-B14F-4D97-AF65-F5344CB8AC3E}">
        <p14:creationId xmlns:p14="http://schemas.microsoft.com/office/powerpoint/2010/main" val="597175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Your Uncle an Inca?</a:t>
            </a:r>
            <a:endParaRPr lang="en-US" dirty="0"/>
          </a:p>
        </p:txBody>
      </p:sp>
      <p:sp>
        <p:nvSpPr>
          <p:cNvPr id="3" name="Content Placeholder 2"/>
          <p:cNvSpPr>
            <a:spLocks noGrp="1"/>
          </p:cNvSpPr>
          <p:nvPr>
            <p:ph idx="1"/>
          </p:nvPr>
        </p:nvSpPr>
        <p:spPr/>
        <p:txBody>
          <a:bodyPr>
            <a:normAutofit/>
          </a:bodyPr>
          <a:lstStyle/>
          <a:p>
            <a:r>
              <a:rPr lang="en-US" dirty="0" smtClean="0"/>
              <a:t>Set Up</a:t>
            </a:r>
          </a:p>
          <a:p>
            <a:pPr lvl="1"/>
            <a:r>
              <a:rPr lang="en-US" dirty="0" smtClean="0"/>
              <a:t>Create a wacky multiple choice or true/false test for physical change like melting and freezing.</a:t>
            </a:r>
          </a:p>
          <a:p>
            <a:r>
              <a:rPr lang="en-US" dirty="0" smtClean="0"/>
              <a:t>Punch </a:t>
            </a:r>
          </a:p>
          <a:p>
            <a:pPr lvl="1"/>
            <a:r>
              <a:rPr lang="en-US" dirty="0" smtClean="0"/>
              <a:t>Start with the facts about your subject.</a:t>
            </a:r>
          </a:p>
          <a:p>
            <a:pPr lvl="1"/>
            <a:r>
              <a:rPr lang="en-US" dirty="0" smtClean="0">
                <a:solidFill>
                  <a:srgbClr val="374C81"/>
                </a:solidFill>
              </a:rPr>
              <a:t>Ask </a:t>
            </a:r>
            <a:r>
              <a:rPr lang="en-US" dirty="0">
                <a:solidFill>
                  <a:srgbClr val="374C81"/>
                </a:solidFill>
              </a:rPr>
              <a:t>a few simple questions that your research appears to answer.</a:t>
            </a:r>
          </a:p>
          <a:p>
            <a:pPr lvl="1"/>
            <a:r>
              <a:rPr lang="en-US" dirty="0">
                <a:solidFill>
                  <a:srgbClr val="374C81"/>
                </a:solidFill>
              </a:rPr>
              <a:t>Then start listing your possible answers. </a:t>
            </a:r>
          </a:p>
          <a:p>
            <a:pPr lvl="1"/>
            <a:endParaRPr lang="en-US" dirty="0" smtClean="0"/>
          </a:p>
          <a:p>
            <a:pPr lvl="1"/>
            <a:endParaRPr lang="en-US" dirty="0" smtClean="0"/>
          </a:p>
        </p:txBody>
      </p:sp>
    </p:spTree>
    <p:extLst>
      <p:ext uri="{BB962C8B-B14F-4D97-AF65-F5344CB8AC3E}">
        <p14:creationId xmlns:p14="http://schemas.microsoft.com/office/powerpoint/2010/main" val="227089209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defRPr/>
            </a:pPr>
            <a:r>
              <a:rPr lang="en-US" dirty="0" smtClean="0">
                <a:ea typeface="+mj-ea"/>
                <a:cs typeface="+mj-cs"/>
              </a:rPr>
              <a:t>Peer Conferencing</a:t>
            </a:r>
            <a:endParaRPr lang="en-US" dirty="0">
              <a:ea typeface="+mj-ea"/>
              <a:cs typeface="+mj-cs"/>
            </a:endParaRPr>
          </a:p>
        </p:txBody>
      </p:sp>
      <p:sp>
        <p:nvSpPr>
          <p:cNvPr id="40962" name="Content Placeholder 2"/>
          <p:cNvSpPr>
            <a:spLocks noGrp="1"/>
          </p:cNvSpPr>
          <p:nvPr>
            <p:ph idx="1"/>
          </p:nvPr>
        </p:nvSpPr>
        <p:spPr/>
        <p:txBody>
          <a:bodyPr/>
          <a:lstStyle/>
          <a:p>
            <a:pPr marL="514350" indent="-514350">
              <a:buFont typeface="Calibri" panose="020F0502020204030204" pitchFamily="34" charset="0"/>
              <a:buAutoNum type="arabicPeriod"/>
            </a:pPr>
            <a:r>
              <a:rPr lang="en-US" altLang="en-US" smtClean="0">
                <a:solidFill>
                  <a:srgbClr val="FF0000"/>
                </a:solidFill>
              </a:rPr>
              <a:t>Reflect</a:t>
            </a:r>
            <a:r>
              <a:rPr lang="en-US" altLang="en-US" smtClean="0"/>
              <a:t> something you heard. </a:t>
            </a:r>
          </a:p>
          <a:p>
            <a:pPr marL="514350" indent="-514350">
              <a:buFont typeface="Calibri" panose="020F0502020204030204" pitchFamily="34" charset="0"/>
              <a:buAutoNum type="arabicPeriod"/>
            </a:pPr>
            <a:r>
              <a:rPr lang="en-US" altLang="en-US" smtClean="0">
                <a:solidFill>
                  <a:srgbClr val="FF0000"/>
                </a:solidFill>
              </a:rPr>
              <a:t>Point</a:t>
            </a:r>
            <a:r>
              <a:rPr lang="en-US" altLang="en-US" smtClean="0"/>
              <a:t> out what is working well. </a:t>
            </a:r>
          </a:p>
          <a:p>
            <a:pPr marL="514350" indent="-514350">
              <a:buFont typeface="Calibri" panose="020F0502020204030204" pitchFamily="34" charset="0"/>
              <a:buAutoNum type="arabicPeriod"/>
            </a:pPr>
            <a:r>
              <a:rPr lang="en-US" altLang="en-US" smtClean="0">
                <a:solidFill>
                  <a:srgbClr val="FF0000"/>
                </a:solidFill>
              </a:rPr>
              <a:t>Ask</a:t>
            </a:r>
            <a:r>
              <a:rPr lang="en-US" altLang="en-US" smtClean="0"/>
              <a:t> a question that will help the writer(s) revise. </a:t>
            </a:r>
          </a:p>
          <a:p>
            <a:pPr marL="514350" indent="-514350">
              <a:buNone/>
            </a:pPr>
            <a:endParaRPr lang="en-US" altLang="en-US" smtClean="0"/>
          </a:p>
          <a:p>
            <a:pPr marL="514350" indent="-514350">
              <a:buNone/>
            </a:pPr>
            <a:r>
              <a:rPr lang="en-US" altLang="en-US" smtClean="0"/>
              <a:t>Adapted from </a:t>
            </a:r>
            <a:r>
              <a:rPr lang="en-US" altLang="en-US" u="sng" smtClean="0"/>
              <a:t>No More “I’m Done!”: Fostering Independent Writers in the Primary Grades </a:t>
            </a:r>
            <a:r>
              <a:rPr lang="en-US" altLang="en-US" smtClean="0"/>
              <a:t>by Jennifer Jacobson</a:t>
            </a:r>
          </a:p>
        </p:txBody>
      </p:sp>
    </p:spTree>
    <p:extLst>
      <p:ext uri="{BB962C8B-B14F-4D97-AF65-F5344CB8AC3E}">
        <p14:creationId xmlns:p14="http://schemas.microsoft.com/office/powerpoint/2010/main" val="3429635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1B558C7-619B-49BE-9097-7FCBDADD4EC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Blue bookstack presentation (widescreen)</Template>
  <TotalTime>0</TotalTime>
  <Words>965</Words>
  <Application>Microsoft Office PowerPoint</Application>
  <PresentationFormat>Custom</PresentationFormat>
  <Paragraphs>92</Paragraphs>
  <Slides>11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MS PGothic</vt:lpstr>
      <vt:lpstr>Arial</vt:lpstr>
      <vt:lpstr>Calibri</vt:lpstr>
      <vt:lpstr>Century Gothic</vt:lpstr>
      <vt:lpstr>Cooper Black</vt:lpstr>
      <vt:lpstr>Books 16x9</vt:lpstr>
      <vt:lpstr>Is Your Uncle an Inca?</vt:lpstr>
      <vt:lpstr>Informative/Explanatory Writing</vt:lpstr>
      <vt:lpstr>Informative/Explanatory Writing</vt:lpstr>
      <vt:lpstr>Informative/Explanatory Writing</vt:lpstr>
      <vt:lpstr>Is Your Uncle an Inca?</vt:lpstr>
      <vt:lpstr>Is Your Uncle an Inca?</vt:lpstr>
      <vt:lpstr>Is Your Grandmother a Sea Turtle?</vt:lpstr>
      <vt:lpstr>Is Your Uncle an Inca?</vt:lpstr>
      <vt:lpstr>Peer Conferencing</vt:lpstr>
      <vt:lpstr>Revise and Edit</vt:lpstr>
      <vt:lpstr>Think Like a Teacher</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2016-05-03T20:17:50Z</dcterms:created>
  <dcterms:modified xsi:type="dcterms:W3CDTF">2016-07-12T03:50:56Z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TC027879409991</vt:lpwstr>
  </property>
</Properties>
</file>