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9" r:id="rId3"/>
    <p:sldId id="270" r:id="rId4"/>
    <p:sldId id="271" r:id="rId5"/>
    <p:sldId id="277" r:id="rId6"/>
    <p:sldId id="262" r:id="rId7"/>
    <p:sldId id="272" r:id="rId8"/>
    <p:sldId id="275" r:id="rId9"/>
    <p:sldId id="276" r:id="rId10"/>
    <p:sldId id="283" r:id="rId11"/>
    <p:sldId id="258" r:id="rId12"/>
    <p:sldId id="265" r:id="rId13"/>
    <p:sldId id="266" r:id="rId14"/>
    <p:sldId id="264" r:id="rId15"/>
    <p:sldId id="274" r:id="rId16"/>
    <p:sldId id="273" r:id="rId17"/>
    <p:sldId id="261" r:id="rId18"/>
    <p:sldId id="282" r:id="rId19"/>
    <p:sldId id="278" r:id="rId20"/>
    <p:sldId id="267" r:id="rId21"/>
    <p:sldId id="281" r:id="rId22"/>
    <p:sldId id="279" r:id="rId23"/>
    <p:sldId id="259" r:id="rId24"/>
    <p:sldId id="286" r:id="rId25"/>
    <p:sldId id="256" r:id="rId26"/>
    <p:sldId id="287" r:id="rId27"/>
    <p:sldId id="288" r:id="rId28"/>
    <p:sldId id="289" r:id="rId29"/>
    <p:sldId id="290" r:id="rId30"/>
    <p:sldId id="291" r:id="rId31"/>
    <p:sldId id="292" r:id="rId32"/>
    <p:sldId id="257" r:id="rId33"/>
    <p:sldId id="263" r:id="rId34"/>
    <p:sldId id="284"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FFFF99"/>
    <a:srgbClr val="3366FF"/>
    <a:srgbClr val="FF6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4660"/>
  </p:normalViewPr>
  <p:slideViewPr>
    <p:cSldViewPr snapToGrid="0">
      <p:cViewPr varScale="1">
        <p:scale>
          <a:sx n="87" d="100"/>
          <a:sy n="87" d="100"/>
        </p:scale>
        <p:origin x="150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1353026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2488980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2625910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379990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545437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768874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1787563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2849400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1010758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1584574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6DE6F3-62FF-46E5-B534-9EFC5EF71103}" type="datetimeFigureOut">
              <a:rPr lang="en-US" smtClean="0"/>
              <a:t>7/21/2015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3E8809A-CD0F-41C9-BCD0-5C13BE75F9CD}" type="slidenum">
              <a:rPr lang="en-US" smtClean="0"/>
              <a:t>‹#›</a:t>
            </a:fld>
            <a:endParaRPr lang="en-US" dirty="0"/>
          </a:p>
        </p:txBody>
      </p:sp>
    </p:spTree>
    <p:extLst>
      <p:ext uri="{BB962C8B-B14F-4D97-AF65-F5344CB8AC3E}">
        <p14:creationId xmlns:p14="http://schemas.microsoft.com/office/powerpoint/2010/main" val="560977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6DE6F3-62FF-46E5-B534-9EFC5EF71103}" type="datetimeFigureOut">
              <a:rPr lang="en-US" smtClean="0"/>
              <a:t>7/21/2015</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E8809A-CD0F-41C9-BCD0-5C13BE75F9CD}" type="slidenum">
              <a:rPr lang="en-US" smtClean="0"/>
              <a:t>‹#›</a:t>
            </a:fld>
            <a:endParaRPr lang="en-US" dirty="0"/>
          </a:p>
        </p:txBody>
      </p:sp>
    </p:spTree>
    <p:extLst>
      <p:ext uri="{BB962C8B-B14F-4D97-AF65-F5344CB8AC3E}">
        <p14:creationId xmlns:p14="http://schemas.microsoft.com/office/powerpoint/2010/main" val="4084218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10.jp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2.GIF"/><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GIF"/><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g"/><Relationship Id="rId11" Type="http://schemas.openxmlformats.org/officeDocument/2006/relationships/image" Target="../media/image15.GIF"/><Relationship Id="rId5" Type="http://schemas.openxmlformats.org/officeDocument/2006/relationships/image" Target="../media/image9.png"/><Relationship Id="rId10" Type="http://schemas.openxmlformats.org/officeDocument/2006/relationships/image" Target="../media/image14.GIF"/><Relationship Id="rId4" Type="http://schemas.openxmlformats.org/officeDocument/2006/relationships/image" Target="../media/image8.png"/><Relationship Id="rId9" Type="http://schemas.openxmlformats.org/officeDocument/2006/relationships/image" Target="../media/image13.GIF"/><Relationship Id="rId14" Type="http://schemas.openxmlformats.org/officeDocument/2006/relationships/image" Target="../media/image18.GIF"/></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125" y="2716728"/>
            <a:ext cx="2289046" cy="3818853"/>
          </a:xfrm>
          <a:prstGeom prst="rect">
            <a:avLst/>
          </a:prstGeom>
        </p:spPr>
      </p:pic>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0528" y="4117735"/>
            <a:ext cx="2458520" cy="2224961"/>
          </a:xfrm>
          <a:prstGeom prst="rect">
            <a:avLst/>
          </a:prstGeom>
        </p:spPr>
      </p:pic>
      <p:sp>
        <p:nvSpPr>
          <p:cNvPr id="3" name="Diagonal Stripe 2"/>
          <p:cNvSpPr/>
          <p:nvPr/>
        </p:nvSpPr>
        <p:spPr>
          <a:xfrm rot="16200000">
            <a:off x="453481" y="2889173"/>
            <a:ext cx="3497854" cy="4439800"/>
          </a:xfrm>
          <a:prstGeom prst="diagStripe">
            <a:avLst>
              <a:gd name="adj" fmla="val 64144"/>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 name="Rectangle 3"/>
          <p:cNvSpPr/>
          <p:nvPr/>
        </p:nvSpPr>
        <p:spPr>
          <a:xfrm>
            <a:off x="856598" y="864870"/>
            <a:ext cx="6526378" cy="1938992"/>
          </a:xfrm>
          <a:prstGeom prst="rect">
            <a:avLst/>
          </a:prstGeom>
        </p:spPr>
        <p:txBody>
          <a:bodyPr wrap="square">
            <a:spAutoFit/>
          </a:bodyPr>
          <a:lstStyle/>
          <a:p>
            <a:pPr algn="ctr"/>
            <a:r>
              <a:rPr lang="en-US" sz="4000" dirty="0" smtClean="0">
                <a:latin typeface="Kristen ITC" panose="03050502040202030202" pitchFamily="66" charset="0"/>
              </a:rPr>
              <a:t>Solving problems with</a:t>
            </a:r>
          </a:p>
          <a:p>
            <a:pPr algn="ctr"/>
            <a:r>
              <a:rPr lang="en-US" sz="8000" dirty="0" smtClean="0">
                <a:latin typeface="Kristen ITC" panose="03050502040202030202" pitchFamily="66" charset="0"/>
              </a:rPr>
              <a:t>3-D Printing</a:t>
            </a:r>
            <a:endParaRPr lang="en-US" sz="8000" dirty="0">
              <a:latin typeface="Kristen ITC" panose="03050502040202030202" pitchFamily="66" charset="0"/>
            </a:endParaRPr>
          </a:p>
        </p:txBody>
      </p:sp>
      <p:sp>
        <p:nvSpPr>
          <p:cNvPr id="12" name="Rectangle 11"/>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4" name="Freeform 13"/>
          <p:cNvSpPr/>
          <p:nvPr/>
        </p:nvSpPr>
        <p:spPr>
          <a:xfrm rot="641987">
            <a:off x="7107795" y="95722"/>
            <a:ext cx="1901080" cy="1823267"/>
          </a:xfrm>
          <a:custGeom>
            <a:avLst/>
            <a:gdLst>
              <a:gd name="connsiteX0" fmla="*/ 1139635 w 1523073"/>
              <a:gd name="connsiteY0" fmla="*/ 385756 h 1523073"/>
              <a:gd name="connsiteX1" fmla="*/ 1364340 w 1523073"/>
              <a:gd name="connsiteY1" fmla="*/ 318034 h 1523073"/>
              <a:gd name="connsiteX2" fmla="*/ 1447023 w 1523073"/>
              <a:gd name="connsiteY2" fmla="*/ 461245 h 1523073"/>
              <a:gd name="connsiteX3" fmla="*/ 1276021 w 1523073"/>
              <a:gd name="connsiteY3" fmla="*/ 621984 h 1523073"/>
              <a:gd name="connsiteX4" fmla="*/ 1276021 w 1523073"/>
              <a:gd name="connsiteY4" fmla="*/ 901089 h 1523073"/>
              <a:gd name="connsiteX5" fmla="*/ 1447023 w 1523073"/>
              <a:gd name="connsiteY5" fmla="*/ 1061828 h 1523073"/>
              <a:gd name="connsiteX6" fmla="*/ 1364340 w 1523073"/>
              <a:gd name="connsiteY6" fmla="*/ 1205039 h 1523073"/>
              <a:gd name="connsiteX7" fmla="*/ 1139635 w 1523073"/>
              <a:gd name="connsiteY7" fmla="*/ 1137317 h 1523073"/>
              <a:gd name="connsiteX8" fmla="*/ 897923 w 1523073"/>
              <a:gd name="connsiteY8" fmla="*/ 1276869 h 1523073"/>
              <a:gd name="connsiteX9" fmla="*/ 844220 w 1523073"/>
              <a:gd name="connsiteY9" fmla="*/ 1505331 h 1523073"/>
              <a:gd name="connsiteX10" fmla="*/ 678853 w 1523073"/>
              <a:gd name="connsiteY10" fmla="*/ 1505331 h 1523073"/>
              <a:gd name="connsiteX11" fmla="*/ 625150 w 1523073"/>
              <a:gd name="connsiteY11" fmla="*/ 1276870 h 1523073"/>
              <a:gd name="connsiteX12" fmla="*/ 383438 w 1523073"/>
              <a:gd name="connsiteY12" fmla="*/ 1137318 h 1523073"/>
              <a:gd name="connsiteX13" fmla="*/ 158733 w 1523073"/>
              <a:gd name="connsiteY13" fmla="*/ 1205039 h 1523073"/>
              <a:gd name="connsiteX14" fmla="*/ 76050 w 1523073"/>
              <a:gd name="connsiteY14" fmla="*/ 1061828 h 1523073"/>
              <a:gd name="connsiteX15" fmla="*/ 247052 w 1523073"/>
              <a:gd name="connsiteY15" fmla="*/ 901089 h 1523073"/>
              <a:gd name="connsiteX16" fmla="*/ 247052 w 1523073"/>
              <a:gd name="connsiteY16" fmla="*/ 621984 h 1523073"/>
              <a:gd name="connsiteX17" fmla="*/ 76050 w 1523073"/>
              <a:gd name="connsiteY17" fmla="*/ 461245 h 1523073"/>
              <a:gd name="connsiteX18" fmla="*/ 158733 w 1523073"/>
              <a:gd name="connsiteY18" fmla="*/ 318034 h 1523073"/>
              <a:gd name="connsiteX19" fmla="*/ 383438 w 1523073"/>
              <a:gd name="connsiteY19" fmla="*/ 385756 h 1523073"/>
              <a:gd name="connsiteX20" fmla="*/ 625150 w 1523073"/>
              <a:gd name="connsiteY20" fmla="*/ 246204 h 1523073"/>
              <a:gd name="connsiteX21" fmla="*/ 678853 w 1523073"/>
              <a:gd name="connsiteY21" fmla="*/ 17742 h 1523073"/>
              <a:gd name="connsiteX22" fmla="*/ 844220 w 1523073"/>
              <a:gd name="connsiteY22" fmla="*/ 17742 h 1523073"/>
              <a:gd name="connsiteX23" fmla="*/ 897923 w 1523073"/>
              <a:gd name="connsiteY23" fmla="*/ 246203 h 1523073"/>
              <a:gd name="connsiteX24" fmla="*/ 1139635 w 1523073"/>
              <a:gd name="connsiteY24" fmla="*/ 385755 h 1523073"/>
              <a:gd name="connsiteX25" fmla="*/ 1139635 w 1523073"/>
              <a:gd name="connsiteY25" fmla="*/ 385756 h 1523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23073" h="1523073">
                <a:moveTo>
                  <a:pt x="980321" y="385266"/>
                </a:moveTo>
                <a:lnTo>
                  <a:pt x="1143229" y="284370"/>
                </a:lnTo>
                <a:lnTo>
                  <a:pt x="1238703" y="379844"/>
                </a:lnTo>
                <a:lnTo>
                  <a:pt x="1137806" y="542752"/>
                </a:lnTo>
                <a:cubicBezTo>
                  <a:pt x="1176668" y="609586"/>
                  <a:pt x="1197026" y="685564"/>
                  <a:pt x="1196788" y="762875"/>
                </a:cubicBezTo>
                <a:lnTo>
                  <a:pt x="1365621" y="853509"/>
                </a:lnTo>
                <a:lnTo>
                  <a:pt x="1330675" y="983928"/>
                </a:lnTo>
                <a:lnTo>
                  <a:pt x="1139145" y="978003"/>
                </a:lnTo>
                <a:cubicBezTo>
                  <a:pt x="1100696" y="1045075"/>
                  <a:pt x="1045076" y="1100695"/>
                  <a:pt x="978004" y="1139144"/>
                </a:cubicBezTo>
                <a:lnTo>
                  <a:pt x="983929" y="1330675"/>
                </a:lnTo>
                <a:lnTo>
                  <a:pt x="853508" y="1365621"/>
                </a:lnTo>
                <a:lnTo>
                  <a:pt x="762875" y="1196789"/>
                </a:lnTo>
                <a:cubicBezTo>
                  <a:pt x="685564" y="1197027"/>
                  <a:pt x="609586" y="1176668"/>
                  <a:pt x="542752" y="1137807"/>
                </a:cubicBezTo>
                <a:lnTo>
                  <a:pt x="379844" y="1238703"/>
                </a:lnTo>
                <a:lnTo>
                  <a:pt x="284370" y="1143229"/>
                </a:lnTo>
                <a:lnTo>
                  <a:pt x="385267" y="980321"/>
                </a:lnTo>
                <a:cubicBezTo>
                  <a:pt x="346405" y="913487"/>
                  <a:pt x="326047" y="837509"/>
                  <a:pt x="326285" y="760198"/>
                </a:cubicBezTo>
                <a:lnTo>
                  <a:pt x="157452" y="669564"/>
                </a:lnTo>
                <a:lnTo>
                  <a:pt x="192398" y="539145"/>
                </a:lnTo>
                <a:lnTo>
                  <a:pt x="383928" y="545070"/>
                </a:lnTo>
                <a:cubicBezTo>
                  <a:pt x="422377" y="477998"/>
                  <a:pt x="477997" y="422378"/>
                  <a:pt x="545069" y="383929"/>
                </a:cubicBezTo>
                <a:lnTo>
                  <a:pt x="539144" y="192398"/>
                </a:lnTo>
                <a:lnTo>
                  <a:pt x="669565" y="157452"/>
                </a:lnTo>
                <a:lnTo>
                  <a:pt x="760198" y="326284"/>
                </a:lnTo>
                <a:cubicBezTo>
                  <a:pt x="837509" y="326046"/>
                  <a:pt x="913487" y="346405"/>
                  <a:pt x="980321" y="385266"/>
                </a:cubicBezTo>
                <a:lnTo>
                  <a:pt x="980321" y="385266"/>
                </a:lnTo>
                <a:close/>
              </a:path>
            </a:pathLst>
          </a:custGeom>
          <a:solidFill>
            <a:srgbClr val="00B050"/>
          </a:solidFill>
          <a:ln w="3810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19177" tIns="519177" rIns="519176" bIns="519176" numCol="1" spcCol="1270" anchor="ctr" anchorCtr="0">
            <a:noAutofit/>
          </a:bodyPr>
          <a:lstStyle/>
          <a:p>
            <a:pPr algn="ctr" defTabSz="488950">
              <a:lnSpc>
                <a:spcPct val="90000"/>
              </a:lnSpc>
              <a:spcBef>
                <a:spcPct val="0"/>
              </a:spcBef>
              <a:spcAft>
                <a:spcPct val="35000"/>
              </a:spcAft>
            </a:pPr>
            <a:r>
              <a:rPr lang="en-US" sz="1600" dirty="0">
                <a:solidFill>
                  <a:schemeClr val="tx1"/>
                </a:solidFill>
                <a:latin typeface="Kristen ITC" panose="03050502040202030202" pitchFamily="66" charset="0"/>
              </a:rPr>
              <a:t>START</a:t>
            </a:r>
          </a:p>
          <a:p>
            <a:pPr algn="ctr" defTabSz="488950">
              <a:lnSpc>
                <a:spcPct val="90000"/>
              </a:lnSpc>
              <a:spcBef>
                <a:spcPct val="0"/>
              </a:spcBef>
              <a:spcAft>
                <a:spcPct val="35000"/>
              </a:spcAft>
            </a:pPr>
            <a:r>
              <a:rPr lang="en-US" sz="1600" dirty="0">
                <a:solidFill>
                  <a:schemeClr val="tx1"/>
                </a:solidFill>
                <a:latin typeface="Kristen ITC" panose="03050502040202030202" pitchFamily="66" charset="0"/>
              </a:rPr>
              <a:t>HERE!</a:t>
            </a:r>
          </a:p>
        </p:txBody>
      </p:sp>
      <p:grpSp>
        <p:nvGrpSpPr>
          <p:cNvPr id="8" name="Group 7"/>
          <p:cNvGrpSpPr/>
          <p:nvPr/>
        </p:nvGrpSpPr>
        <p:grpSpPr>
          <a:xfrm>
            <a:off x="5349048" y="3005169"/>
            <a:ext cx="3575436" cy="3444494"/>
            <a:chOff x="5349048" y="3005169"/>
            <a:chExt cx="3575436" cy="3444494"/>
          </a:xfrm>
        </p:grpSpPr>
        <p:sp>
          <p:nvSpPr>
            <p:cNvPr id="21" name="Oval 20"/>
            <p:cNvSpPr/>
            <p:nvPr/>
          </p:nvSpPr>
          <p:spPr>
            <a:xfrm>
              <a:off x="5349048" y="3005169"/>
              <a:ext cx="3575436" cy="3444494"/>
            </a:xfrm>
            <a:prstGeom prst="ellipse">
              <a:avLst/>
            </a:prstGeom>
            <a:blipFill>
              <a:blip r:embed="rId4"/>
              <a:tile tx="0" ty="0" sx="100000" sy="100000" flip="none" algn="tl"/>
            </a:blipFill>
            <a:ln w="571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21"/>
            <p:cNvSpPr/>
            <p:nvPr/>
          </p:nvSpPr>
          <p:spPr>
            <a:xfrm rot="20175452">
              <a:off x="5381498" y="3071136"/>
              <a:ext cx="3507232" cy="3312560"/>
            </a:xfrm>
            <a:custGeom>
              <a:avLst/>
              <a:gdLst>
                <a:gd name="connsiteX0" fmla="*/ 1517143 w 2137410"/>
                <a:gd name="connsiteY0" fmla="*/ 340785 h 2137410"/>
                <a:gd name="connsiteX1" fmla="*/ 1683399 w 2137410"/>
                <a:gd name="connsiteY1" fmla="*/ 201272 h 2137410"/>
                <a:gd name="connsiteX2" fmla="*/ 1816219 w 2137410"/>
                <a:gd name="connsiteY2" fmla="*/ 312721 h 2137410"/>
                <a:gd name="connsiteX3" fmla="*/ 1707696 w 2137410"/>
                <a:gd name="connsiteY3" fmla="*/ 500678 h 2137410"/>
                <a:gd name="connsiteX4" fmla="*/ 1880127 w 2137410"/>
                <a:gd name="connsiteY4" fmla="*/ 799336 h 2137410"/>
                <a:gd name="connsiteX5" fmla="*/ 2097163 w 2137410"/>
                <a:gd name="connsiteY5" fmla="*/ 799331 h 2137410"/>
                <a:gd name="connsiteX6" fmla="*/ 2127271 w 2137410"/>
                <a:gd name="connsiteY6" fmla="*/ 970081 h 2137410"/>
                <a:gd name="connsiteX7" fmla="*/ 1923321 w 2137410"/>
                <a:gd name="connsiteY7" fmla="*/ 1044306 h 2137410"/>
                <a:gd name="connsiteX8" fmla="*/ 1863437 w 2137410"/>
                <a:gd name="connsiteY8" fmla="*/ 1383928 h 2137410"/>
                <a:gd name="connsiteX9" fmla="*/ 2029700 w 2137410"/>
                <a:gd name="connsiteY9" fmla="*/ 1523433 h 2137410"/>
                <a:gd name="connsiteX10" fmla="*/ 1943008 w 2137410"/>
                <a:gd name="connsiteY10" fmla="*/ 1673587 h 2137410"/>
                <a:gd name="connsiteX11" fmla="*/ 1739062 w 2137410"/>
                <a:gd name="connsiteY11" fmla="*/ 1599351 h 2137410"/>
                <a:gd name="connsiteX12" fmla="*/ 1474883 w 2137410"/>
                <a:gd name="connsiteY12" fmla="*/ 1821023 h 2137410"/>
                <a:gd name="connsiteX13" fmla="*/ 1512577 w 2137410"/>
                <a:gd name="connsiteY13" fmla="*/ 2034762 h 2137410"/>
                <a:gd name="connsiteX14" fmla="*/ 1349649 w 2137410"/>
                <a:gd name="connsiteY14" fmla="*/ 2094063 h 2137410"/>
                <a:gd name="connsiteX15" fmla="*/ 1241135 w 2137410"/>
                <a:gd name="connsiteY15" fmla="*/ 1906100 h 2137410"/>
                <a:gd name="connsiteX16" fmla="*/ 896274 w 2137410"/>
                <a:gd name="connsiteY16" fmla="*/ 1906100 h 2137410"/>
                <a:gd name="connsiteX17" fmla="*/ 787761 w 2137410"/>
                <a:gd name="connsiteY17" fmla="*/ 2094063 h 2137410"/>
                <a:gd name="connsiteX18" fmla="*/ 624833 w 2137410"/>
                <a:gd name="connsiteY18" fmla="*/ 2034762 h 2137410"/>
                <a:gd name="connsiteX19" fmla="*/ 662527 w 2137410"/>
                <a:gd name="connsiteY19" fmla="*/ 1821023 h 2137410"/>
                <a:gd name="connsiteX20" fmla="*/ 398348 w 2137410"/>
                <a:gd name="connsiteY20" fmla="*/ 1599351 h 2137410"/>
                <a:gd name="connsiteX21" fmla="*/ 194402 w 2137410"/>
                <a:gd name="connsiteY21" fmla="*/ 1673587 h 2137410"/>
                <a:gd name="connsiteX22" fmla="*/ 107710 w 2137410"/>
                <a:gd name="connsiteY22" fmla="*/ 1523433 h 2137410"/>
                <a:gd name="connsiteX23" fmla="*/ 273974 w 2137410"/>
                <a:gd name="connsiteY23" fmla="*/ 1383928 h 2137410"/>
                <a:gd name="connsiteX24" fmla="*/ 214089 w 2137410"/>
                <a:gd name="connsiteY24" fmla="*/ 1044306 h 2137410"/>
                <a:gd name="connsiteX25" fmla="*/ 10139 w 2137410"/>
                <a:gd name="connsiteY25" fmla="*/ 970081 h 2137410"/>
                <a:gd name="connsiteX26" fmla="*/ 40247 w 2137410"/>
                <a:gd name="connsiteY26" fmla="*/ 799331 h 2137410"/>
                <a:gd name="connsiteX27" fmla="*/ 257284 w 2137410"/>
                <a:gd name="connsiteY27" fmla="*/ 799336 h 2137410"/>
                <a:gd name="connsiteX28" fmla="*/ 429714 w 2137410"/>
                <a:gd name="connsiteY28" fmla="*/ 500678 h 2137410"/>
                <a:gd name="connsiteX29" fmla="*/ 321191 w 2137410"/>
                <a:gd name="connsiteY29" fmla="*/ 312721 h 2137410"/>
                <a:gd name="connsiteX30" fmla="*/ 454011 w 2137410"/>
                <a:gd name="connsiteY30" fmla="*/ 201272 h 2137410"/>
                <a:gd name="connsiteX31" fmla="*/ 620267 w 2137410"/>
                <a:gd name="connsiteY31" fmla="*/ 340785 h 2137410"/>
                <a:gd name="connsiteX32" fmla="*/ 944330 w 2137410"/>
                <a:gd name="connsiteY32" fmla="*/ 222836 h 2137410"/>
                <a:gd name="connsiteX33" fmla="*/ 982013 w 2137410"/>
                <a:gd name="connsiteY33" fmla="*/ 9095 h 2137410"/>
                <a:gd name="connsiteX34" fmla="*/ 1155397 w 2137410"/>
                <a:gd name="connsiteY34" fmla="*/ 9095 h 2137410"/>
                <a:gd name="connsiteX35" fmla="*/ 1193079 w 2137410"/>
                <a:gd name="connsiteY35" fmla="*/ 222836 h 2137410"/>
                <a:gd name="connsiteX36" fmla="*/ 1517142 w 2137410"/>
                <a:gd name="connsiteY36" fmla="*/ 340785 h 2137410"/>
                <a:gd name="connsiteX37" fmla="*/ 1517143 w 2137410"/>
                <a:gd name="connsiteY37" fmla="*/ 340785 h 2137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137410" h="2137410">
                  <a:moveTo>
                    <a:pt x="1517143" y="340785"/>
                  </a:moveTo>
                  <a:lnTo>
                    <a:pt x="1683399" y="201272"/>
                  </a:lnTo>
                  <a:lnTo>
                    <a:pt x="1816219" y="312721"/>
                  </a:lnTo>
                  <a:lnTo>
                    <a:pt x="1707696" y="500678"/>
                  </a:lnTo>
                  <a:cubicBezTo>
                    <a:pt x="1784863" y="587485"/>
                    <a:pt x="1843533" y="689105"/>
                    <a:pt x="1880127" y="799336"/>
                  </a:cubicBezTo>
                  <a:lnTo>
                    <a:pt x="2097163" y="799331"/>
                  </a:lnTo>
                  <a:lnTo>
                    <a:pt x="2127271" y="970081"/>
                  </a:lnTo>
                  <a:lnTo>
                    <a:pt x="1923321" y="1044306"/>
                  </a:lnTo>
                  <a:cubicBezTo>
                    <a:pt x="1926636" y="1160406"/>
                    <a:pt x="1906260" y="1275963"/>
                    <a:pt x="1863437" y="1383928"/>
                  </a:cubicBezTo>
                  <a:lnTo>
                    <a:pt x="2029700" y="1523433"/>
                  </a:lnTo>
                  <a:lnTo>
                    <a:pt x="1943008" y="1673587"/>
                  </a:lnTo>
                  <a:lnTo>
                    <a:pt x="1739062" y="1599351"/>
                  </a:lnTo>
                  <a:cubicBezTo>
                    <a:pt x="1666974" y="1690419"/>
                    <a:pt x="1577086" y="1765844"/>
                    <a:pt x="1474883" y="1821023"/>
                  </a:cubicBezTo>
                  <a:lnTo>
                    <a:pt x="1512577" y="2034762"/>
                  </a:lnTo>
                  <a:lnTo>
                    <a:pt x="1349649" y="2094063"/>
                  </a:lnTo>
                  <a:lnTo>
                    <a:pt x="1241135" y="1906100"/>
                  </a:lnTo>
                  <a:cubicBezTo>
                    <a:pt x="1127375" y="1929525"/>
                    <a:pt x="1010034" y="1929525"/>
                    <a:pt x="896274" y="1906100"/>
                  </a:cubicBezTo>
                  <a:lnTo>
                    <a:pt x="787761" y="2094063"/>
                  </a:lnTo>
                  <a:lnTo>
                    <a:pt x="624833" y="2034762"/>
                  </a:lnTo>
                  <a:lnTo>
                    <a:pt x="662527" y="1821023"/>
                  </a:lnTo>
                  <a:cubicBezTo>
                    <a:pt x="560324" y="1765844"/>
                    <a:pt x="470437" y="1690419"/>
                    <a:pt x="398348" y="1599351"/>
                  </a:cubicBezTo>
                  <a:lnTo>
                    <a:pt x="194402" y="1673587"/>
                  </a:lnTo>
                  <a:lnTo>
                    <a:pt x="107710" y="1523433"/>
                  </a:lnTo>
                  <a:lnTo>
                    <a:pt x="273974" y="1383928"/>
                  </a:lnTo>
                  <a:cubicBezTo>
                    <a:pt x="231151" y="1275964"/>
                    <a:pt x="210775" y="1160406"/>
                    <a:pt x="214089" y="1044306"/>
                  </a:cubicBezTo>
                  <a:lnTo>
                    <a:pt x="10139" y="970081"/>
                  </a:lnTo>
                  <a:lnTo>
                    <a:pt x="40247" y="799331"/>
                  </a:lnTo>
                  <a:lnTo>
                    <a:pt x="257284" y="799336"/>
                  </a:lnTo>
                  <a:cubicBezTo>
                    <a:pt x="293878" y="689104"/>
                    <a:pt x="352548" y="587485"/>
                    <a:pt x="429714" y="500678"/>
                  </a:cubicBezTo>
                  <a:lnTo>
                    <a:pt x="321191" y="312721"/>
                  </a:lnTo>
                  <a:lnTo>
                    <a:pt x="454011" y="201272"/>
                  </a:lnTo>
                  <a:lnTo>
                    <a:pt x="620267" y="340785"/>
                  </a:lnTo>
                  <a:cubicBezTo>
                    <a:pt x="719155" y="279865"/>
                    <a:pt x="829419" y="239732"/>
                    <a:pt x="944330" y="222836"/>
                  </a:cubicBezTo>
                  <a:lnTo>
                    <a:pt x="982013" y="9095"/>
                  </a:lnTo>
                  <a:lnTo>
                    <a:pt x="1155397" y="9095"/>
                  </a:lnTo>
                  <a:lnTo>
                    <a:pt x="1193079" y="222836"/>
                  </a:lnTo>
                  <a:cubicBezTo>
                    <a:pt x="1307990" y="239732"/>
                    <a:pt x="1418254" y="279865"/>
                    <a:pt x="1517142" y="340785"/>
                  </a:cubicBezTo>
                  <a:lnTo>
                    <a:pt x="1517143" y="340785"/>
                  </a:lnTo>
                  <a:close/>
                </a:path>
              </a:pathLst>
            </a:custGeom>
            <a:solidFill>
              <a:srgbClr val="FF6600"/>
            </a:solidFill>
            <a:ln w="57150">
              <a:solidFill>
                <a:schemeClr val="tx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0194" tIns="531158" rIns="460194" bIns="568539" numCol="1" spcCol="1270" anchor="ctr" anchorCtr="0">
              <a:noAutofit/>
            </a:bodyPr>
            <a:lstStyle/>
            <a:p>
              <a:pPr algn="ctr" defTabSz="1066800">
                <a:lnSpc>
                  <a:spcPct val="90000"/>
                </a:lnSpc>
                <a:spcBef>
                  <a:spcPct val="0"/>
                </a:spcBef>
                <a:spcAft>
                  <a:spcPct val="35000"/>
                </a:spcAft>
              </a:pPr>
              <a:r>
                <a:rPr lang="en-US" sz="3200" dirty="0" smtClean="0">
                  <a:latin typeface="Kristen ITC" panose="03050502040202030202" pitchFamily="66" charset="0"/>
                </a:rPr>
                <a:t>Lil’</a:t>
              </a:r>
            </a:p>
            <a:p>
              <a:pPr algn="ctr" defTabSz="1066800">
                <a:lnSpc>
                  <a:spcPct val="90000"/>
                </a:lnSpc>
                <a:spcBef>
                  <a:spcPct val="0"/>
                </a:spcBef>
                <a:spcAft>
                  <a:spcPct val="35000"/>
                </a:spcAft>
              </a:pPr>
              <a:r>
                <a:rPr lang="en-US" sz="3200" dirty="0" smtClean="0">
                  <a:latin typeface="Kristen ITC" panose="03050502040202030202" pitchFamily="66" charset="0"/>
                </a:rPr>
                <a:t>S.T.E.M.</a:t>
              </a:r>
              <a:endParaRPr lang="en-US" sz="3200" dirty="0">
                <a:latin typeface="Kristen ITC" panose="03050502040202030202" pitchFamily="66" charset="0"/>
              </a:endParaRPr>
            </a:p>
          </p:txBody>
        </p:sp>
      </p:grpSp>
      <p:sp>
        <p:nvSpPr>
          <p:cNvPr id="5" name="Rectangle 4"/>
          <p:cNvSpPr/>
          <p:nvPr/>
        </p:nvSpPr>
        <p:spPr>
          <a:xfrm rot="2323024">
            <a:off x="-40408" y="4925884"/>
            <a:ext cx="3712619" cy="707886"/>
          </a:xfrm>
          <a:prstGeom prst="rect">
            <a:avLst/>
          </a:prstGeom>
          <a:noFill/>
        </p:spPr>
        <p:txBody>
          <a:bodyPr wrap="none" lIns="91440" tIns="45720" rIns="91440" bIns="45720">
            <a:spAutoFit/>
          </a:bodyPr>
          <a:lstStyle/>
          <a:p>
            <a:pPr algn="ctr"/>
            <a:r>
              <a:rPr lang="en-US" sz="4000" dirty="0">
                <a:ln w="0"/>
                <a:effectLst>
                  <a:outerShdw blurRad="38100" dist="19050" dir="2700000" algn="tl" rotWithShape="0">
                    <a:schemeClr val="dk1">
                      <a:alpha val="40000"/>
                    </a:schemeClr>
                  </a:outerShdw>
                </a:effectLst>
              </a:rPr>
              <a:t>s</a:t>
            </a:r>
            <a:r>
              <a:rPr lang="en-US" sz="4000" dirty="0" smtClean="0">
                <a:ln w="0"/>
                <a:effectLst>
                  <a:outerShdw blurRad="38100" dist="19050" dir="2700000" algn="tl" rotWithShape="0">
                    <a:schemeClr val="dk1">
                      <a:alpha val="40000"/>
                    </a:schemeClr>
                  </a:outerShdw>
                </a:effectLst>
              </a:rPr>
              <a:t>olving problems</a:t>
            </a:r>
            <a:endParaRPr lang="en-US" sz="4000" dirty="0">
              <a:ln w="0"/>
              <a:effectLst>
                <a:outerShdw blurRad="38100" dist="19050" dir="2700000" algn="tl" rotWithShape="0">
                  <a:schemeClr val="dk1">
                    <a:alpha val="40000"/>
                  </a:schemeClr>
                </a:outerShdw>
              </a:effectLst>
            </a:endParaRPr>
          </a:p>
        </p:txBody>
      </p:sp>
      <p:grpSp>
        <p:nvGrpSpPr>
          <p:cNvPr id="19" name="Group 18"/>
          <p:cNvGrpSpPr/>
          <p:nvPr/>
        </p:nvGrpSpPr>
        <p:grpSpPr>
          <a:xfrm>
            <a:off x="82093" y="6508039"/>
            <a:ext cx="9079232" cy="349963"/>
            <a:chOff x="82093" y="6508037"/>
            <a:chExt cx="9079232" cy="349963"/>
          </a:xfrm>
        </p:grpSpPr>
        <p:sp>
          <p:nvSpPr>
            <p:cNvPr id="23" name="Rectangle 22"/>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4" name="Rectangle 23"/>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5" name="TextBox 24"/>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5758" y="2725639"/>
            <a:ext cx="2848059" cy="1788317"/>
          </a:xfrm>
          <a:prstGeom prst="rect">
            <a:avLst/>
          </a:prstGeom>
        </p:spPr>
      </p:pic>
      <p:sp>
        <p:nvSpPr>
          <p:cNvPr id="10" name="Rectangle 9"/>
          <p:cNvSpPr/>
          <p:nvPr/>
        </p:nvSpPr>
        <p:spPr>
          <a:xfrm>
            <a:off x="1948660" y="2"/>
            <a:ext cx="4893725" cy="551731"/>
          </a:xfrm>
          <a:prstGeom prst="rect">
            <a:avLst/>
          </a:prstGeom>
          <a:solidFill>
            <a:srgbClr val="66CCFF"/>
          </a:solidFill>
          <a:ln>
            <a:solidFill>
              <a:srgbClr val="66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556501" y="-162828"/>
            <a:ext cx="1819729" cy="830997"/>
          </a:xfrm>
          <a:prstGeom prst="rect">
            <a:avLst/>
          </a:prstGeom>
          <a:noFill/>
        </p:spPr>
        <p:txBody>
          <a:bodyPr wrap="none" lIns="91440" tIns="45720" rIns="91440" bIns="45720">
            <a:spAutoFit/>
          </a:bodyPr>
          <a:lstStyle/>
          <a:p>
            <a:pPr algn="ctr"/>
            <a:r>
              <a:rPr lang="en-US" sz="4800" b="0" cap="none" spc="0" dirty="0" smtClean="0">
                <a:ln w="0"/>
                <a:solidFill>
                  <a:schemeClr val="tx1"/>
                </a:solidFill>
                <a:effectLst>
                  <a:outerShdw blurRad="38100" dist="19050" dir="2700000" algn="tl" rotWithShape="0">
                    <a:schemeClr val="dk1">
                      <a:alpha val="40000"/>
                    </a:schemeClr>
                  </a:outerShdw>
                </a:effectLst>
              </a:rPr>
              <a:t>theme</a:t>
            </a:r>
            <a:endParaRPr lang="en-US" sz="4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94242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3" name="Group 2"/>
          <p:cNvGrpSpPr/>
          <p:nvPr/>
        </p:nvGrpSpPr>
        <p:grpSpPr>
          <a:xfrm>
            <a:off x="82093" y="6508039"/>
            <a:ext cx="9079232" cy="349963"/>
            <a:chOff x="82093" y="6508037"/>
            <a:chExt cx="9079232" cy="349963"/>
          </a:xfrm>
        </p:grpSpPr>
        <p:sp>
          <p:nvSpPr>
            <p:cNvPr id="4" name="Rectangle 3"/>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5" name="Rectangle 4"/>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6" name="TextBox 5"/>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10" name="Rectangle 9"/>
          <p:cNvSpPr/>
          <p:nvPr/>
        </p:nvSpPr>
        <p:spPr>
          <a:xfrm>
            <a:off x="452763" y="913480"/>
            <a:ext cx="8184461" cy="4708981"/>
          </a:xfrm>
          <a:prstGeom prst="rect">
            <a:avLst/>
          </a:prstGeom>
        </p:spPr>
        <p:txBody>
          <a:bodyPr wrap="square">
            <a:spAutoFit/>
          </a:bodyPr>
          <a:lstStyle/>
          <a:p>
            <a:r>
              <a:rPr lang="en-US" sz="4800" dirty="0" smtClean="0">
                <a:latin typeface="OpenDyslexic" panose="00000500000000000000" pitchFamily="50" charset="0"/>
              </a:rPr>
              <a:t>Idea:</a:t>
            </a:r>
          </a:p>
          <a:p>
            <a:r>
              <a:rPr lang="en-US" dirty="0" smtClean="0">
                <a:latin typeface="OpenDyslexic" panose="00000500000000000000" pitchFamily="50" charset="0"/>
              </a:rPr>
              <a:t>Make </a:t>
            </a:r>
            <a:r>
              <a:rPr lang="en-US" dirty="0">
                <a:latin typeface="OpenDyslexic" panose="00000500000000000000" pitchFamily="50" charset="0"/>
              </a:rPr>
              <a:t>a 3-D printer out of a cardboard </a:t>
            </a:r>
            <a:r>
              <a:rPr lang="en-US" dirty="0" smtClean="0">
                <a:latin typeface="OpenDyslexic" panose="00000500000000000000" pitchFamily="50" charset="0"/>
              </a:rPr>
              <a:t>box and dinner plate.</a:t>
            </a:r>
          </a:p>
          <a:p>
            <a:endParaRPr lang="en-US" dirty="0" smtClean="0">
              <a:latin typeface="OpenDyslexic" panose="00000500000000000000" pitchFamily="50" charset="0"/>
            </a:endParaRPr>
          </a:p>
          <a:p>
            <a:r>
              <a:rPr lang="en-US" dirty="0" smtClean="0">
                <a:latin typeface="OpenDyslexic" panose="00000500000000000000" pitchFamily="50" charset="0"/>
              </a:rPr>
              <a:t>How to use:</a:t>
            </a:r>
          </a:p>
          <a:p>
            <a:pPr marL="285750" indent="-285750">
              <a:buFont typeface="Arial" panose="020B0604020202020204" pitchFamily="34" charset="0"/>
              <a:buChar char="•"/>
            </a:pPr>
            <a:r>
              <a:rPr lang="en-US" dirty="0" smtClean="0">
                <a:latin typeface="OpenDyslexic" panose="00000500000000000000" pitchFamily="50" charset="0"/>
              </a:rPr>
              <a:t>Add to the center and use as a display case.</a:t>
            </a:r>
          </a:p>
          <a:p>
            <a:pPr marL="285750" indent="-285750">
              <a:buFont typeface="Arial" panose="020B0604020202020204" pitchFamily="34" charset="0"/>
              <a:buChar char="•"/>
            </a:pPr>
            <a:r>
              <a:rPr lang="en-US" dirty="0" smtClean="0">
                <a:latin typeface="OpenDyslexic" panose="00000500000000000000" pitchFamily="50" charset="0"/>
              </a:rPr>
              <a:t>Use during pretend play.</a:t>
            </a:r>
          </a:p>
          <a:p>
            <a:endParaRPr lang="en-US" dirty="0">
              <a:latin typeface="OpenDyslexic" panose="00000500000000000000" pitchFamily="50" charset="0"/>
            </a:endParaRPr>
          </a:p>
          <a:p>
            <a:r>
              <a:rPr lang="en-US" dirty="0" smtClean="0">
                <a:latin typeface="OpenDyslexic" panose="00000500000000000000" pitchFamily="50" charset="0"/>
              </a:rPr>
              <a:t>Materials:</a:t>
            </a:r>
          </a:p>
          <a:p>
            <a:r>
              <a:rPr lang="en-US" dirty="0" smtClean="0">
                <a:latin typeface="OpenDyslexic" panose="00000500000000000000" pitchFamily="50" charset="0"/>
              </a:rPr>
              <a:t>Cardboard Box</a:t>
            </a:r>
          </a:p>
          <a:p>
            <a:r>
              <a:rPr lang="en-US" dirty="0" smtClean="0">
                <a:latin typeface="OpenDyslexic" panose="00000500000000000000" pitchFamily="50" charset="0"/>
              </a:rPr>
              <a:t>Bottle Tops/stickers</a:t>
            </a:r>
          </a:p>
          <a:p>
            <a:r>
              <a:rPr lang="en-US" dirty="0" smtClean="0">
                <a:latin typeface="OpenDyslexic" panose="00000500000000000000" pitchFamily="50" charset="0"/>
              </a:rPr>
              <a:t>Pen/pencil</a:t>
            </a:r>
          </a:p>
          <a:p>
            <a:r>
              <a:rPr lang="en-US" dirty="0" smtClean="0">
                <a:latin typeface="OpenDyslexic" panose="00000500000000000000" pitchFamily="50" charset="0"/>
              </a:rPr>
              <a:t>Dinner Plate</a:t>
            </a:r>
          </a:p>
          <a:p>
            <a:endParaRPr lang="en-US" dirty="0" smtClean="0">
              <a:latin typeface="OpenDyslexic" panose="00000500000000000000" pitchFamily="50" charset="0"/>
            </a:endParaRPr>
          </a:p>
          <a:p>
            <a:endParaRPr lang="en-US" dirty="0">
              <a:latin typeface="OpenDyslexic" panose="00000500000000000000" pitchFamily="50" charset="0"/>
            </a:endParaRPr>
          </a:p>
          <a:p>
            <a:r>
              <a:rPr lang="en-US" dirty="0" smtClean="0">
                <a:latin typeface="OpenDyslexic" panose="00000500000000000000" pitchFamily="50" charset="0"/>
              </a:rPr>
              <a:t> </a:t>
            </a:r>
            <a:endParaRPr lang="en-US" dirty="0">
              <a:latin typeface="OpenDyslexic" panose="00000500000000000000" pitchFamily="50" charset="0"/>
            </a:endParaRPr>
          </a:p>
        </p:txBody>
      </p:sp>
      <p:grpSp>
        <p:nvGrpSpPr>
          <p:cNvPr id="35" name="Group 34"/>
          <p:cNvGrpSpPr/>
          <p:nvPr/>
        </p:nvGrpSpPr>
        <p:grpSpPr>
          <a:xfrm>
            <a:off x="5351444" y="2818814"/>
            <a:ext cx="3305060" cy="3084722"/>
            <a:chOff x="5274325" y="2212885"/>
            <a:chExt cx="3305060" cy="3084722"/>
          </a:xfrm>
        </p:grpSpPr>
        <p:sp>
          <p:nvSpPr>
            <p:cNvPr id="7" name="Cube 6"/>
            <p:cNvSpPr/>
            <p:nvPr/>
          </p:nvSpPr>
          <p:spPr>
            <a:xfrm>
              <a:off x="5274325" y="2212885"/>
              <a:ext cx="3305060" cy="3084722"/>
            </a:xfrm>
            <a:prstGeom prst="cube">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531422" y="3313263"/>
              <a:ext cx="2126255" cy="197202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an 8"/>
            <p:cNvSpPr/>
            <p:nvPr/>
          </p:nvSpPr>
          <p:spPr>
            <a:xfrm>
              <a:off x="5674641" y="5020878"/>
              <a:ext cx="1894901" cy="188118"/>
            </a:xfrm>
            <a:prstGeom prst="can">
              <a:avLst>
                <a:gd name="adj" fmla="val 50000"/>
              </a:avLst>
            </a:prstGeom>
            <a:solidFill>
              <a:schemeClr val="accent2">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5383673" y="3033733"/>
              <a:ext cx="147749" cy="1685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p:cNvSpPr/>
            <p:nvPr/>
          </p:nvSpPr>
          <p:spPr>
            <a:xfrm>
              <a:off x="5626043" y="3041460"/>
              <a:ext cx="147749" cy="168542"/>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6578024" y="3313262"/>
              <a:ext cx="77120" cy="517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20" name="Straight Arrow Connector 19"/>
          <p:cNvCxnSpPr/>
          <p:nvPr/>
        </p:nvCxnSpPr>
        <p:spPr>
          <a:xfrm flipV="1">
            <a:off x="3045186" y="3774755"/>
            <a:ext cx="2254210" cy="2689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943258" y="4616463"/>
            <a:ext cx="4592989" cy="10103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endCxn id="16" idx="2"/>
          </p:cNvCxnSpPr>
          <p:nvPr/>
        </p:nvCxnSpPr>
        <p:spPr>
          <a:xfrm>
            <a:off x="1848697" y="4307455"/>
            <a:ext cx="4845006" cy="12942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90430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7447" y="1975605"/>
            <a:ext cx="4491960" cy="4065224"/>
          </a:xfrm>
          <a:prstGeom prst="rect">
            <a:avLst/>
          </a:prstGeom>
        </p:spPr>
      </p:pic>
      <p:sp>
        <p:nvSpPr>
          <p:cNvPr id="3" name="TextBox 2"/>
          <p:cNvSpPr txBox="1"/>
          <p:nvPr/>
        </p:nvSpPr>
        <p:spPr>
          <a:xfrm>
            <a:off x="1842232" y="418561"/>
            <a:ext cx="6552499" cy="1323439"/>
          </a:xfrm>
          <a:prstGeom prst="rect">
            <a:avLst/>
          </a:prstGeom>
          <a:noFill/>
        </p:spPr>
        <p:txBody>
          <a:bodyPr wrap="none" rtlCol="0">
            <a:spAutoFit/>
          </a:bodyPr>
          <a:lstStyle/>
          <a:p>
            <a:r>
              <a:rPr lang="en-US" sz="8000" dirty="0" smtClean="0">
                <a:latin typeface="OpenDyslexic" panose="00000500000000000000" pitchFamily="50" charset="0"/>
              </a:rPr>
              <a:t>3-D printer </a:t>
            </a:r>
            <a:endParaRPr lang="en-US" sz="8000" dirty="0">
              <a:latin typeface="OpenDyslexic" panose="00000500000000000000" pitchFamily="50" charset="0"/>
            </a:endParaRPr>
          </a:p>
        </p:txBody>
      </p:sp>
      <p:sp>
        <p:nvSpPr>
          <p:cNvPr id="5" name="Rectangle 4"/>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6" name="Group 5"/>
          <p:cNvGrpSpPr/>
          <p:nvPr/>
        </p:nvGrpSpPr>
        <p:grpSpPr>
          <a:xfrm>
            <a:off x="82093" y="6508039"/>
            <a:ext cx="9079232" cy="349963"/>
            <a:chOff x="82093" y="6508037"/>
            <a:chExt cx="9079232" cy="349963"/>
          </a:xfrm>
        </p:grpSpPr>
        <p:sp>
          <p:nvSpPr>
            <p:cNvPr id="7" name="Rectangle 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8" name="Rectangle 7"/>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9" name="TextBox 8"/>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2308802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2268552" y="124622"/>
            <a:ext cx="4711547" cy="4477438"/>
            <a:chOff x="190959" y="171680"/>
            <a:chExt cx="4711547" cy="4477438"/>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212" y="171680"/>
              <a:ext cx="4215788" cy="4215788"/>
            </a:xfrm>
            <a:prstGeom prst="rect">
              <a:avLst/>
            </a:prstGeom>
          </p:spPr>
        </p:pic>
        <p:sp>
          <p:nvSpPr>
            <p:cNvPr id="3" name="Rectangle 2"/>
            <p:cNvSpPr/>
            <p:nvPr/>
          </p:nvSpPr>
          <p:spPr>
            <a:xfrm>
              <a:off x="356212" y="4010140"/>
              <a:ext cx="4546294" cy="6389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190959" y="171680"/>
              <a:ext cx="4546294" cy="63897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p:cNvGrpSpPr/>
          <p:nvPr/>
        </p:nvGrpSpPr>
        <p:grpSpPr>
          <a:xfrm rot="16200000">
            <a:off x="186478" y="4842366"/>
            <a:ext cx="2297936" cy="819379"/>
            <a:chOff x="991517" y="4575213"/>
            <a:chExt cx="2297936" cy="819379"/>
          </a:xfrm>
        </p:grpSpPr>
        <p:sp>
          <p:nvSpPr>
            <p:cNvPr id="20" name="Can 19"/>
            <p:cNvSpPr/>
            <p:nvPr/>
          </p:nvSpPr>
          <p:spPr>
            <a:xfrm>
              <a:off x="991517" y="5171500"/>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an 20"/>
            <p:cNvSpPr/>
            <p:nvPr/>
          </p:nvSpPr>
          <p:spPr>
            <a:xfrm>
              <a:off x="1193036" y="4622952"/>
              <a:ext cx="1983035" cy="701867"/>
            </a:xfrm>
            <a:prstGeom prst="can">
              <a:avLst>
                <a:gd name="adj" fmla="val 2499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Can 21"/>
            <p:cNvSpPr/>
            <p:nvPr/>
          </p:nvSpPr>
          <p:spPr>
            <a:xfrm>
              <a:off x="991518" y="4575213"/>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4" name="Can 23"/>
          <p:cNvSpPr/>
          <p:nvPr/>
        </p:nvSpPr>
        <p:spPr>
          <a:xfrm rot="16200000">
            <a:off x="3113350" y="5140508"/>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an 24"/>
          <p:cNvSpPr/>
          <p:nvPr/>
        </p:nvSpPr>
        <p:spPr>
          <a:xfrm rot="16200000">
            <a:off x="2961640" y="4857052"/>
            <a:ext cx="1983035" cy="701867"/>
          </a:xfrm>
          <a:prstGeom prst="can">
            <a:avLst>
              <a:gd name="adj" fmla="val 24999"/>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Can 25"/>
          <p:cNvSpPr/>
          <p:nvPr/>
        </p:nvSpPr>
        <p:spPr>
          <a:xfrm rot="16200000">
            <a:off x="2517063" y="5140507"/>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Can 27"/>
          <p:cNvSpPr/>
          <p:nvPr/>
        </p:nvSpPr>
        <p:spPr>
          <a:xfrm rot="16200000">
            <a:off x="1812729" y="5140509"/>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Can 28"/>
          <p:cNvSpPr/>
          <p:nvPr/>
        </p:nvSpPr>
        <p:spPr>
          <a:xfrm rot="16200000">
            <a:off x="1661019" y="4857053"/>
            <a:ext cx="1983035" cy="701867"/>
          </a:xfrm>
          <a:prstGeom prst="can">
            <a:avLst>
              <a:gd name="adj" fmla="val 24999"/>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Can 29"/>
          <p:cNvSpPr/>
          <p:nvPr/>
        </p:nvSpPr>
        <p:spPr>
          <a:xfrm rot="16200000">
            <a:off x="1216442" y="5140508"/>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an 31"/>
          <p:cNvSpPr/>
          <p:nvPr/>
        </p:nvSpPr>
        <p:spPr>
          <a:xfrm rot="16200000">
            <a:off x="4453564" y="5140508"/>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Can 32"/>
          <p:cNvSpPr/>
          <p:nvPr/>
        </p:nvSpPr>
        <p:spPr>
          <a:xfrm rot="16200000">
            <a:off x="4301854" y="4857052"/>
            <a:ext cx="1983035" cy="701867"/>
          </a:xfrm>
          <a:prstGeom prst="can">
            <a:avLst>
              <a:gd name="adj" fmla="val 24999"/>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Can 33"/>
          <p:cNvSpPr/>
          <p:nvPr/>
        </p:nvSpPr>
        <p:spPr>
          <a:xfrm rot="16200000">
            <a:off x="3857277" y="5140507"/>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an 35"/>
          <p:cNvSpPr/>
          <p:nvPr/>
        </p:nvSpPr>
        <p:spPr>
          <a:xfrm rot="16200000">
            <a:off x="7082292" y="5140506"/>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Can 36"/>
          <p:cNvSpPr/>
          <p:nvPr/>
        </p:nvSpPr>
        <p:spPr>
          <a:xfrm rot="16200000">
            <a:off x="6930582" y="4857050"/>
            <a:ext cx="1983035" cy="701867"/>
          </a:xfrm>
          <a:prstGeom prst="can">
            <a:avLst>
              <a:gd name="adj" fmla="val 24999"/>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Can 37"/>
          <p:cNvSpPr/>
          <p:nvPr/>
        </p:nvSpPr>
        <p:spPr>
          <a:xfrm rot="16200000">
            <a:off x="6486005" y="5140505"/>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Can 39"/>
          <p:cNvSpPr/>
          <p:nvPr/>
        </p:nvSpPr>
        <p:spPr>
          <a:xfrm rot="16200000">
            <a:off x="5781671" y="5140507"/>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Can 40"/>
          <p:cNvSpPr/>
          <p:nvPr/>
        </p:nvSpPr>
        <p:spPr>
          <a:xfrm rot="16200000">
            <a:off x="5629961" y="4857051"/>
            <a:ext cx="1983035" cy="701867"/>
          </a:xfrm>
          <a:prstGeom prst="can">
            <a:avLst>
              <a:gd name="adj" fmla="val 24999"/>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Can 41"/>
          <p:cNvSpPr/>
          <p:nvPr/>
        </p:nvSpPr>
        <p:spPr>
          <a:xfrm rot="16200000">
            <a:off x="5185384" y="5140506"/>
            <a:ext cx="2297935" cy="223092"/>
          </a:xfrm>
          <a:prstGeom prst="can">
            <a:avLst>
              <a:gd name="adj" fmla="val 50000"/>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extBox 81"/>
          <p:cNvSpPr txBox="1"/>
          <p:nvPr/>
        </p:nvSpPr>
        <p:spPr>
          <a:xfrm>
            <a:off x="2672830" y="2132639"/>
            <a:ext cx="3781805" cy="1323439"/>
          </a:xfrm>
          <a:prstGeom prst="rect">
            <a:avLst/>
          </a:prstGeom>
          <a:noFill/>
        </p:spPr>
        <p:txBody>
          <a:bodyPr wrap="none" rtlCol="0">
            <a:spAutoFit/>
          </a:bodyPr>
          <a:lstStyle/>
          <a:p>
            <a:r>
              <a:rPr lang="en-US" sz="8000" dirty="0">
                <a:solidFill>
                  <a:schemeClr val="bg1"/>
                </a:solidFill>
                <a:latin typeface="OpenDyslexic" panose="00000500000000000000" pitchFamily="50" charset="0"/>
              </a:rPr>
              <a:t>p</a:t>
            </a:r>
            <a:r>
              <a:rPr lang="en-US" sz="8000" dirty="0" smtClean="0">
                <a:solidFill>
                  <a:schemeClr val="bg1"/>
                </a:solidFill>
                <a:latin typeface="OpenDyslexic" panose="00000500000000000000" pitchFamily="50" charset="0"/>
              </a:rPr>
              <a:t>lastic</a:t>
            </a:r>
            <a:endParaRPr lang="en-US" sz="8000" dirty="0">
              <a:solidFill>
                <a:schemeClr val="bg1"/>
              </a:solidFill>
              <a:latin typeface="OpenDyslexic" panose="00000500000000000000" pitchFamily="50" charset="0"/>
            </a:endParaRPr>
          </a:p>
        </p:txBody>
      </p:sp>
      <p:sp>
        <p:nvSpPr>
          <p:cNvPr id="27" name="Rectangle 26"/>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31" name="Group 30"/>
          <p:cNvGrpSpPr/>
          <p:nvPr/>
        </p:nvGrpSpPr>
        <p:grpSpPr>
          <a:xfrm>
            <a:off x="82093" y="6508039"/>
            <a:ext cx="9079232" cy="349963"/>
            <a:chOff x="82093" y="6508037"/>
            <a:chExt cx="9079232" cy="349963"/>
          </a:xfrm>
        </p:grpSpPr>
        <p:sp>
          <p:nvSpPr>
            <p:cNvPr id="35" name="Rectangle 3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39" name="Rectangle 3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43" name="TextBox 42"/>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772411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8" name="Group 7"/>
          <p:cNvGrpSpPr/>
          <p:nvPr/>
        </p:nvGrpSpPr>
        <p:grpSpPr>
          <a:xfrm>
            <a:off x="82093" y="6508039"/>
            <a:ext cx="9079232" cy="349963"/>
            <a:chOff x="82093" y="6508037"/>
            <a:chExt cx="9079232" cy="349963"/>
          </a:xfrm>
        </p:grpSpPr>
        <p:sp>
          <p:nvSpPr>
            <p:cNvPr id="11" name="Rectangle 10"/>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12" name="Rectangle 11"/>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3" name="TextBox 12"/>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4" name="Flowchart: Merge 3"/>
          <p:cNvSpPr/>
          <p:nvPr/>
        </p:nvSpPr>
        <p:spPr>
          <a:xfrm>
            <a:off x="4256654" y="4190395"/>
            <a:ext cx="308471" cy="1183299"/>
          </a:xfrm>
          <a:prstGeom prst="flowChartMerge">
            <a:avLst/>
          </a:prstGeom>
          <a:solidFill>
            <a:srgbClr val="FF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an 4"/>
          <p:cNvSpPr/>
          <p:nvPr/>
        </p:nvSpPr>
        <p:spPr>
          <a:xfrm>
            <a:off x="4116287" y="2115239"/>
            <a:ext cx="604076" cy="2415665"/>
          </a:xfrm>
          <a:prstGeom prst="can">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an 14"/>
          <p:cNvSpPr/>
          <p:nvPr/>
        </p:nvSpPr>
        <p:spPr>
          <a:xfrm>
            <a:off x="4106560" y="3566928"/>
            <a:ext cx="619675" cy="963976"/>
          </a:xfrm>
          <a:prstGeom prst="can">
            <a:avLst/>
          </a:prstGeom>
          <a:solidFill>
            <a:schemeClr val="accent4">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n 13"/>
          <p:cNvSpPr/>
          <p:nvPr/>
        </p:nvSpPr>
        <p:spPr>
          <a:xfrm>
            <a:off x="4111141" y="3377488"/>
            <a:ext cx="604077" cy="357764"/>
          </a:xfrm>
          <a:prstGeom prst="can">
            <a:avLst/>
          </a:prstGeom>
          <a:solidFill>
            <a:schemeClr val="tx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98832" y="3150343"/>
            <a:ext cx="1623088" cy="157541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l="14299" r="-3661"/>
          <a:stretch/>
        </p:blipFill>
        <p:spPr>
          <a:xfrm rot="16200000">
            <a:off x="4738674" y="4950883"/>
            <a:ext cx="806787" cy="1573557"/>
          </a:xfrm>
          <a:prstGeom prst="rect">
            <a:avLst/>
          </a:prstGeom>
        </p:spPr>
      </p:pic>
      <p:sp>
        <p:nvSpPr>
          <p:cNvPr id="10" name="TextBox 9"/>
          <p:cNvSpPr txBox="1"/>
          <p:nvPr/>
        </p:nvSpPr>
        <p:spPr>
          <a:xfrm>
            <a:off x="3073052" y="500733"/>
            <a:ext cx="2690545" cy="1323439"/>
          </a:xfrm>
          <a:prstGeom prst="rect">
            <a:avLst/>
          </a:prstGeom>
          <a:noFill/>
        </p:spPr>
        <p:txBody>
          <a:bodyPr wrap="none" rtlCol="0">
            <a:spAutoFit/>
          </a:bodyPr>
          <a:lstStyle/>
          <a:p>
            <a:r>
              <a:rPr lang="en-US" sz="8000" dirty="0">
                <a:latin typeface="OpenDyslexic" panose="00000500000000000000" pitchFamily="50" charset="0"/>
              </a:rPr>
              <a:t>c</a:t>
            </a:r>
            <a:r>
              <a:rPr lang="en-US" sz="8000" dirty="0" smtClean="0">
                <a:latin typeface="OpenDyslexic" panose="00000500000000000000" pitchFamily="50" charset="0"/>
              </a:rPr>
              <a:t>ells</a:t>
            </a:r>
            <a:endParaRPr lang="en-US" sz="8000" dirty="0">
              <a:latin typeface="OpenDyslexic" panose="00000500000000000000" pitchFamily="50" charset="0"/>
            </a:endParaRPr>
          </a:p>
        </p:txBody>
      </p:sp>
      <p:sp>
        <p:nvSpPr>
          <p:cNvPr id="19" name="Rectangle 18"/>
          <p:cNvSpPr/>
          <p:nvPr/>
        </p:nvSpPr>
        <p:spPr>
          <a:xfrm>
            <a:off x="3756116" y="1893644"/>
            <a:ext cx="1324418" cy="922093"/>
          </a:xfrm>
          <a:prstGeom prst="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rot="3143986">
            <a:off x="5024505" y="3268141"/>
            <a:ext cx="484632" cy="978408"/>
          </a:xfrm>
          <a:prstGeom prst="downArrow">
            <a:avLst/>
          </a:prstGeom>
          <a:solidFill>
            <a:srgbClr val="3366FF"/>
          </a:solidFill>
          <a:ln>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8123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9000" y="237664"/>
            <a:ext cx="8593157" cy="6093976"/>
          </a:xfrm>
          <a:prstGeom prst="rect">
            <a:avLst/>
          </a:prstGeom>
          <a:noFill/>
        </p:spPr>
        <p:txBody>
          <a:bodyPr wrap="square" rtlCol="0">
            <a:spAutoFit/>
          </a:bodyPr>
          <a:lstStyle/>
          <a:p>
            <a:pPr algn="ctr"/>
            <a:r>
              <a:rPr lang="en-US" sz="13000" dirty="0" smtClean="0">
                <a:latin typeface="OpenDyslexic" panose="00000500000000000000" pitchFamily="50" charset="0"/>
              </a:rPr>
              <a:t>Fix</a:t>
            </a:r>
          </a:p>
          <a:p>
            <a:pPr algn="ctr"/>
            <a:r>
              <a:rPr lang="en-US" sz="13000" dirty="0">
                <a:latin typeface="OpenDyslexic" panose="00000500000000000000" pitchFamily="50" charset="0"/>
              </a:rPr>
              <a:t>t</a:t>
            </a:r>
            <a:r>
              <a:rPr lang="en-US" sz="13000" dirty="0" smtClean="0">
                <a:latin typeface="OpenDyslexic" panose="00000500000000000000" pitchFamily="50" charset="0"/>
              </a:rPr>
              <a:t>he problem.</a:t>
            </a:r>
            <a:endParaRPr lang="en-US" sz="13000" dirty="0">
              <a:latin typeface="OpenDyslexic" panose="00000500000000000000" pitchFamily="50" charset="0"/>
            </a:endParaRPr>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8" name="TextBox 7"/>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391758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01678" y="1773715"/>
            <a:ext cx="4307595" cy="2952521"/>
          </a:xfrm>
          <a:prstGeom prst="rect">
            <a:avLst/>
          </a:prstGeom>
          <a:solidFill>
            <a:schemeClr val="bg2">
              <a:lumMod val="90000"/>
            </a:schemeClr>
          </a:solidFill>
          <a:ln w="381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a:t>
            </a:r>
            <a:r>
              <a:rPr lang="en-US" dirty="0" smtClean="0"/>
              <a:t>ape new problem card here</a:t>
            </a:r>
            <a:endParaRPr lang="en-US" dirty="0"/>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7" name="TextBox 6"/>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2550322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81977" y="1197489"/>
            <a:ext cx="7607204" cy="4585871"/>
          </a:xfrm>
          <a:prstGeom prst="rect">
            <a:avLst/>
          </a:prstGeom>
          <a:noFill/>
        </p:spPr>
        <p:txBody>
          <a:bodyPr wrap="square" rtlCol="0">
            <a:spAutoFit/>
          </a:bodyPr>
          <a:lstStyle/>
          <a:p>
            <a:pPr algn="ctr"/>
            <a:r>
              <a:rPr lang="en-US" sz="8000" dirty="0" smtClean="0">
                <a:latin typeface="Kristen ITC" panose="03050502040202030202" pitchFamily="66" charset="0"/>
              </a:rPr>
              <a:t>Problem</a:t>
            </a:r>
          </a:p>
          <a:p>
            <a:pPr algn="ctr"/>
            <a:r>
              <a:rPr lang="en-US" sz="8000" dirty="0" smtClean="0">
                <a:latin typeface="Kristen ITC" panose="03050502040202030202" pitchFamily="66" charset="0"/>
              </a:rPr>
              <a:t>Cards</a:t>
            </a:r>
          </a:p>
          <a:p>
            <a:r>
              <a:rPr lang="en-US" sz="2800" dirty="0" smtClean="0"/>
              <a:t>Where do I get more problems?</a:t>
            </a:r>
            <a:endParaRPr lang="en-US" sz="2800" dirty="0"/>
          </a:p>
          <a:p>
            <a:endParaRPr lang="en-US" sz="800" dirty="0" smtClean="0">
              <a:latin typeface="Kristen ITC" panose="03050502040202030202" pitchFamily="66" charset="0"/>
            </a:endParaRPr>
          </a:p>
          <a:p>
            <a:pPr marL="342900" indent="-342900">
              <a:lnSpc>
                <a:spcPct val="150000"/>
              </a:lnSpc>
              <a:buFont typeface="+mj-lt"/>
              <a:buAutoNum type="arabicPeriod"/>
            </a:pPr>
            <a:r>
              <a:rPr lang="en-US" sz="1600" dirty="0" smtClean="0"/>
              <a:t>News stories or events are a good sources of real world problems.</a:t>
            </a:r>
          </a:p>
          <a:p>
            <a:pPr marL="342900" indent="-342900">
              <a:lnSpc>
                <a:spcPct val="150000"/>
              </a:lnSpc>
              <a:buFont typeface="+mj-lt"/>
              <a:buAutoNum type="arabicPeriod"/>
            </a:pPr>
            <a:r>
              <a:rPr lang="en-US" sz="1600" dirty="0" smtClean="0"/>
              <a:t>Have kids make a list of “problems” that they want to fix.  (example,  “The ouch-less Band-Aid”)</a:t>
            </a:r>
          </a:p>
          <a:p>
            <a:endParaRPr lang="en-US" sz="1600" dirty="0">
              <a:latin typeface="Kristen ITC" panose="03050502040202030202" pitchFamily="66" charset="0"/>
            </a:endParaRPr>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8" name="TextBox 7"/>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1343613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22"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4669318"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209322"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669318"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4493" y="1249726"/>
            <a:ext cx="2485828" cy="1460424"/>
          </a:xfrm>
          <a:prstGeom prst="rect">
            <a:avLst/>
          </a:prstGeom>
        </p:spPr>
      </p:pic>
      <p:sp>
        <p:nvSpPr>
          <p:cNvPr id="13" name="Moon 12"/>
          <p:cNvSpPr/>
          <p:nvPr/>
        </p:nvSpPr>
        <p:spPr>
          <a:xfrm rot="2241896">
            <a:off x="5313411" y="784947"/>
            <a:ext cx="792945" cy="984323"/>
          </a:xfrm>
          <a:prstGeom prst="moon">
            <a:avLst>
              <a:gd name="adj" fmla="val 875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57152" y="5260307"/>
            <a:ext cx="1493003" cy="899534"/>
          </a:xfrm>
          <a:prstGeom prst="rect">
            <a:avLst/>
          </a:prstGeom>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432883">
            <a:off x="5399030" y="3202926"/>
            <a:ext cx="2250843" cy="3068188"/>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368720">
            <a:off x="5813106" y="4042441"/>
            <a:ext cx="1201176" cy="409265"/>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96084" y="477712"/>
            <a:ext cx="3310415" cy="2402032"/>
          </a:xfrm>
          <a:prstGeom prst="rect">
            <a:avLst/>
          </a:prstGeom>
        </p:spPr>
      </p:pic>
      <p:sp>
        <p:nvSpPr>
          <p:cNvPr id="23" name="Arc 22"/>
          <p:cNvSpPr/>
          <p:nvPr/>
        </p:nvSpPr>
        <p:spPr>
          <a:xfrm rot="9543306">
            <a:off x="5121107" y="1149854"/>
            <a:ext cx="2038703" cy="1184589"/>
          </a:xfrm>
          <a:prstGeom prst="arc">
            <a:avLst/>
          </a:prstGeom>
          <a:ln w="28575">
            <a:solidFill>
              <a:srgbClr val="008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1" name="Rectangle 20"/>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25" name="Rectangle 24"/>
          <p:cNvSpPr/>
          <p:nvPr/>
        </p:nvSpPr>
        <p:spPr>
          <a:xfrm>
            <a:off x="5096084"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6" name="Rectangle 25"/>
          <p:cNvSpPr/>
          <p:nvPr/>
        </p:nvSpPr>
        <p:spPr>
          <a:xfrm>
            <a:off x="677213"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7" name="Rectangle 26"/>
          <p:cNvSpPr/>
          <p:nvPr/>
        </p:nvSpPr>
        <p:spPr>
          <a:xfrm>
            <a:off x="5045202"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8" name="Rectangle 27"/>
          <p:cNvSpPr/>
          <p:nvPr/>
        </p:nvSpPr>
        <p:spPr>
          <a:xfrm>
            <a:off x="626331"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pic>
        <p:nvPicPr>
          <p:cNvPr id="30"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42969" y="3707329"/>
            <a:ext cx="1994294" cy="2234504"/>
          </a:xfrm>
          <a:prstGeom prst="rect">
            <a:avLst/>
          </a:prstGeom>
        </p:spPr>
      </p:pic>
      <p:sp>
        <p:nvSpPr>
          <p:cNvPr id="9" name="Oval 8"/>
          <p:cNvSpPr/>
          <p:nvPr/>
        </p:nvSpPr>
        <p:spPr>
          <a:xfrm>
            <a:off x="3158644" y="4642603"/>
            <a:ext cx="376007" cy="5381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c 9"/>
          <p:cNvSpPr/>
          <p:nvPr/>
        </p:nvSpPr>
        <p:spPr>
          <a:xfrm rot="4634582">
            <a:off x="2271402" y="4454115"/>
            <a:ext cx="1426044" cy="390292"/>
          </a:xfrm>
          <a:prstGeom prst="arc">
            <a:avLst>
              <a:gd name="adj1" fmla="val 18623004"/>
              <a:gd name="adj2" fmla="val 21064995"/>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 name="TextBox 30"/>
          <p:cNvSpPr txBox="1"/>
          <p:nvPr/>
        </p:nvSpPr>
        <p:spPr>
          <a:xfrm flipH="1">
            <a:off x="4708460" y="307521"/>
            <a:ext cx="2724590" cy="369332"/>
          </a:xfrm>
          <a:prstGeom prst="rect">
            <a:avLst/>
          </a:prstGeom>
          <a:noFill/>
        </p:spPr>
        <p:txBody>
          <a:bodyPr wrap="square" rtlCol="0">
            <a:spAutoFit/>
          </a:bodyPr>
          <a:lstStyle/>
          <a:p>
            <a:r>
              <a:rPr lang="en-US" dirty="0" smtClean="0"/>
              <a:t>Need a shell.</a:t>
            </a:r>
            <a:endParaRPr lang="en-US" dirty="0"/>
          </a:p>
        </p:txBody>
      </p:sp>
      <p:sp>
        <p:nvSpPr>
          <p:cNvPr id="32" name="TextBox 31"/>
          <p:cNvSpPr txBox="1"/>
          <p:nvPr/>
        </p:nvSpPr>
        <p:spPr>
          <a:xfrm flipH="1">
            <a:off x="4676630" y="3421438"/>
            <a:ext cx="2724590" cy="369332"/>
          </a:xfrm>
          <a:prstGeom prst="rect">
            <a:avLst/>
          </a:prstGeom>
          <a:noFill/>
        </p:spPr>
        <p:txBody>
          <a:bodyPr wrap="square" rtlCol="0">
            <a:spAutoFit/>
          </a:bodyPr>
          <a:lstStyle/>
          <a:p>
            <a:r>
              <a:rPr lang="en-US" dirty="0" smtClean="0"/>
              <a:t>Fix a shell.</a:t>
            </a:r>
            <a:endParaRPr lang="en-US" dirty="0"/>
          </a:p>
        </p:txBody>
      </p:sp>
      <p:sp>
        <p:nvSpPr>
          <p:cNvPr id="33" name="TextBox 32"/>
          <p:cNvSpPr txBox="1"/>
          <p:nvPr/>
        </p:nvSpPr>
        <p:spPr>
          <a:xfrm flipH="1">
            <a:off x="209322" y="3430053"/>
            <a:ext cx="2724590" cy="369332"/>
          </a:xfrm>
          <a:prstGeom prst="rect">
            <a:avLst/>
          </a:prstGeom>
          <a:noFill/>
        </p:spPr>
        <p:txBody>
          <a:bodyPr wrap="square" rtlCol="0">
            <a:spAutoFit/>
          </a:bodyPr>
          <a:lstStyle/>
          <a:p>
            <a:r>
              <a:rPr lang="en-US" dirty="0" smtClean="0"/>
              <a:t>Need an ear.</a:t>
            </a:r>
            <a:endParaRPr lang="en-US" dirty="0"/>
          </a:p>
        </p:txBody>
      </p:sp>
      <p:sp>
        <p:nvSpPr>
          <p:cNvPr id="34" name="TextBox 33"/>
          <p:cNvSpPr txBox="1"/>
          <p:nvPr/>
        </p:nvSpPr>
        <p:spPr>
          <a:xfrm flipH="1">
            <a:off x="215099" y="250036"/>
            <a:ext cx="2724590" cy="369332"/>
          </a:xfrm>
          <a:prstGeom prst="rect">
            <a:avLst/>
          </a:prstGeom>
          <a:noFill/>
        </p:spPr>
        <p:txBody>
          <a:bodyPr wrap="square" rtlCol="0">
            <a:spAutoFit/>
          </a:bodyPr>
          <a:lstStyle/>
          <a:p>
            <a:r>
              <a:rPr lang="en-US" dirty="0" smtClean="0"/>
              <a:t>Need teeth.</a:t>
            </a:r>
            <a:endParaRPr lang="en-US" dirty="0"/>
          </a:p>
        </p:txBody>
      </p:sp>
    </p:spTree>
    <p:extLst>
      <p:ext uri="{BB962C8B-B14F-4D97-AF65-F5344CB8AC3E}">
        <p14:creationId xmlns:p14="http://schemas.microsoft.com/office/powerpoint/2010/main" val="17070819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22"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4647284"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209322"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669318"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Moon 12"/>
          <p:cNvSpPr/>
          <p:nvPr/>
        </p:nvSpPr>
        <p:spPr>
          <a:xfrm rot="2241896">
            <a:off x="5313411" y="784947"/>
            <a:ext cx="792945" cy="984323"/>
          </a:xfrm>
          <a:prstGeom prst="moon">
            <a:avLst>
              <a:gd name="adj" fmla="val 875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1" name="Rectangle 20"/>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25" name="Rectangle 24"/>
          <p:cNvSpPr/>
          <p:nvPr/>
        </p:nvSpPr>
        <p:spPr>
          <a:xfrm>
            <a:off x="5096084"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6" name="Rectangle 25"/>
          <p:cNvSpPr/>
          <p:nvPr/>
        </p:nvSpPr>
        <p:spPr>
          <a:xfrm>
            <a:off x="677213"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7" name="Rectangle 26"/>
          <p:cNvSpPr/>
          <p:nvPr/>
        </p:nvSpPr>
        <p:spPr>
          <a:xfrm>
            <a:off x="5045202"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8" name="Rectangle 27"/>
          <p:cNvSpPr/>
          <p:nvPr/>
        </p:nvSpPr>
        <p:spPr>
          <a:xfrm>
            <a:off x="626331"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9" name="Oval 8"/>
          <p:cNvSpPr/>
          <p:nvPr/>
        </p:nvSpPr>
        <p:spPr>
          <a:xfrm>
            <a:off x="3158644" y="4642603"/>
            <a:ext cx="376007" cy="5381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81115" y="395020"/>
            <a:ext cx="2951281" cy="2648698"/>
          </a:xfrm>
          <a:prstGeom prst="rect">
            <a:avLst/>
          </a:prstGeom>
        </p:spPr>
      </p:pic>
      <p:sp>
        <p:nvSpPr>
          <p:cNvPr id="31" name="TextBox 30"/>
          <p:cNvSpPr txBox="1"/>
          <p:nvPr/>
        </p:nvSpPr>
        <p:spPr>
          <a:xfrm flipH="1">
            <a:off x="4697443" y="307521"/>
            <a:ext cx="2724590" cy="369332"/>
          </a:xfrm>
          <a:prstGeom prst="rect">
            <a:avLst/>
          </a:prstGeom>
          <a:noFill/>
        </p:spPr>
        <p:txBody>
          <a:bodyPr wrap="square" rtlCol="0">
            <a:spAutoFit/>
          </a:bodyPr>
          <a:lstStyle/>
          <a:p>
            <a:r>
              <a:rPr lang="en-US" dirty="0" smtClean="0"/>
              <a:t>Fix a boat.</a:t>
            </a:r>
            <a:endParaRPr lang="en-US" dirty="0"/>
          </a:p>
        </p:txBody>
      </p:sp>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97875" y="2363828"/>
            <a:ext cx="564751" cy="192422"/>
          </a:xfrm>
          <a:prstGeom prst="rect">
            <a:avLst/>
          </a:prstGeom>
        </p:spPr>
      </p:pic>
      <p:pic>
        <p:nvPicPr>
          <p:cNvPr id="34" name="Picture 33"/>
          <p:cNvPicPr>
            <a:picLocks noChangeAspect="1"/>
          </p:cNvPicPr>
          <p:nvPr/>
        </p:nvPicPr>
        <p:blipFill rotWithShape="1">
          <a:blip r:embed="rId4" cstate="print">
            <a:extLst>
              <a:ext uri="{28A0092B-C50C-407E-A947-70E740481C1C}">
                <a14:useLocalDpi xmlns:a14="http://schemas.microsoft.com/office/drawing/2010/main" val="0"/>
              </a:ext>
            </a:extLst>
          </a:blip>
          <a:srcRect l="16437" t="23320" r="19189" b="21120"/>
          <a:stretch/>
        </p:blipFill>
        <p:spPr>
          <a:xfrm>
            <a:off x="754089" y="855535"/>
            <a:ext cx="2998303" cy="1725213"/>
          </a:xfrm>
          <a:prstGeom prst="rect">
            <a:avLst/>
          </a:prstGeom>
        </p:spPr>
      </p:pic>
      <p:sp>
        <p:nvSpPr>
          <p:cNvPr id="35" name="TextBox 34"/>
          <p:cNvSpPr txBox="1"/>
          <p:nvPr/>
        </p:nvSpPr>
        <p:spPr>
          <a:xfrm flipH="1">
            <a:off x="194878" y="248581"/>
            <a:ext cx="3134973" cy="369332"/>
          </a:xfrm>
          <a:prstGeom prst="rect">
            <a:avLst/>
          </a:prstGeom>
          <a:noFill/>
        </p:spPr>
        <p:txBody>
          <a:bodyPr wrap="square" rtlCol="0">
            <a:spAutoFit/>
          </a:bodyPr>
          <a:lstStyle/>
          <a:p>
            <a:r>
              <a:rPr lang="en-US" dirty="0" smtClean="0"/>
              <a:t>Missing a fin.</a:t>
            </a:r>
            <a:endParaRPr lang="en-US" dirty="0"/>
          </a:p>
        </p:txBody>
      </p:sp>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62457" y="3805542"/>
            <a:ext cx="2071077" cy="2212287"/>
          </a:xfrm>
          <a:prstGeom prst="rect">
            <a:avLst/>
          </a:prstGeom>
        </p:spPr>
      </p:pic>
      <p:sp>
        <p:nvSpPr>
          <p:cNvPr id="37" name="TextBox 36"/>
          <p:cNvSpPr txBox="1"/>
          <p:nvPr/>
        </p:nvSpPr>
        <p:spPr>
          <a:xfrm flipH="1">
            <a:off x="194971" y="3412355"/>
            <a:ext cx="3134973" cy="369332"/>
          </a:xfrm>
          <a:prstGeom prst="rect">
            <a:avLst/>
          </a:prstGeom>
          <a:noFill/>
        </p:spPr>
        <p:txBody>
          <a:bodyPr wrap="square" rtlCol="0">
            <a:spAutoFit/>
          </a:bodyPr>
          <a:lstStyle/>
          <a:p>
            <a:r>
              <a:rPr lang="en-US" dirty="0" smtClean="0"/>
              <a:t>Missing a wing.</a:t>
            </a:r>
            <a:endParaRPr lang="en-US" dirty="0"/>
          </a:p>
        </p:txBody>
      </p:sp>
      <p:sp>
        <p:nvSpPr>
          <p:cNvPr id="7" name="Rectangle 6"/>
          <p:cNvSpPr/>
          <p:nvPr/>
        </p:nvSpPr>
        <p:spPr>
          <a:xfrm>
            <a:off x="2794959" y="1298334"/>
            <a:ext cx="815248" cy="82420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p:cNvSpPr/>
          <p:nvPr/>
        </p:nvSpPr>
        <p:spPr>
          <a:xfrm rot="18724577">
            <a:off x="1687943" y="3597081"/>
            <a:ext cx="1016758" cy="1655694"/>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2949949" y="1248769"/>
            <a:ext cx="50526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40" name="Rectangle 39"/>
          <p:cNvSpPr/>
          <p:nvPr/>
        </p:nvSpPr>
        <p:spPr>
          <a:xfrm>
            <a:off x="1983500" y="3924030"/>
            <a:ext cx="505267"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a:t>
            </a:r>
            <a:endParaRPr lang="en-US" sz="5400" b="0" cap="none" spc="0" dirty="0">
              <a:ln w="0"/>
              <a:solidFill>
                <a:schemeClr val="tx1"/>
              </a:solidFill>
              <a:effectLst>
                <a:outerShdw blurRad="38100" dist="19050" dir="2700000" algn="tl" rotWithShape="0">
                  <a:schemeClr val="dk1">
                    <a:alpha val="40000"/>
                  </a:schemeClr>
                </a:outerShdw>
              </a:effectLst>
            </a:endParaRPr>
          </a:p>
        </p:txBody>
      </p:sp>
      <p:pic>
        <p:nvPicPr>
          <p:cNvPr id="41" name="Picture 4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38199" y="4146021"/>
            <a:ext cx="3392635" cy="1874431"/>
          </a:xfrm>
          <a:prstGeom prst="rect">
            <a:avLst/>
          </a:prstGeom>
        </p:spPr>
      </p:pic>
      <p:sp>
        <p:nvSpPr>
          <p:cNvPr id="42" name="TextBox 41"/>
          <p:cNvSpPr txBox="1"/>
          <p:nvPr/>
        </p:nvSpPr>
        <p:spPr>
          <a:xfrm flipH="1">
            <a:off x="4665310" y="3444973"/>
            <a:ext cx="3134973" cy="369332"/>
          </a:xfrm>
          <a:prstGeom prst="rect">
            <a:avLst/>
          </a:prstGeom>
          <a:noFill/>
        </p:spPr>
        <p:txBody>
          <a:bodyPr wrap="square" rtlCol="0">
            <a:spAutoFit/>
          </a:bodyPr>
          <a:lstStyle/>
          <a:p>
            <a:r>
              <a:rPr lang="en-US" dirty="0" smtClean="0"/>
              <a:t>Sand in the bathing suit.</a:t>
            </a:r>
            <a:endParaRPr lang="en-US" dirty="0"/>
          </a:p>
        </p:txBody>
      </p:sp>
    </p:spTree>
    <p:extLst>
      <p:ext uri="{BB962C8B-B14F-4D97-AF65-F5344CB8AC3E}">
        <p14:creationId xmlns:p14="http://schemas.microsoft.com/office/powerpoint/2010/main" val="4060394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159306" y="2038119"/>
            <a:ext cx="5299113" cy="2554545"/>
          </a:xfrm>
          <a:prstGeom prst="rect">
            <a:avLst/>
          </a:prstGeom>
          <a:noFill/>
        </p:spPr>
        <p:txBody>
          <a:bodyPr wrap="square" rtlCol="0">
            <a:spAutoFit/>
          </a:bodyPr>
          <a:lstStyle/>
          <a:p>
            <a:pPr algn="ctr"/>
            <a:r>
              <a:rPr lang="en-US" sz="8000" dirty="0" smtClean="0">
                <a:latin typeface="Kristen ITC" panose="03050502040202030202" pitchFamily="66" charset="0"/>
              </a:rPr>
              <a:t>Thinking</a:t>
            </a:r>
          </a:p>
          <a:p>
            <a:pPr algn="ctr"/>
            <a:r>
              <a:rPr lang="en-US" sz="8000" dirty="0" smtClean="0">
                <a:latin typeface="Kristen ITC" panose="03050502040202030202" pitchFamily="66" charset="0"/>
              </a:rPr>
              <a:t>Cards</a:t>
            </a:r>
            <a:endParaRPr lang="en-US" sz="8000" dirty="0">
              <a:latin typeface="Kristen ITC" panose="03050502040202030202" pitchFamily="66" charset="0"/>
            </a:endParaRPr>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8" name="TextBox 7"/>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3089452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42182" y="6019802"/>
            <a:ext cx="8839199" cy="461665"/>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Note to parents: these materials are not intended to replace professional evaluation and treatment. If your child is exhibiting any signs of autism spectrum or speech-language delay, they will be best served by being evaluated and treated by a licensed and certified professional. </a:t>
            </a:r>
          </a:p>
        </p:txBody>
      </p:sp>
      <p:sp>
        <p:nvSpPr>
          <p:cNvPr id="17" name="Rounded Rectangle 16"/>
          <p:cNvSpPr/>
          <p:nvPr/>
        </p:nvSpPr>
        <p:spPr>
          <a:xfrm>
            <a:off x="7926072" y="159366"/>
            <a:ext cx="914400" cy="9144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t>READ</a:t>
            </a:r>
          </a:p>
        </p:txBody>
      </p:sp>
      <p:sp>
        <p:nvSpPr>
          <p:cNvPr id="19" name="Rectangle 18"/>
          <p:cNvSpPr/>
          <p:nvPr/>
        </p:nvSpPr>
        <p:spPr>
          <a:xfrm>
            <a:off x="2887733" y="506373"/>
            <a:ext cx="4846633" cy="4124206"/>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“Start Here!” was created in order to provide access to high quality researched based activities for parents, preschool teachers, and daycare providers.</a:t>
            </a:r>
          </a:p>
          <a:p>
            <a:endParaRPr lang="en-US" sz="1600" dirty="0"/>
          </a:p>
          <a:p>
            <a:r>
              <a:rPr lang="en-US" sz="1600" dirty="0"/>
              <a:t>The first years are a peak period for a </a:t>
            </a:r>
            <a:r>
              <a:rPr lang="en-US" sz="1600" dirty="0" smtClean="0"/>
              <a:t>learner </a:t>
            </a:r>
            <a:r>
              <a:rPr lang="en-US" sz="1600" dirty="0"/>
              <a:t>and it is important to support the domains of early childhood development.</a:t>
            </a:r>
          </a:p>
          <a:p>
            <a:endParaRPr lang="en-US" sz="1600" dirty="0"/>
          </a:p>
          <a:p>
            <a:r>
              <a:rPr lang="en-US" sz="1600" dirty="0"/>
              <a:t>I created and used these materials in my own career as early intervention practitioner.  My aim is that all adults who care and work with children will be empowered by the information and activities.  </a:t>
            </a:r>
            <a:r>
              <a:rPr lang="en-US" sz="1600" u="sng" dirty="0"/>
              <a:t>Everyone</a:t>
            </a:r>
            <a:r>
              <a:rPr lang="en-US" sz="1600" dirty="0"/>
              <a:t>, </a:t>
            </a:r>
            <a:r>
              <a:rPr lang="en-US" sz="1600" u="sng" dirty="0"/>
              <a:t>when using best practice, can help kids reach their potential.</a:t>
            </a:r>
          </a:p>
          <a:p>
            <a:endParaRPr lang="en-US" dirty="0"/>
          </a:p>
          <a:p>
            <a:endParaRPr lang="en-US" dirty="0"/>
          </a:p>
          <a:p>
            <a:endParaRPr lang="en-US" dirty="0"/>
          </a:p>
        </p:txBody>
      </p:sp>
      <p:sp>
        <p:nvSpPr>
          <p:cNvPr id="20" name="Rectangle 19"/>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21" name="TextBox 12"/>
          <p:cNvSpPr txBox="1"/>
          <p:nvPr/>
        </p:nvSpPr>
        <p:spPr>
          <a:xfrm>
            <a:off x="2887733" y="4202036"/>
            <a:ext cx="3446777" cy="141577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t>Yours in teaching,</a:t>
            </a:r>
          </a:p>
          <a:p>
            <a:endParaRPr lang="en-US" sz="1600" dirty="0">
              <a:latin typeface="Kristen ITC" panose="03050502040202030202" pitchFamily="66" charset="0"/>
            </a:endParaRPr>
          </a:p>
          <a:p>
            <a:r>
              <a:rPr lang="en-US" sz="5400" dirty="0">
                <a:latin typeface="Freestyle Script" panose="030804020302050B0404" pitchFamily="66" charset="0"/>
              </a:rPr>
              <a:t>Christina Nestory</a:t>
            </a:r>
          </a:p>
        </p:txBody>
      </p:sp>
      <p:sp>
        <p:nvSpPr>
          <p:cNvPr id="15" name="Freeform 14"/>
          <p:cNvSpPr/>
          <p:nvPr/>
        </p:nvSpPr>
        <p:spPr>
          <a:xfrm rot="641987">
            <a:off x="642213" y="319999"/>
            <a:ext cx="1901080" cy="1823267"/>
          </a:xfrm>
          <a:custGeom>
            <a:avLst/>
            <a:gdLst>
              <a:gd name="connsiteX0" fmla="*/ 1139635 w 1523073"/>
              <a:gd name="connsiteY0" fmla="*/ 385756 h 1523073"/>
              <a:gd name="connsiteX1" fmla="*/ 1364340 w 1523073"/>
              <a:gd name="connsiteY1" fmla="*/ 318034 h 1523073"/>
              <a:gd name="connsiteX2" fmla="*/ 1447023 w 1523073"/>
              <a:gd name="connsiteY2" fmla="*/ 461245 h 1523073"/>
              <a:gd name="connsiteX3" fmla="*/ 1276021 w 1523073"/>
              <a:gd name="connsiteY3" fmla="*/ 621984 h 1523073"/>
              <a:gd name="connsiteX4" fmla="*/ 1276021 w 1523073"/>
              <a:gd name="connsiteY4" fmla="*/ 901089 h 1523073"/>
              <a:gd name="connsiteX5" fmla="*/ 1447023 w 1523073"/>
              <a:gd name="connsiteY5" fmla="*/ 1061828 h 1523073"/>
              <a:gd name="connsiteX6" fmla="*/ 1364340 w 1523073"/>
              <a:gd name="connsiteY6" fmla="*/ 1205039 h 1523073"/>
              <a:gd name="connsiteX7" fmla="*/ 1139635 w 1523073"/>
              <a:gd name="connsiteY7" fmla="*/ 1137317 h 1523073"/>
              <a:gd name="connsiteX8" fmla="*/ 897923 w 1523073"/>
              <a:gd name="connsiteY8" fmla="*/ 1276869 h 1523073"/>
              <a:gd name="connsiteX9" fmla="*/ 844220 w 1523073"/>
              <a:gd name="connsiteY9" fmla="*/ 1505331 h 1523073"/>
              <a:gd name="connsiteX10" fmla="*/ 678853 w 1523073"/>
              <a:gd name="connsiteY10" fmla="*/ 1505331 h 1523073"/>
              <a:gd name="connsiteX11" fmla="*/ 625150 w 1523073"/>
              <a:gd name="connsiteY11" fmla="*/ 1276870 h 1523073"/>
              <a:gd name="connsiteX12" fmla="*/ 383438 w 1523073"/>
              <a:gd name="connsiteY12" fmla="*/ 1137318 h 1523073"/>
              <a:gd name="connsiteX13" fmla="*/ 158733 w 1523073"/>
              <a:gd name="connsiteY13" fmla="*/ 1205039 h 1523073"/>
              <a:gd name="connsiteX14" fmla="*/ 76050 w 1523073"/>
              <a:gd name="connsiteY14" fmla="*/ 1061828 h 1523073"/>
              <a:gd name="connsiteX15" fmla="*/ 247052 w 1523073"/>
              <a:gd name="connsiteY15" fmla="*/ 901089 h 1523073"/>
              <a:gd name="connsiteX16" fmla="*/ 247052 w 1523073"/>
              <a:gd name="connsiteY16" fmla="*/ 621984 h 1523073"/>
              <a:gd name="connsiteX17" fmla="*/ 76050 w 1523073"/>
              <a:gd name="connsiteY17" fmla="*/ 461245 h 1523073"/>
              <a:gd name="connsiteX18" fmla="*/ 158733 w 1523073"/>
              <a:gd name="connsiteY18" fmla="*/ 318034 h 1523073"/>
              <a:gd name="connsiteX19" fmla="*/ 383438 w 1523073"/>
              <a:gd name="connsiteY19" fmla="*/ 385756 h 1523073"/>
              <a:gd name="connsiteX20" fmla="*/ 625150 w 1523073"/>
              <a:gd name="connsiteY20" fmla="*/ 246204 h 1523073"/>
              <a:gd name="connsiteX21" fmla="*/ 678853 w 1523073"/>
              <a:gd name="connsiteY21" fmla="*/ 17742 h 1523073"/>
              <a:gd name="connsiteX22" fmla="*/ 844220 w 1523073"/>
              <a:gd name="connsiteY22" fmla="*/ 17742 h 1523073"/>
              <a:gd name="connsiteX23" fmla="*/ 897923 w 1523073"/>
              <a:gd name="connsiteY23" fmla="*/ 246203 h 1523073"/>
              <a:gd name="connsiteX24" fmla="*/ 1139635 w 1523073"/>
              <a:gd name="connsiteY24" fmla="*/ 385755 h 1523073"/>
              <a:gd name="connsiteX25" fmla="*/ 1139635 w 1523073"/>
              <a:gd name="connsiteY25" fmla="*/ 385756 h 1523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23073" h="1523073">
                <a:moveTo>
                  <a:pt x="980321" y="385266"/>
                </a:moveTo>
                <a:lnTo>
                  <a:pt x="1143229" y="284370"/>
                </a:lnTo>
                <a:lnTo>
                  <a:pt x="1238703" y="379844"/>
                </a:lnTo>
                <a:lnTo>
                  <a:pt x="1137806" y="542752"/>
                </a:lnTo>
                <a:cubicBezTo>
                  <a:pt x="1176668" y="609586"/>
                  <a:pt x="1197026" y="685564"/>
                  <a:pt x="1196788" y="762875"/>
                </a:cubicBezTo>
                <a:lnTo>
                  <a:pt x="1365621" y="853509"/>
                </a:lnTo>
                <a:lnTo>
                  <a:pt x="1330675" y="983928"/>
                </a:lnTo>
                <a:lnTo>
                  <a:pt x="1139145" y="978003"/>
                </a:lnTo>
                <a:cubicBezTo>
                  <a:pt x="1100696" y="1045075"/>
                  <a:pt x="1045076" y="1100695"/>
                  <a:pt x="978004" y="1139144"/>
                </a:cubicBezTo>
                <a:lnTo>
                  <a:pt x="983929" y="1330675"/>
                </a:lnTo>
                <a:lnTo>
                  <a:pt x="853508" y="1365621"/>
                </a:lnTo>
                <a:lnTo>
                  <a:pt x="762875" y="1196789"/>
                </a:lnTo>
                <a:cubicBezTo>
                  <a:pt x="685564" y="1197027"/>
                  <a:pt x="609586" y="1176668"/>
                  <a:pt x="542752" y="1137807"/>
                </a:cubicBezTo>
                <a:lnTo>
                  <a:pt x="379844" y="1238703"/>
                </a:lnTo>
                <a:lnTo>
                  <a:pt x="284370" y="1143229"/>
                </a:lnTo>
                <a:lnTo>
                  <a:pt x="385267" y="980321"/>
                </a:lnTo>
                <a:cubicBezTo>
                  <a:pt x="346405" y="913487"/>
                  <a:pt x="326047" y="837509"/>
                  <a:pt x="326285" y="760198"/>
                </a:cubicBezTo>
                <a:lnTo>
                  <a:pt x="157452" y="669564"/>
                </a:lnTo>
                <a:lnTo>
                  <a:pt x="192398" y="539145"/>
                </a:lnTo>
                <a:lnTo>
                  <a:pt x="383928" y="545070"/>
                </a:lnTo>
                <a:cubicBezTo>
                  <a:pt x="422377" y="477998"/>
                  <a:pt x="477997" y="422378"/>
                  <a:pt x="545069" y="383929"/>
                </a:cubicBezTo>
                <a:lnTo>
                  <a:pt x="539144" y="192398"/>
                </a:lnTo>
                <a:lnTo>
                  <a:pt x="669565" y="157452"/>
                </a:lnTo>
                <a:lnTo>
                  <a:pt x="760198" y="326284"/>
                </a:lnTo>
                <a:cubicBezTo>
                  <a:pt x="837509" y="326046"/>
                  <a:pt x="913487" y="346405"/>
                  <a:pt x="980321" y="385266"/>
                </a:cubicBezTo>
                <a:lnTo>
                  <a:pt x="980321" y="385266"/>
                </a:lnTo>
                <a:close/>
              </a:path>
            </a:pathLst>
          </a:custGeom>
          <a:solidFill>
            <a:srgbClr val="00B050"/>
          </a:solidFill>
          <a:ln w="3810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19177" tIns="519177" rIns="519176" bIns="519176" numCol="1" spcCol="1270" anchor="ctr" anchorCtr="0">
            <a:noAutofit/>
          </a:bodyPr>
          <a:lstStyle/>
          <a:p>
            <a:pPr algn="ctr" defTabSz="488950">
              <a:lnSpc>
                <a:spcPct val="90000"/>
              </a:lnSpc>
              <a:spcBef>
                <a:spcPct val="0"/>
              </a:spcBef>
              <a:spcAft>
                <a:spcPct val="35000"/>
              </a:spcAft>
            </a:pPr>
            <a:r>
              <a:rPr lang="en-US" sz="1600" dirty="0">
                <a:solidFill>
                  <a:schemeClr val="tx1"/>
                </a:solidFill>
                <a:latin typeface="Kristen ITC" panose="03050502040202030202" pitchFamily="66" charset="0"/>
              </a:rPr>
              <a:t>START</a:t>
            </a:r>
          </a:p>
          <a:p>
            <a:pPr algn="ctr" defTabSz="488950">
              <a:lnSpc>
                <a:spcPct val="90000"/>
              </a:lnSpc>
              <a:spcBef>
                <a:spcPct val="0"/>
              </a:spcBef>
              <a:spcAft>
                <a:spcPct val="35000"/>
              </a:spcAft>
            </a:pPr>
            <a:r>
              <a:rPr lang="en-US" sz="1600" dirty="0">
                <a:solidFill>
                  <a:schemeClr val="tx1"/>
                </a:solidFill>
                <a:latin typeface="Kristen ITC" panose="03050502040202030202" pitchFamily="66" charset="0"/>
              </a:rPr>
              <a:t>HERE!</a:t>
            </a:r>
          </a:p>
        </p:txBody>
      </p:sp>
      <p:grpSp>
        <p:nvGrpSpPr>
          <p:cNvPr id="22" name="Group 21"/>
          <p:cNvGrpSpPr/>
          <p:nvPr/>
        </p:nvGrpSpPr>
        <p:grpSpPr>
          <a:xfrm>
            <a:off x="82093" y="6508039"/>
            <a:ext cx="9079232" cy="349963"/>
            <a:chOff x="82093" y="6508037"/>
            <a:chExt cx="9079232" cy="349963"/>
          </a:xfrm>
        </p:grpSpPr>
        <p:sp>
          <p:nvSpPr>
            <p:cNvPr id="23" name="Rectangle 22"/>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4" name="Rectangle 23"/>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5" name="TextBox 24"/>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3239124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22" y="275421"/>
            <a:ext cx="4307595" cy="29525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4669318"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209322"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OpenDyslexic" panose="00000500000000000000" pitchFamily="50" charset="0"/>
              </a:rPr>
              <a:t>o</a:t>
            </a:r>
            <a:r>
              <a:rPr lang="en-US" dirty="0" smtClean="0">
                <a:solidFill>
                  <a:schemeClr val="tx1"/>
                </a:solidFill>
                <a:latin typeface="OpenDyslexic" panose="00000500000000000000" pitchFamily="50" charset="0"/>
              </a:rPr>
              <a:t>uch-less band aids?</a:t>
            </a:r>
            <a:endParaRPr lang="en-US" dirty="0">
              <a:solidFill>
                <a:schemeClr val="tx1"/>
              </a:solidFill>
              <a:latin typeface="OpenDyslexic" panose="00000500000000000000" pitchFamily="50" charset="0"/>
            </a:endParaRPr>
          </a:p>
        </p:txBody>
      </p:sp>
      <p:sp>
        <p:nvSpPr>
          <p:cNvPr id="5" name="Rectangle 4"/>
          <p:cNvSpPr/>
          <p:nvPr/>
        </p:nvSpPr>
        <p:spPr>
          <a:xfrm>
            <a:off x="4669318"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Moon 12"/>
          <p:cNvSpPr/>
          <p:nvPr/>
        </p:nvSpPr>
        <p:spPr>
          <a:xfrm rot="2241896">
            <a:off x="5313411" y="784947"/>
            <a:ext cx="792945" cy="984323"/>
          </a:xfrm>
          <a:prstGeom prst="moon">
            <a:avLst>
              <a:gd name="adj" fmla="val 875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1" name="Rectangle 20"/>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25" name="Rectangle 24"/>
          <p:cNvSpPr/>
          <p:nvPr/>
        </p:nvSpPr>
        <p:spPr>
          <a:xfrm>
            <a:off x="5096084"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6" name="Rectangle 25"/>
          <p:cNvSpPr/>
          <p:nvPr/>
        </p:nvSpPr>
        <p:spPr>
          <a:xfrm>
            <a:off x="677213"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7" name="Rectangle 26"/>
          <p:cNvSpPr/>
          <p:nvPr/>
        </p:nvSpPr>
        <p:spPr>
          <a:xfrm>
            <a:off x="5045202"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8" name="Rectangle 27"/>
          <p:cNvSpPr/>
          <p:nvPr/>
        </p:nvSpPr>
        <p:spPr>
          <a:xfrm>
            <a:off x="626331"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8862" y="5153327"/>
            <a:ext cx="2348514" cy="800186"/>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81433" y="3921224"/>
            <a:ext cx="2184221" cy="1979450"/>
          </a:xfrm>
          <a:prstGeom prst="rect">
            <a:avLst/>
          </a:prstGeom>
        </p:spPr>
      </p:pic>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8862" y="3756625"/>
            <a:ext cx="2348514" cy="800186"/>
          </a:xfrm>
          <a:prstGeom prst="rect">
            <a:avLst/>
          </a:prstGeom>
        </p:spPr>
      </p:pic>
      <p:sp>
        <p:nvSpPr>
          <p:cNvPr id="30" name="TextBox 29"/>
          <p:cNvSpPr txBox="1"/>
          <p:nvPr/>
        </p:nvSpPr>
        <p:spPr>
          <a:xfrm flipH="1">
            <a:off x="4669318" y="3442723"/>
            <a:ext cx="2724590" cy="369332"/>
          </a:xfrm>
          <a:prstGeom prst="rect">
            <a:avLst/>
          </a:prstGeom>
          <a:noFill/>
        </p:spPr>
        <p:txBody>
          <a:bodyPr wrap="square" rtlCol="0">
            <a:spAutoFit/>
          </a:bodyPr>
          <a:lstStyle/>
          <a:p>
            <a:r>
              <a:rPr lang="en-US" dirty="0" smtClean="0"/>
              <a:t>Design a scooter.</a:t>
            </a:r>
            <a:endParaRPr lang="en-US" dirty="0"/>
          </a:p>
        </p:txBody>
      </p:sp>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782" y="432942"/>
            <a:ext cx="3292674" cy="2227658"/>
          </a:xfrm>
          <a:prstGeom prst="rect">
            <a:avLst/>
          </a:prstGeom>
        </p:spPr>
      </p:pic>
      <p:sp>
        <p:nvSpPr>
          <p:cNvPr id="33" name="TextBox 32"/>
          <p:cNvSpPr txBox="1"/>
          <p:nvPr/>
        </p:nvSpPr>
        <p:spPr>
          <a:xfrm flipH="1">
            <a:off x="242042" y="296366"/>
            <a:ext cx="2195843" cy="369332"/>
          </a:xfrm>
          <a:prstGeom prst="rect">
            <a:avLst/>
          </a:prstGeom>
          <a:noFill/>
        </p:spPr>
        <p:txBody>
          <a:bodyPr wrap="square" rtlCol="0">
            <a:spAutoFit/>
          </a:bodyPr>
          <a:lstStyle/>
          <a:p>
            <a:r>
              <a:rPr lang="en-US" dirty="0" smtClean="0"/>
              <a:t>Space toys/clothes.</a:t>
            </a:r>
            <a:endParaRPr lang="en-US" dirty="0"/>
          </a:p>
        </p:txBody>
      </p:sp>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88114" y="679893"/>
            <a:ext cx="1762184" cy="2349578"/>
          </a:xfrm>
          <a:prstGeom prst="rect">
            <a:avLst/>
          </a:prstGeom>
        </p:spPr>
      </p:pic>
      <p:sp>
        <p:nvSpPr>
          <p:cNvPr id="35" name="TextBox 34"/>
          <p:cNvSpPr txBox="1"/>
          <p:nvPr/>
        </p:nvSpPr>
        <p:spPr>
          <a:xfrm flipH="1">
            <a:off x="4669318" y="274986"/>
            <a:ext cx="2724590" cy="369332"/>
          </a:xfrm>
          <a:prstGeom prst="rect">
            <a:avLst/>
          </a:prstGeom>
          <a:noFill/>
        </p:spPr>
        <p:txBody>
          <a:bodyPr wrap="square" rtlCol="0">
            <a:spAutoFit/>
          </a:bodyPr>
          <a:lstStyle/>
          <a:p>
            <a:r>
              <a:rPr lang="en-US" dirty="0" smtClean="0"/>
              <a:t>Comfortable school chair.</a:t>
            </a:r>
            <a:endParaRPr lang="en-US" dirty="0"/>
          </a:p>
        </p:txBody>
      </p:sp>
    </p:spTree>
    <p:extLst>
      <p:ext uri="{BB962C8B-B14F-4D97-AF65-F5344CB8AC3E}">
        <p14:creationId xmlns:p14="http://schemas.microsoft.com/office/powerpoint/2010/main" val="497428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22" y="275421"/>
            <a:ext cx="4307595" cy="29525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4669318"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209322"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OpenDyslexic" panose="00000500000000000000" pitchFamily="50" charset="0"/>
            </a:endParaRPr>
          </a:p>
        </p:txBody>
      </p:sp>
      <p:sp>
        <p:nvSpPr>
          <p:cNvPr id="5" name="Rectangle 4"/>
          <p:cNvSpPr/>
          <p:nvPr/>
        </p:nvSpPr>
        <p:spPr>
          <a:xfrm>
            <a:off x="4669318"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Moon 12"/>
          <p:cNvSpPr/>
          <p:nvPr/>
        </p:nvSpPr>
        <p:spPr>
          <a:xfrm rot="2241896">
            <a:off x="5313411" y="784947"/>
            <a:ext cx="792945" cy="984323"/>
          </a:xfrm>
          <a:prstGeom prst="moon">
            <a:avLst>
              <a:gd name="adj" fmla="val 875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1" name="Rectangle 20"/>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25" name="Rectangle 24"/>
          <p:cNvSpPr/>
          <p:nvPr/>
        </p:nvSpPr>
        <p:spPr>
          <a:xfrm>
            <a:off x="5096084"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6" name="Rectangle 25"/>
          <p:cNvSpPr/>
          <p:nvPr/>
        </p:nvSpPr>
        <p:spPr>
          <a:xfrm>
            <a:off x="677213"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7" name="Rectangle 26"/>
          <p:cNvSpPr/>
          <p:nvPr/>
        </p:nvSpPr>
        <p:spPr>
          <a:xfrm>
            <a:off x="5045202"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8" name="Rectangle 27"/>
          <p:cNvSpPr/>
          <p:nvPr/>
        </p:nvSpPr>
        <p:spPr>
          <a:xfrm>
            <a:off x="626331"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3552" y="999726"/>
            <a:ext cx="2778603" cy="1526072"/>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2818" y="1425287"/>
            <a:ext cx="3029639" cy="85260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9709" y="3867222"/>
            <a:ext cx="1096351" cy="2272230"/>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flipH="1">
            <a:off x="6009709" y="3613614"/>
            <a:ext cx="1823185" cy="2422837"/>
          </a:xfrm>
          <a:prstGeom prst="rect">
            <a:avLst/>
          </a:prstGeom>
        </p:spPr>
      </p:pic>
      <p:sp>
        <p:nvSpPr>
          <p:cNvPr id="15" name="TextBox 14"/>
          <p:cNvSpPr txBox="1"/>
          <p:nvPr/>
        </p:nvSpPr>
        <p:spPr>
          <a:xfrm flipH="1">
            <a:off x="209322" y="3425671"/>
            <a:ext cx="2195843" cy="369332"/>
          </a:xfrm>
          <a:prstGeom prst="rect">
            <a:avLst/>
          </a:prstGeom>
          <a:noFill/>
        </p:spPr>
        <p:txBody>
          <a:bodyPr wrap="square" rtlCol="0">
            <a:spAutoFit/>
          </a:bodyPr>
          <a:lstStyle/>
          <a:p>
            <a:r>
              <a:rPr lang="en-US" dirty="0" smtClean="0"/>
              <a:t>Decorative ice cream. </a:t>
            </a:r>
            <a:endParaRPr lang="en-US" dirty="0"/>
          </a:p>
        </p:txBody>
      </p:sp>
      <p:sp>
        <p:nvSpPr>
          <p:cNvPr id="29" name="TextBox 28"/>
          <p:cNvSpPr txBox="1"/>
          <p:nvPr/>
        </p:nvSpPr>
        <p:spPr>
          <a:xfrm flipH="1">
            <a:off x="4660913" y="3424579"/>
            <a:ext cx="2195843" cy="369332"/>
          </a:xfrm>
          <a:prstGeom prst="rect">
            <a:avLst/>
          </a:prstGeom>
          <a:noFill/>
        </p:spPr>
        <p:txBody>
          <a:bodyPr wrap="square" rtlCol="0">
            <a:spAutoFit/>
          </a:bodyPr>
          <a:lstStyle/>
          <a:p>
            <a:r>
              <a:rPr lang="en-US" dirty="0" smtClean="0"/>
              <a:t>New tool. </a:t>
            </a:r>
            <a:endParaRPr lang="en-US" dirty="0"/>
          </a:p>
        </p:txBody>
      </p:sp>
      <p:sp>
        <p:nvSpPr>
          <p:cNvPr id="30" name="TextBox 29"/>
          <p:cNvSpPr txBox="1"/>
          <p:nvPr/>
        </p:nvSpPr>
        <p:spPr>
          <a:xfrm flipH="1">
            <a:off x="4676320" y="296356"/>
            <a:ext cx="2195843" cy="369332"/>
          </a:xfrm>
          <a:prstGeom prst="rect">
            <a:avLst/>
          </a:prstGeom>
          <a:noFill/>
        </p:spPr>
        <p:txBody>
          <a:bodyPr wrap="square" rtlCol="0">
            <a:spAutoFit/>
          </a:bodyPr>
          <a:lstStyle/>
          <a:p>
            <a:r>
              <a:rPr lang="en-US" dirty="0" smtClean="0"/>
              <a:t>Cool glasses for kids. </a:t>
            </a:r>
            <a:endParaRPr lang="en-US" dirty="0"/>
          </a:p>
        </p:txBody>
      </p:sp>
      <p:sp>
        <p:nvSpPr>
          <p:cNvPr id="31" name="TextBox 30"/>
          <p:cNvSpPr txBox="1"/>
          <p:nvPr/>
        </p:nvSpPr>
        <p:spPr>
          <a:xfrm flipH="1">
            <a:off x="161828" y="248581"/>
            <a:ext cx="2724590" cy="369332"/>
          </a:xfrm>
          <a:prstGeom prst="rect">
            <a:avLst/>
          </a:prstGeom>
          <a:noFill/>
        </p:spPr>
        <p:txBody>
          <a:bodyPr wrap="square" rtlCol="0">
            <a:spAutoFit/>
          </a:bodyPr>
          <a:lstStyle/>
          <a:p>
            <a:r>
              <a:rPr lang="en-US" dirty="0" smtClean="0"/>
              <a:t>My favorite chocolate bar. </a:t>
            </a:r>
            <a:endParaRPr lang="en-US" dirty="0"/>
          </a:p>
        </p:txBody>
      </p:sp>
    </p:spTree>
    <p:extLst>
      <p:ext uri="{BB962C8B-B14F-4D97-AF65-F5344CB8AC3E}">
        <p14:creationId xmlns:p14="http://schemas.microsoft.com/office/powerpoint/2010/main" val="16064936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322" y="275421"/>
            <a:ext cx="4307595" cy="295252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a:off x="4669318" y="275421"/>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209322"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4669318" y="3402375"/>
            <a:ext cx="4307595" cy="2952521"/>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Moon 12"/>
          <p:cNvSpPr/>
          <p:nvPr/>
        </p:nvSpPr>
        <p:spPr>
          <a:xfrm rot="2241896">
            <a:off x="5313411" y="784947"/>
            <a:ext cx="792945" cy="984323"/>
          </a:xfrm>
          <a:prstGeom prst="moon">
            <a:avLst>
              <a:gd name="adj" fmla="val 875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1" name="Rectangle 20"/>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25" name="Rectangle 24"/>
          <p:cNvSpPr/>
          <p:nvPr/>
        </p:nvSpPr>
        <p:spPr>
          <a:xfrm>
            <a:off x="5096084"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6" name="Rectangle 25"/>
          <p:cNvSpPr/>
          <p:nvPr/>
        </p:nvSpPr>
        <p:spPr>
          <a:xfrm>
            <a:off x="677213" y="3011190"/>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7" name="Rectangle 26"/>
          <p:cNvSpPr/>
          <p:nvPr/>
        </p:nvSpPr>
        <p:spPr>
          <a:xfrm>
            <a:off x="5045202"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
        <p:nvSpPr>
          <p:cNvPr id="28" name="Rectangle 27"/>
          <p:cNvSpPr/>
          <p:nvPr/>
        </p:nvSpPr>
        <p:spPr>
          <a:xfrm>
            <a:off x="626331" y="616017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795" y="728326"/>
            <a:ext cx="3162647" cy="2108431"/>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4243616">
            <a:off x="6277811" y="-143246"/>
            <a:ext cx="1307281" cy="333065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27735" y="3860223"/>
            <a:ext cx="2458041" cy="2224528"/>
          </a:xfrm>
          <a:prstGeom prst="rect">
            <a:avLst/>
          </a:prstGeom>
        </p:spPr>
      </p:pic>
      <p:sp>
        <p:nvSpPr>
          <p:cNvPr id="22" name="TextBox 21"/>
          <p:cNvSpPr txBox="1"/>
          <p:nvPr/>
        </p:nvSpPr>
        <p:spPr>
          <a:xfrm flipH="1">
            <a:off x="4660913" y="3424579"/>
            <a:ext cx="2195843" cy="369332"/>
          </a:xfrm>
          <a:prstGeom prst="rect">
            <a:avLst/>
          </a:prstGeom>
          <a:noFill/>
        </p:spPr>
        <p:txBody>
          <a:bodyPr wrap="square" rtlCol="0">
            <a:spAutoFit/>
          </a:bodyPr>
          <a:lstStyle/>
          <a:p>
            <a:r>
              <a:rPr lang="en-US" dirty="0" smtClean="0"/>
              <a:t>Create an explorer. </a:t>
            </a:r>
            <a:endParaRPr lang="en-US" dirty="0"/>
          </a:p>
        </p:txBody>
      </p:sp>
      <p:sp>
        <p:nvSpPr>
          <p:cNvPr id="23" name="TextBox 22"/>
          <p:cNvSpPr txBox="1"/>
          <p:nvPr/>
        </p:nvSpPr>
        <p:spPr>
          <a:xfrm flipH="1">
            <a:off x="242041" y="3425055"/>
            <a:ext cx="2864715" cy="369332"/>
          </a:xfrm>
          <a:prstGeom prst="rect">
            <a:avLst/>
          </a:prstGeom>
          <a:noFill/>
        </p:spPr>
        <p:txBody>
          <a:bodyPr wrap="square" rtlCol="0">
            <a:spAutoFit/>
          </a:bodyPr>
          <a:lstStyle/>
          <a:p>
            <a:r>
              <a:rPr lang="en-US" dirty="0" smtClean="0"/>
              <a:t>Design sneakers/shoes.</a:t>
            </a:r>
            <a:endParaRPr lang="en-US" dirty="0"/>
          </a:p>
        </p:txBody>
      </p:sp>
      <p:sp>
        <p:nvSpPr>
          <p:cNvPr id="29" name="TextBox 28"/>
          <p:cNvSpPr txBox="1"/>
          <p:nvPr/>
        </p:nvSpPr>
        <p:spPr>
          <a:xfrm flipH="1">
            <a:off x="273947" y="271778"/>
            <a:ext cx="2195843" cy="369332"/>
          </a:xfrm>
          <a:prstGeom prst="rect">
            <a:avLst/>
          </a:prstGeom>
          <a:noFill/>
        </p:spPr>
        <p:txBody>
          <a:bodyPr wrap="square" rtlCol="0">
            <a:spAutoFit/>
          </a:bodyPr>
          <a:lstStyle/>
          <a:p>
            <a:r>
              <a:rPr lang="en-US" dirty="0" smtClean="0"/>
              <a:t>Design a bike. </a:t>
            </a:r>
            <a:endParaRPr lang="en-US" dirty="0"/>
          </a:p>
        </p:txBody>
      </p:sp>
      <p:sp>
        <p:nvSpPr>
          <p:cNvPr id="30" name="TextBox 29"/>
          <p:cNvSpPr txBox="1"/>
          <p:nvPr/>
        </p:nvSpPr>
        <p:spPr>
          <a:xfrm flipH="1">
            <a:off x="4711795" y="302304"/>
            <a:ext cx="2195843" cy="369332"/>
          </a:xfrm>
          <a:prstGeom prst="rect">
            <a:avLst/>
          </a:prstGeom>
          <a:noFill/>
        </p:spPr>
        <p:txBody>
          <a:bodyPr wrap="square" rtlCol="0">
            <a:spAutoFit/>
          </a:bodyPr>
          <a:lstStyle/>
          <a:p>
            <a:r>
              <a:rPr lang="en-US" dirty="0" smtClean="0"/>
              <a:t>Design a guitar. </a:t>
            </a:r>
            <a:endParaRPr lang="en-US" dirty="0"/>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7037" y="3939772"/>
            <a:ext cx="2560871" cy="1965468"/>
          </a:xfrm>
          <a:prstGeom prst="rect">
            <a:avLst/>
          </a:prstGeom>
        </p:spPr>
      </p:pic>
    </p:spTree>
    <p:extLst>
      <p:ext uri="{BB962C8B-B14F-4D97-AF65-F5344CB8AC3E}">
        <p14:creationId xmlns:p14="http://schemas.microsoft.com/office/powerpoint/2010/main" val="71516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28072" y="287815"/>
            <a:ext cx="2108569" cy="2536625"/>
          </a:xfrm>
          <a:prstGeom prst="rect">
            <a:avLst/>
          </a:prstGeom>
        </p:spPr>
      </p:pic>
      <p:sp>
        <p:nvSpPr>
          <p:cNvPr id="7" name="TextBox 6"/>
          <p:cNvSpPr txBox="1"/>
          <p:nvPr/>
        </p:nvSpPr>
        <p:spPr>
          <a:xfrm>
            <a:off x="3573545" y="1043733"/>
            <a:ext cx="4902506" cy="4770537"/>
          </a:xfrm>
          <a:prstGeom prst="rect">
            <a:avLst/>
          </a:prstGeom>
          <a:noFill/>
        </p:spPr>
        <p:txBody>
          <a:bodyPr wrap="square" rtlCol="0">
            <a:spAutoFit/>
          </a:bodyPr>
          <a:lstStyle/>
          <a:p>
            <a:pPr algn="ctr"/>
            <a:r>
              <a:rPr lang="en-US" sz="8000" dirty="0" smtClean="0">
                <a:latin typeface="Kristen ITC" panose="03050502040202030202" pitchFamily="66" charset="0"/>
              </a:rPr>
              <a:t>Learner</a:t>
            </a:r>
          </a:p>
          <a:p>
            <a:pPr algn="ctr"/>
            <a:r>
              <a:rPr lang="en-US" sz="8000" dirty="0" smtClean="0">
                <a:latin typeface="Kristen ITC" panose="03050502040202030202" pitchFamily="66" charset="0"/>
              </a:rPr>
              <a:t>Work </a:t>
            </a:r>
          </a:p>
          <a:p>
            <a:pPr algn="ctr"/>
            <a:r>
              <a:rPr lang="en-US" sz="8000" dirty="0" smtClean="0">
                <a:latin typeface="Kristen ITC" panose="03050502040202030202" pitchFamily="66" charset="0"/>
              </a:rPr>
              <a:t>Sheets</a:t>
            </a:r>
          </a:p>
          <a:p>
            <a:pPr marL="285750" indent="-285750">
              <a:buFont typeface="Arial" panose="020B0604020202020204" pitchFamily="34" charset="0"/>
              <a:buChar char="•"/>
            </a:pPr>
            <a:r>
              <a:rPr lang="en-US" sz="1600" dirty="0" smtClean="0"/>
              <a:t>Two large blank area worksheet</a:t>
            </a:r>
          </a:p>
          <a:p>
            <a:pPr marL="285750" indent="-285750">
              <a:buFont typeface="Arial" panose="020B0604020202020204" pitchFamily="34" charset="0"/>
              <a:buChar char="•"/>
            </a:pPr>
            <a:r>
              <a:rPr lang="en-US" sz="1600" dirty="0" smtClean="0"/>
              <a:t>Six finished items color sheets</a:t>
            </a:r>
          </a:p>
          <a:p>
            <a:pPr marL="285750" indent="-285750">
              <a:buFont typeface="Arial" panose="020B0604020202020204" pitchFamily="34" charset="0"/>
              <a:buChar char="•"/>
            </a:pPr>
            <a:r>
              <a:rPr lang="en-US" sz="1600" dirty="0" smtClean="0"/>
              <a:t>Mini rough draft worksheets</a:t>
            </a:r>
          </a:p>
          <a:p>
            <a:pPr marL="285750" indent="-285750">
              <a:buFont typeface="Arial" panose="020B0604020202020204" pitchFamily="34" charset="0"/>
              <a:buChar char="•"/>
            </a:pPr>
            <a:r>
              <a:rPr lang="en-US" sz="1600" dirty="0" smtClean="0"/>
              <a:t>Large graph area worksheet</a:t>
            </a:r>
            <a:endParaRPr lang="en-US" sz="1600" dirty="0"/>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8" name="TextBox 7"/>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8880683">
            <a:off x="1956236" y="1573046"/>
            <a:ext cx="413354" cy="163473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044" y="3188283"/>
            <a:ext cx="1739695" cy="1634733"/>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7358" y="5196266"/>
            <a:ext cx="2046188" cy="1023094"/>
          </a:xfrm>
          <a:prstGeom prst="rect">
            <a:avLst/>
          </a:prstGeom>
        </p:spPr>
      </p:pic>
      <p:sp>
        <p:nvSpPr>
          <p:cNvPr id="11" name="TextBox 10"/>
          <p:cNvSpPr txBox="1"/>
          <p:nvPr/>
        </p:nvSpPr>
        <p:spPr>
          <a:xfrm rot="1177456">
            <a:off x="821182" y="817205"/>
            <a:ext cx="2021707" cy="830997"/>
          </a:xfrm>
          <a:prstGeom prst="rect">
            <a:avLst/>
          </a:prstGeom>
          <a:noFill/>
        </p:spPr>
        <p:txBody>
          <a:bodyPr wrap="none" rtlCol="0">
            <a:spAutoFit/>
          </a:bodyPr>
          <a:lstStyle/>
          <a:p>
            <a:r>
              <a:rPr lang="en-US" sz="4800" dirty="0" smtClean="0">
                <a:latin typeface="Kristen ITC" panose="03050502040202030202" pitchFamily="66" charset="0"/>
              </a:rPr>
              <a:t>Tools:</a:t>
            </a:r>
            <a:endParaRPr lang="en-US" sz="4800" dirty="0">
              <a:latin typeface="Kristen ITC" panose="03050502040202030202" pitchFamily="66" charset="0"/>
            </a:endParaRPr>
          </a:p>
        </p:txBody>
      </p:sp>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1085" y="3578943"/>
            <a:ext cx="1021894" cy="1021894"/>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4044" y="5010346"/>
            <a:ext cx="896602" cy="1145818"/>
          </a:xfrm>
          <a:prstGeom prst="rect">
            <a:avLst/>
          </a:prstGeom>
        </p:spPr>
      </p:pic>
    </p:spTree>
    <p:extLst>
      <p:ext uri="{BB962C8B-B14F-4D97-AF65-F5344CB8AC3E}">
        <p14:creationId xmlns:p14="http://schemas.microsoft.com/office/powerpoint/2010/main" val="3727453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9437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62" y="72861"/>
            <a:ext cx="8998476" cy="6712278"/>
          </a:xfrm>
          <a:prstGeom prst="rect">
            <a:avLst/>
          </a:prstGeom>
        </p:spPr>
      </p:pic>
      <p:sp>
        <p:nvSpPr>
          <p:cNvPr id="8" name="Rectangle 7"/>
          <p:cNvSpPr/>
          <p:nvPr/>
        </p:nvSpPr>
        <p:spPr>
          <a:xfrm>
            <a:off x="5448130" y="6569695"/>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Tree>
    <p:extLst>
      <p:ext uri="{BB962C8B-B14F-4D97-AF65-F5344CB8AC3E}">
        <p14:creationId xmlns:p14="http://schemas.microsoft.com/office/powerpoint/2010/main" val="3623440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5" name="Picture 10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984052">
            <a:off x="3563519" y="3919859"/>
            <a:ext cx="1244169" cy="1951638"/>
          </a:xfrm>
          <a:prstGeom prst="rect">
            <a:avLst/>
          </a:prstGeom>
        </p:spPr>
      </p:pic>
      <p:sp>
        <p:nvSpPr>
          <p:cNvPr id="47" name="Rectangle 46"/>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6031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9898" y="3376595"/>
            <a:ext cx="1475321" cy="2296219"/>
          </a:xfrm>
          <a:prstGeom prst="rect">
            <a:avLst/>
          </a:prstGeom>
        </p:spPr>
      </p:pic>
    </p:spTree>
    <p:extLst>
      <p:ext uri="{BB962C8B-B14F-4D97-AF65-F5344CB8AC3E}">
        <p14:creationId xmlns:p14="http://schemas.microsoft.com/office/powerpoint/2010/main" val="3828987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2660" y="3684881"/>
            <a:ext cx="1906327" cy="1796713"/>
          </a:xfrm>
          <a:prstGeom prst="rect">
            <a:avLst/>
          </a:prstGeom>
        </p:spPr>
      </p:pic>
      <p:sp>
        <p:nvSpPr>
          <p:cNvPr id="21" name="Rectangle 20"/>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0304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6557" y="3695704"/>
            <a:ext cx="1931308" cy="1873369"/>
          </a:xfrm>
          <a:prstGeom prst="rect">
            <a:avLst/>
          </a:prstGeom>
        </p:spPr>
      </p:pic>
      <p:sp>
        <p:nvSpPr>
          <p:cNvPr id="21" name="Rectangle 20"/>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0212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7912493" y="235566"/>
            <a:ext cx="914400" cy="9144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READ</a:t>
            </a:r>
          </a:p>
        </p:txBody>
      </p:sp>
      <p:sp>
        <p:nvSpPr>
          <p:cNvPr id="12" name="Rectangle 11"/>
          <p:cNvSpPr/>
          <p:nvPr/>
        </p:nvSpPr>
        <p:spPr>
          <a:xfrm>
            <a:off x="152400" y="141385"/>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418642" y="5161517"/>
            <a:ext cx="8408252" cy="1200329"/>
          </a:xfrm>
          <a:prstGeom prst="rect">
            <a:avLst/>
          </a:prstGeom>
        </p:spPr>
        <p:txBody>
          <a:bodyPr wrap="square">
            <a:spAutoFit/>
          </a:bodyPr>
          <a:lstStyle/>
          <a:p>
            <a:pPr>
              <a:lnSpc>
                <a:spcPct val="150000"/>
              </a:lnSpc>
            </a:pPr>
            <a:r>
              <a:rPr lang="en-US" sz="1600" dirty="0">
                <a:latin typeface="Kristen ITC" panose="03050502040202030202" pitchFamily="66" charset="0"/>
              </a:rPr>
              <a:t>*</a:t>
            </a:r>
            <a:r>
              <a:rPr lang="en-US" sz="1600" dirty="0"/>
              <a:t>A toddlers work area, work mat, or work paper should be </a:t>
            </a:r>
            <a:r>
              <a:rPr lang="en-US" sz="1600" u="sng" dirty="0"/>
              <a:t>neat and understandable</a:t>
            </a:r>
            <a:r>
              <a:rPr lang="en-US" sz="1600" dirty="0"/>
              <a:t>.  Overdone designs, excessive patterns or colors on a mat or paper, and disorganization in the work area </a:t>
            </a:r>
            <a:r>
              <a:rPr lang="en-US" sz="1600" u="sng" dirty="0"/>
              <a:t>will hinder the learners focus to task.</a:t>
            </a:r>
          </a:p>
        </p:txBody>
      </p:sp>
      <p:sp>
        <p:nvSpPr>
          <p:cNvPr id="3" name="TextBox 2"/>
          <p:cNvSpPr txBox="1"/>
          <p:nvPr/>
        </p:nvSpPr>
        <p:spPr>
          <a:xfrm>
            <a:off x="553225" y="346548"/>
            <a:ext cx="4565802" cy="4278094"/>
          </a:xfrm>
          <a:prstGeom prst="rect">
            <a:avLst/>
          </a:prstGeom>
          <a:noFill/>
        </p:spPr>
        <p:txBody>
          <a:bodyPr wrap="none" rtlCol="0">
            <a:spAutoFit/>
          </a:bodyPr>
          <a:lstStyle/>
          <a:p>
            <a:r>
              <a:rPr lang="en-US" sz="3200" dirty="0">
                <a:latin typeface="Kristen ITC" panose="03050502040202030202" pitchFamily="66" charset="0"/>
              </a:rPr>
              <a:t>Table of contents:</a:t>
            </a:r>
          </a:p>
          <a:p>
            <a:endParaRPr lang="en-US" sz="3200" dirty="0">
              <a:latin typeface="Kristen ITC" panose="03050502040202030202" pitchFamily="66" charset="0"/>
            </a:endParaRPr>
          </a:p>
          <a:p>
            <a:pPr marL="457200" indent="-457200">
              <a:buFont typeface="+mj-lt"/>
              <a:buAutoNum type="arabicPeriod"/>
            </a:pPr>
            <a:r>
              <a:rPr lang="en-US" sz="2400" dirty="0"/>
              <a:t>Executive function </a:t>
            </a:r>
            <a:r>
              <a:rPr lang="en-US" sz="2400" dirty="0" smtClean="0"/>
              <a:t>information.</a:t>
            </a:r>
            <a:endParaRPr lang="en-US" sz="2400" dirty="0"/>
          </a:p>
          <a:p>
            <a:pPr marL="457200" indent="-457200">
              <a:buFont typeface="+mj-lt"/>
              <a:buAutoNum type="arabicPeriod"/>
            </a:pPr>
            <a:r>
              <a:rPr lang="en-US" sz="2400" dirty="0" smtClean="0"/>
              <a:t>Object, Set-up, and Procedure.</a:t>
            </a:r>
          </a:p>
          <a:p>
            <a:pPr marL="457200" indent="-457200">
              <a:buFont typeface="+mj-lt"/>
              <a:buAutoNum type="arabicPeriod"/>
            </a:pPr>
            <a:r>
              <a:rPr lang="en-US" sz="2400" dirty="0" smtClean="0"/>
              <a:t>Center Layout Plan.</a:t>
            </a:r>
          </a:p>
          <a:p>
            <a:pPr marL="457200" indent="-457200">
              <a:buFont typeface="+mj-lt"/>
              <a:buAutoNum type="arabicPeriod"/>
            </a:pPr>
            <a:r>
              <a:rPr lang="en-US" sz="2400" dirty="0" smtClean="0"/>
              <a:t>Four Lesson activities/ideas.</a:t>
            </a:r>
          </a:p>
          <a:p>
            <a:pPr marL="457200" indent="-457200">
              <a:buFont typeface="+mj-lt"/>
              <a:buAutoNum type="arabicPeriod"/>
            </a:pPr>
            <a:r>
              <a:rPr lang="en-US" sz="2400" dirty="0" smtClean="0"/>
              <a:t>Four Center “Posters” </a:t>
            </a:r>
          </a:p>
          <a:p>
            <a:pPr marL="457200" indent="-457200">
              <a:buFont typeface="+mj-lt"/>
              <a:buAutoNum type="arabicPeriod"/>
            </a:pPr>
            <a:r>
              <a:rPr lang="en-US" sz="2400" dirty="0" smtClean="0"/>
              <a:t>Eight Problem Cards.</a:t>
            </a:r>
          </a:p>
          <a:p>
            <a:pPr marL="457200" indent="-457200">
              <a:buFont typeface="+mj-lt"/>
              <a:buAutoNum type="arabicPeriod"/>
            </a:pPr>
            <a:r>
              <a:rPr lang="en-US" sz="2400" dirty="0" smtClean="0"/>
              <a:t>12 Thinking Cards.</a:t>
            </a:r>
          </a:p>
          <a:p>
            <a:pPr marL="457200" indent="-457200">
              <a:buFont typeface="+mj-lt"/>
              <a:buAutoNum type="arabicPeriod"/>
            </a:pPr>
            <a:r>
              <a:rPr lang="en-US" sz="2400" dirty="0" smtClean="0"/>
              <a:t>Ten Kinds of Worksheets.</a:t>
            </a:r>
          </a:p>
          <a:p>
            <a:pPr marL="457200" indent="-457200">
              <a:buFont typeface="+mj-lt"/>
              <a:buAutoNum type="arabicPeriod"/>
            </a:pPr>
            <a:endParaRPr lang="en-US" sz="1600" dirty="0" smtClean="0"/>
          </a:p>
        </p:txBody>
      </p:sp>
      <p:grpSp>
        <p:nvGrpSpPr>
          <p:cNvPr id="14" name="Group 13"/>
          <p:cNvGrpSpPr/>
          <p:nvPr/>
        </p:nvGrpSpPr>
        <p:grpSpPr>
          <a:xfrm>
            <a:off x="82093" y="6508039"/>
            <a:ext cx="9079232" cy="349963"/>
            <a:chOff x="82093" y="6508037"/>
            <a:chExt cx="9079232" cy="349963"/>
          </a:xfrm>
        </p:grpSpPr>
        <p:sp>
          <p:nvSpPr>
            <p:cNvPr id="15" name="Rectangle 1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16" name="Rectangle 1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7" name="TextBox 16"/>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5" name="Rectangle 4"/>
          <p:cNvSpPr/>
          <p:nvPr/>
        </p:nvSpPr>
        <p:spPr>
          <a:xfrm>
            <a:off x="5119027" y="832166"/>
            <a:ext cx="2623741" cy="4213297"/>
          </a:xfrm>
          <a:prstGeom prst="rect">
            <a:avLst/>
          </a:prstGeom>
          <a:solidFill>
            <a:srgbClr val="FFC000"/>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5367465" y="983451"/>
            <a:ext cx="1709122" cy="4031873"/>
          </a:xfrm>
          <a:prstGeom prst="rect">
            <a:avLst/>
          </a:prstGeom>
          <a:noFill/>
        </p:spPr>
        <p:txBody>
          <a:bodyPr wrap="none" lIns="91440" tIns="45720" rIns="91440" bIns="45720">
            <a:spAutoFit/>
          </a:bodyPr>
          <a:lstStyle/>
          <a:p>
            <a:pPr algn="ctr"/>
            <a:r>
              <a:rPr lang="en-US" b="0" cap="none" spc="0" dirty="0" smtClean="0">
                <a:ln w="0"/>
                <a:solidFill>
                  <a:schemeClr val="tx1"/>
                </a:solidFill>
                <a:effectLst>
                  <a:outerShdw blurRad="38100" dist="19050" dir="2700000" algn="tl" rotWithShape="0">
                    <a:schemeClr val="dk1">
                      <a:alpha val="40000"/>
                    </a:schemeClr>
                  </a:outerShdw>
                </a:effectLst>
              </a:rPr>
              <a:t>Materials:</a:t>
            </a:r>
          </a:p>
          <a:p>
            <a:pPr algn="ctr"/>
            <a:endParaRPr lang="en-US" sz="1400" dirty="0">
              <a:ln w="0"/>
              <a:effectLst>
                <a:outerShdw blurRad="38100" dist="19050" dir="2700000" algn="tl" rotWithShape="0">
                  <a:schemeClr val="dk1">
                    <a:alpha val="40000"/>
                  </a:schemeClr>
                </a:outerShdw>
              </a:effectLst>
            </a:endParaRPr>
          </a:p>
          <a:p>
            <a:pPr marL="285750" indent="-285750">
              <a:buFont typeface="Arial" panose="020B0604020202020204" pitchFamily="34" charset="0"/>
              <a:buChar char="•"/>
            </a:pPr>
            <a:r>
              <a:rPr lang="en-US" sz="1400" u="sng" dirty="0" smtClean="0">
                <a:ln w="0"/>
                <a:effectLst>
                  <a:outerShdw blurRad="38100" dist="19050" dir="2700000" algn="tl" rotWithShape="0">
                    <a:schemeClr val="dk1">
                      <a:alpha val="40000"/>
                    </a:schemeClr>
                  </a:outerShdw>
                </a:effectLst>
              </a:rPr>
              <a:t>Plastic</a:t>
            </a:r>
            <a:r>
              <a:rPr lang="en-US" sz="1400" dirty="0" smtClean="0">
                <a:ln w="0"/>
                <a:effectLst>
                  <a:outerShdw blurRad="38100" dist="19050" dir="2700000" algn="tl" rotWithShape="0">
                    <a:schemeClr val="dk1">
                      <a:alpha val="40000"/>
                    </a:schemeClr>
                  </a:outerShdw>
                </a:effectLst>
              </a:rPr>
              <a:t> compass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Rulers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Graph paper</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Colored pencils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Clay/Play Dough</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Pipe Cleaners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Scissors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Masking Tape</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Legos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Prepared Gelatin</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Pipe Cleaners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Video</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News Stories</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Printouts</a:t>
            </a:r>
          </a:p>
          <a:p>
            <a:pPr marL="285750" indent="-285750">
              <a:buFont typeface="Arial" panose="020B0604020202020204" pitchFamily="34" charset="0"/>
              <a:buChar char="•"/>
            </a:pPr>
            <a:r>
              <a:rPr lang="en-US" sz="1400" b="0" cap="none" spc="0" dirty="0" smtClean="0">
                <a:ln w="0"/>
                <a:solidFill>
                  <a:schemeClr val="tx1"/>
                </a:solidFill>
                <a:effectLst>
                  <a:outerShdw blurRad="38100" dist="19050" dir="2700000" algn="tl" rotWithShape="0">
                    <a:schemeClr val="dk1">
                      <a:alpha val="40000"/>
                    </a:schemeClr>
                  </a:outerShdw>
                </a:effectLst>
              </a:rPr>
              <a:t>Cardboard box</a:t>
            </a:r>
          </a:p>
          <a:p>
            <a:pPr marL="285750" indent="-285750">
              <a:buFont typeface="Arial" panose="020B0604020202020204" pitchFamily="34" charset="0"/>
              <a:buChar char="•"/>
            </a:pPr>
            <a:r>
              <a:rPr lang="en-US" sz="1400" dirty="0" smtClean="0">
                <a:ln w="0"/>
                <a:effectLst>
                  <a:outerShdw blurRad="38100" dist="19050" dir="2700000" algn="tl" rotWithShape="0">
                    <a:schemeClr val="dk1">
                      <a:alpha val="40000"/>
                    </a:schemeClr>
                  </a:outerShdw>
                </a:effectLst>
              </a:rPr>
              <a:t>Dinner Plate</a:t>
            </a:r>
            <a:endParaRPr lang="en-US" sz="1400" b="0" cap="none" spc="0" dirty="0">
              <a:ln w="0"/>
              <a:solidFill>
                <a:schemeClr val="tx1"/>
              </a:solidFill>
              <a:effectLst>
                <a:outerShdw blurRad="38100" dist="19050" dir="2700000" algn="tl" rotWithShape="0">
                  <a:schemeClr val="dk1">
                    <a:alpha val="40000"/>
                  </a:schemeClr>
                </a:outerShdw>
              </a:effectLst>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345326" y="1517082"/>
            <a:ext cx="191222" cy="756246"/>
          </a:xfrm>
          <a:prstGeom prst="rect">
            <a:avLst/>
          </a:prstGeom>
        </p:spPr>
      </p:pic>
      <p:cxnSp>
        <p:nvCxnSpPr>
          <p:cNvPr id="9" name="Straight Arrow Connector 8"/>
          <p:cNvCxnSpPr/>
          <p:nvPr/>
        </p:nvCxnSpPr>
        <p:spPr>
          <a:xfrm>
            <a:off x="6912252" y="1633571"/>
            <a:ext cx="412773" cy="3305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73994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9796" y="3780082"/>
            <a:ext cx="2578211" cy="1685105"/>
          </a:xfrm>
          <a:prstGeom prst="rect">
            <a:avLst/>
          </a:prstGeom>
        </p:spPr>
      </p:pic>
      <p:sp>
        <p:nvSpPr>
          <p:cNvPr id="21" name="Rectangle 20"/>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72791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2564527" y="2019136"/>
            <a:ext cx="2963538" cy="847380"/>
          </a:xfrm>
          <a:prstGeom prst="rect">
            <a:avLst/>
          </a:prstGeom>
          <a:solidFill>
            <a:schemeClr val="bg2">
              <a:lumMod val="90000"/>
            </a:schemeClr>
          </a:solidFill>
          <a:ln w="285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1659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17" name="Group 16"/>
          <p:cNvGrpSpPr/>
          <p:nvPr/>
        </p:nvGrpSpPr>
        <p:grpSpPr>
          <a:xfrm>
            <a:off x="82093" y="6508037"/>
            <a:ext cx="9079232" cy="349963"/>
            <a:chOff x="82093" y="6508037"/>
            <a:chExt cx="9079232" cy="349963"/>
          </a:xfrm>
        </p:grpSpPr>
        <p:sp>
          <p:nvSpPr>
            <p:cNvPr id="18" name="Rectangle 17"/>
            <p:cNvSpPr/>
            <p:nvPr/>
          </p:nvSpPr>
          <p:spPr>
            <a:xfrm>
              <a:off x="82093" y="6611779"/>
              <a:ext cx="2579552" cy="246221"/>
            </a:xfrm>
            <a:prstGeom prst="rect">
              <a:avLst/>
            </a:prstGeom>
          </p:spPr>
          <p:txBody>
            <a:bodyPr wrap="none">
              <a:spAutoFit/>
            </a:bodyPr>
            <a:lstStyle/>
            <a:p>
              <a:pPr algn="ctr"/>
              <a:r>
                <a:rPr lang="en-US" sz="1000" dirty="0"/>
                <a:t>Nestory </a:t>
              </a:r>
              <a:r>
                <a:rPr lang="en-US" sz="1000" dirty="0" smtClean="0"/>
                <a:t> Intervention Services Copyright 2015</a:t>
              </a:r>
              <a:endParaRPr lang="en-US" sz="1000" dirty="0"/>
            </a:p>
          </p:txBody>
        </p:sp>
        <p:sp>
          <p:nvSpPr>
            <p:cNvPr id="19" name="Rectangle 1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0" name="TextBox 1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smtClean="0">
                  <a:latin typeface="Kristen ITC" panose="03050502040202030202" pitchFamily="66" charset="0"/>
                </a:rPr>
                <a:t>Start Here:  3D Coloring Page</a:t>
              </a:r>
              <a:endParaRPr lang="en-US" sz="800" dirty="0">
                <a:latin typeface="Kristen ITC" panose="03050502040202030202" pitchFamily="66" charset="0"/>
              </a:endParaRPr>
            </a:p>
          </p:txBody>
        </p:sp>
      </p:grpSp>
      <p:sp>
        <p:nvSpPr>
          <p:cNvPr id="13" name="Cube 12"/>
          <p:cNvSpPr/>
          <p:nvPr/>
        </p:nvSpPr>
        <p:spPr>
          <a:xfrm>
            <a:off x="1938970" y="341523"/>
            <a:ext cx="5327887" cy="6090314"/>
          </a:xfrm>
          <a:prstGeom prst="cube">
            <a:avLst>
              <a:gd name="adj" fmla="val 20559"/>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641645" y="2148289"/>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2641645" y="2599618"/>
            <a:ext cx="2809302" cy="15423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Isosceles Triangle 1026"/>
          <p:cNvSpPr/>
          <p:nvPr/>
        </p:nvSpPr>
        <p:spPr>
          <a:xfrm rot="10800000">
            <a:off x="4624139" y="3363132"/>
            <a:ext cx="473726" cy="209321"/>
          </a:xfrm>
          <a:prstGeom prst="triangl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n 30"/>
          <p:cNvSpPr/>
          <p:nvPr/>
        </p:nvSpPr>
        <p:spPr>
          <a:xfrm>
            <a:off x="4345672" y="2040661"/>
            <a:ext cx="1063907" cy="1355469"/>
          </a:xfrm>
          <a:prstGeom prst="can">
            <a:avLst>
              <a:gd name="adj" fmla="val 8075"/>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TextBox 1030"/>
          <p:cNvSpPr txBox="1"/>
          <p:nvPr/>
        </p:nvSpPr>
        <p:spPr>
          <a:xfrm>
            <a:off x="1953091" y="6051660"/>
            <a:ext cx="4202817" cy="369332"/>
          </a:xfrm>
          <a:prstGeom prst="rect">
            <a:avLst/>
          </a:prstGeom>
          <a:noFill/>
        </p:spPr>
        <p:txBody>
          <a:bodyPr wrap="none" rtlCol="0">
            <a:spAutoFit/>
          </a:bodyPr>
          <a:lstStyle/>
          <a:p>
            <a:r>
              <a:rPr lang="en-US" dirty="0" smtClean="0">
                <a:latin typeface="OpenDyslexic" panose="00000500000000000000" pitchFamily="50" charset="0"/>
              </a:rPr>
              <a:t>Start Here’s Imagination Machine</a:t>
            </a:r>
            <a:endParaRPr lang="en-US" dirty="0">
              <a:latin typeface="OpenDyslexic" panose="00000500000000000000" pitchFamily="50" charset="0"/>
            </a:endParaRPr>
          </a:p>
        </p:txBody>
      </p:sp>
      <p:sp>
        <p:nvSpPr>
          <p:cNvPr id="1032" name="Rectangle 1031"/>
          <p:cNvSpPr/>
          <p:nvPr/>
        </p:nvSpPr>
        <p:spPr>
          <a:xfrm>
            <a:off x="1938971" y="5964298"/>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1953091" y="1489929"/>
            <a:ext cx="4186410" cy="46754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p:cNvSpPr/>
          <p:nvPr/>
        </p:nvSpPr>
        <p:spPr>
          <a:xfrm>
            <a:off x="1953091" y="1957469"/>
            <a:ext cx="611436" cy="4006829"/>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5524153" y="1977091"/>
            <a:ext cx="601228" cy="396214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7029" y="3693891"/>
            <a:ext cx="1454939" cy="1978006"/>
          </a:xfrm>
          <a:prstGeom prst="rect">
            <a:avLst/>
          </a:prstGeom>
        </p:spPr>
      </p:pic>
      <p:sp>
        <p:nvSpPr>
          <p:cNvPr id="3" name="Rectangle 2"/>
          <p:cNvSpPr/>
          <p:nvPr/>
        </p:nvSpPr>
        <p:spPr>
          <a:xfrm>
            <a:off x="2578647" y="5672815"/>
            <a:ext cx="2945505" cy="29684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0719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9032" y="138961"/>
            <a:ext cx="4008162" cy="2989828"/>
          </a:xfrm>
          <a:prstGeom prst="rect">
            <a:avLst/>
          </a:prstGeom>
        </p:spPr>
      </p:pic>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2247" y="138961"/>
            <a:ext cx="4008162" cy="2989828"/>
          </a:xfrm>
          <a:prstGeom prst="rect">
            <a:avLst/>
          </a:prstGeom>
        </p:spPr>
      </p:pic>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9032" y="3453202"/>
            <a:ext cx="4008162" cy="2989828"/>
          </a:xfrm>
          <a:prstGeom prst="rect">
            <a:avLst/>
          </a:prstGeom>
        </p:spPr>
      </p:pic>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2247" y="3453202"/>
            <a:ext cx="4008162" cy="2989828"/>
          </a:xfrm>
          <a:prstGeom prst="rect">
            <a:avLst/>
          </a:prstGeom>
        </p:spPr>
      </p:pic>
      <p:sp>
        <p:nvSpPr>
          <p:cNvPr id="6" name="Rectangle 5"/>
          <p:cNvSpPr/>
          <p:nvPr/>
        </p:nvSpPr>
        <p:spPr>
          <a:xfrm>
            <a:off x="5448130" y="6569695"/>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spTree>
    <p:extLst>
      <p:ext uri="{BB962C8B-B14F-4D97-AF65-F5344CB8AC3E}">
        <p14:creationId xmlns:p14="http://schemas.microsoft.com/office/powerpoint/2010/main" val="9945889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228534" y="123025"/>
            <a:ext cx="6571407" cy="6650071"/>
            <a:chOff x="1261586" y="123025"/>
            <a:chExt cx="6571407" cy="6650071"/>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1586" y="123025"/>
              <a:ext cx="6571407" cy="6650071"/>
            </a:xfrm>
            <a:prstGeom prst="rect">
              <a:avLst/>
            </a:prstGeom>
          </p:spPr>
        </p:pic>
        <p:sp>
          <p:nvSpPr>
            <p:cNvPr id="4" name="Rectangle 3"/>
            <p:cNvSpPr/>
            <p:nvPr/>
          </p:nvSpPr>
          <p:spPr>
            <a:xfrm>
              <a:off x="5607586" y="6312665"/>
              <a:ext cx="2049137" cy="297455"/>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5643791" y="6320794"/>
              <a:ext cx="1988878" cy="369332"/>
            </a:xfrm>
            <a:prstGeom prst="rect">
              <a:avLst/>
            </a:prstGeom>
            <a:noFill/>
          </p:spPr>
          <p:txBody>
            <a:bodyPr wrap="none" rtlCol="0">
              <a:spAutoFit/>
            </a:bodyPr>
            <a:lstStyle/>
            <a:p>
              <a:r>
                <a:rPr lang="en-US" dirty="0" smtClean="0">
                  <a:latin typeface="OpenDyslexic" panose="00000500000000000000" pitchFamily="50" charset="0"/>
                </a:rPr>
                <a:t>3D Print Maker</a:t>
              </a:r>
              <a:endParaRPr lang="en-US" dirty="0">
                <a:latin typeface="OpenDyslexic" panose="00000500000000000000" pitchFamily="50" charset="0"/>
              </a:endParaRPr>
            </a:p>
          </p:txBody>
        </p:sp>
      </p:grpSp>
      <p:sp>
        <p:nvSpPr>
          <p:cNvPr id="7" name="Rectangle 6"/>
          <p:cNvSpPr/>
          <p:nvPr/>
        </p:nvSpPr>
        <p:spPr>
          <a:xfrm>
            <a:off x="1201239" y="6557652"/>
            <a:ext cx="3623108" cy="215444"/>
          </a:xfrm>
          <a:prstGeom prst="rect">
            <a:avLst/>
          </a:prstGeom>
        </p:spPr>
        <p:txBody>
          <a:bodyPr wrap="none">
            <a:spAutoFit/>
          </a:bodyPr>
          <a:lstStyle/>
          <a:p>
            <a:pPr algn="ctr"/>
            <a:r>
              <a:rPr lang="en-US" sz="800" dirty="0"/>
              <a:t>Nestory  Intervention Services Copyright </a:t>
            </a:r>
            <a:r>
              <a:rPr lang="en-US" sz="800" dirty="0" smtClean="0"/>
              <a:t>2015  http://start-here-earlylearning.com</a:t>
            </a:r>
            <a:endParaRPr lang="en-US" sz="800" dirty="0"/>
          </a:p>
        </p:txBody>
      </p:sp>
      <p:cxnSp>
        <p:nvCxnSpPr>
          <p:cNvPr id="10" name="Straight Connector 9"/>
          <p:cNvCxnSpPr/>
          <p:nvPr/>
        </p:nvCxnSpPr>
        <p:spPr>
          <a:xfrm>
            <a:off x="4164376" y="2038120"/>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164376" y="2587127"/>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175392" y="3199872"/>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175392" y="3748879"/>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200581" y="4294090"/>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211597" y="4906835"/>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211597" y="5455842"/>
            <a:ext cx="2798284" cy="11017"/>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704203" y="1520328"/>
            <a:ext cx="11017" cy="40431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288098" y="1520328"/>
            <a:ext cx="11017" cy="40431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871993" y="1520328"/>
            <a:ext cx="11017" cy="40431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444871" y="1520328"/>
            <a:ext cx="11017" cy="404319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9829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5"/>
          <p:cNvSpPr txBox="1"/>
          <p:nvPr/>
        </p:nvSpPr>
        <p:spPr>
          <a:xfrm>
            <a:off x="889879" y="304800"/>
            <a:ext cx="7694602" cy="546303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smtClean="0">
                <a:latin typeface="Kristen ITC" panose="03050502040202030202" pitchFamily="66" charset="0"/>
              </a:rPr>
              <a:t>Thank You!</a:t>
            </a:r>
          </a:p>
          <a:p>
            <a:endParaRPr lang="en-US" sz="2000" dirty="0">
              <a:latin typeface="Kristen ITC" panose="03050502040202030202" pitchFamily="66" charset="0"/>
            </a:endParaRPr>
          </a:p>
          <a:p>
            <a:r>
              <a:rPr lang="en-US" sz="2000" dirty="0" smtClean="0">
                <a:latin typeface="Kristen ITC" panose="03050502040202030202" pitchFamily="66" charset="0"/>
              </a:rPr>
              <a:t>Start Here! materials are authored by a highly qualified dual-certified New Jersey teacher</a:t>
            </a:r>
            <a:r>
              <a:rPr lang="en-US" sz="2000" dirty="0">
                <a:latin typeface="Kristen ITC" panose="03050502040202030202" pitchFamily="66" charset="0"/>
              </a:rPr>
              <a:t> </a:t>
            </a:r>
            <a:r>
              <a:rPr lang="en-US" sz="2000" dirty="0" smtClean="0">
                <a:latin typeface="Kristen ITC" panose="03050502040202030202" pitchFamily="66" charset="0"/>
              </a:rPr>
              <a:t>whom:</a:t>
            </a:r>
          </a:p>
          <a:p>
            <a:pPr marL="342900" indent="-342900">
              <a:buFont typeface="Arial" panose="020B0604020202020204" pitchFamily="34" charset="0"/>
              <a:buChar char="•"/>
            </a:pPr>
            <a:r>
              <a:rPr lang="en-US" sz="2000" dirty="0" smtClean="0">
                <a:latin typeface="Kristen ITC" panose="03050502040202030202" pitchFamily="66" charset="0"/>
              </a:rPr>
              <a:t>Is currently a N.J. early intervention practitioner</a:t>
            </a:r>
          </a:p>
          <a:p>
            <a:pPr marL="342900" indent="-342900">
              <a:buFont typeface="Arial" panose="020B0604020202020204" pitchFamily="34" charset="0"/>
              <a:buChar char="•"/>
            </a:pPr>
            <a:r>
              <a:rPr lang="en-US" sz="2000" dirty="0" smtClean="0">
                <a:latin typeface="Kristen ITC" panose="03050502040202030202" pitchFamily="66" charset="0"/>
              </a:rPr>
              <a:t>Is Licensed and certified in special education and k-5 elementary education.</a:t>
            </a:r>
          </a:p>
          <a:p>
            <a:pPr marL="342900" indent="-342900">
              <a:buFont typeface="Arial" panose="020B0604020202020204" pitchFamily="34" charset="0"/>
              <a:buChar char="•"/>
            </a:pPr>
            <a:r>
              <a:rPr lang="en-US" sz="2000" dirty="0" smtClean="0">
                <a:latin typeface="Kristen ITC" panose="03050502040202030202" pitchFamily="66" charset="0"/>
              </a:rPr>
              <a:t>Holds highly qualified status in Language Arts and Social Studies.</a:t>
            </a:r>
          </a:p>
          <a:p>
            <a:pPr marL="342900" indent="-342900">
              <a:buFont typeface="Arial" panose="020B0604020202020204" pitchFamily="34" charset="0"/>
              <a:buChar char="•"/>
            </a:pPr>
            <a:r>
              <a:rPr lang="en-US" sz="2000" dirty="0" smtClean="0">
                <a:latin typeface="Kristen ITC" panose="03050502040202030202" pitchFamily="66" charset="0"/>
              </a:rPr>
              <a:t>Has over 10 years of experience.</a:t>
            </a:r>
          </a:p>
          <a:p>
            <a:pPr marL="342900" indent="-342900">
              <a:buFont typeface="Arial" panose="020B0604020202020204" pitchFamily="34" charset="0"/>
              <a:buChar char="•"/>
            </a:pPr>
            <a:r>
              <a:rPr lang="en-US" sz="2400" dirty="0"/>
              <a:t>Start Here! is </a:t>
            </a:r>
            <a:r>
              <a:rPr lang="en-US" sz="2400" dirty="0" smtClean="0"/>
              <a:t>part </a:t>
            </a:r>
            <a:r>
              <a:rPr lang="en-US" sz="2400" dirty="0"/>
              <a:t>of </a:t>
            </a:r>
            <a:r>
              <a:rPr lang="en-US" dirty="0"/>
              <a:t>Nestory Intervention Services, LLC</a:t>
            </a:r>
            <a:r>
              <a:rPr lang="en-US" dirty="0" smtClean="0"/>
              <a:t>.</a:t>
            </a:r>
            <a:endParaRPr lang="en-US" dirty="0">
              <a:latin typeface="Kristen ITC" panose="03050502040202030202" pitchFamily="66" charset="0"/>
            </a:endParaRPr>
          </a:p>
          <a:p>
            <a:pPr marL="342900" indent="-342900">
              <a:buFont typeface="Arial" panose="020B0604020202020204" pitchFamily="34" charset="0"/>
              <a:buChar char="•"/>
            </a:pPr>
            <a:r>
              <a:rPr lang="en-US" sz="2000" dirty="0" smtClean="0">
                <a:latin typeface="Kristen ITC" panose="03050502040202030202" pitchFamily="66" charset="0"/>
              </a:rPr>
              <a:t>Artwork by Start Here!</a:t>
            </a:r>
          </a:p>
          <a:p>
            <a:endParaRPr lang="en-US" sz="2400" dirty="0">
              <a:latin typeface="Kristen ITC" panose="03050502040202030202" pitchFamily="66" charset="0"/>
            </a:endParaRPr>
          </a:p>
          <a:p>
            <a:endParaRPr lang="en-US" sz="2400" dirty="0" smtClean="0">
              <a:latin typeface="Kristen ITC" panose="03050502040202030202" pitchFamily="66" charset="0"/>
            </a:endParaRPr>
          </a:p>
          <a:p>
            <a:r>
              <a:rPr lang="en-US" sz="2400" dirty="0" smtClean="0">
                <a:latin typeface="Kristen ITC" panose="03050502040202030202" pitchFamily="66" charset="0"/>
              </a:rPr>
              <a:t>Start Here Store:</a:t>
            </a:r>
          </a:p>
          <a:p>
            <a:endParaRPr lang="en-US" sz="900" dirty="0">
              <a:latin typeface="Kristen ITC" panose="03050502040202030202" pitchFamily="66" charset="0"/>
            </a:endParaRPr>
          </a:p>
          <a:p>
            <a:r>
              <a:rPr lang="en-US" sz="2000" dirty="0">
                <a:latin typeface="Kristen ITC" panose="03050502040202030202" pitchFamily="66" charset="0"/>
              </a:rPr>
              <a:t>http://www.teacherspayteachers.com/Store/Start-Here</a:t>
            </a:r>
          </a:p>
        </p:txBody>
      </p:sp>
      <p:sp>
        <p:nvSpPr>
          <p:cNvPr id="9" name="Rectangle 8"/>
          <p:cNvSpPr/>
          <p:nvPr/>
        </p:nvSpPr>
        <p:spPr>
          <a:xfrm>
            <a:off x="204079" y="76200"/>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0" name="TextBox 8"/>
          <p:cNvSpPr txBox="1"/>
          <p:nvPr/>
        </p:nvSpPr>
        <p:spPr>
          <a:xfrm>
            <a:off x="801422" y="5670083"/>
            <a:ext cx="7847305"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smtClean="0">
                <a:latin typeface="Kristen ITC" panose="03050502040202030202" pitchFamily="66" charset="0"/>
              </a:rPr>
              <a:t>*Start Here apologizes in advance for typos </a:t>
            </a:r>
            <a:r>
              <a:rPr lang="en-US" sz="1600" dirty="0">
                <a:latin typeface="Kristen ITC" panose="03050502040202030202" pitchFamily="66" charset="0"/>
              </a:rPr>
              <a:t>or </a:t>
            </a:r>
            <a:r>
              <a:rPr lang="en-US" sz="1600" dirty="0" smtClean="0">
                <a:latin typeface="Kristen ITC" panose="03050502040202030202" pitchFamily="66" charset="0"/>
              </a:rPr>
              <a:t>egregious grammar errors, if you find any please let me know…and a Free item selected by Start Here will come your way!  Just contact the store.</a:t>
            </a:r>
            <a:endParaRPr lang="en-US" sz="1600" dirty="0">
              <a:latin typeface="Kristen ITC" panose="03050502040202030202" pitchFamily="66" charset="0"/>
            </a:endParaRPr>
          </a:p>
        </p:txBody>
      </p:sp>
      <p:sp>
        <p:nvSpPr>
          <p:cNvPr id="11" name="Freeform 10"/>
          <p:cNvSpPr/>
          <p:nvPr/>
        </p:nvSpPr>
        <p:spPr>
          <a:xfrm rot="641987">
            <a:off x="6963694" y="3462170"/>
            <a:ext cx="1901080" cy="1823267"/>
          </a:xfrm>
          <a:custGeom>
            <a:avLst/>
            <a:gdLst>
              <a:gd name="connsiteX0" fmla="*/ 1139635 w 1523073"/>
              <a:gd name="connsiteY0" fmla="*/ 385756 h 1523073"/>
              <a:gd name="connsiteX1" fmla="*/ 1364340 w 1523073"/>
              <a:gd name="connsiteY1" fmla="*/ 318034 h 1523073"/>
              <a:gd name="connsiteX2" fmla="*/ 1447023 w 1523073"/>
              <a:gd name="connsiteY2" fmla="*/ 461245 h 1523073"/>
              <a:gd name="connsiteX3" fmla="*/ 1276021 w 1523073"/>
              <a:gd name="connsiteY3" fmla="*/ 621984 h 1523073"/>
              <a:gd name="connsiteX4" fmla="*/ 1276021 w 1523073"/>
              <a:gd name="connsiteY4" fmla="*/ 901089 h 1523073"/>
              <a:gd name="connsiteX5" fmla="*/ 1447023 w 1523073"/>
              <a:gd name="connsiteY5" fmla="*/ 1061828 h 1523073"/>
              <a:gd name="connsiteX6" fmla="*/ 1364340 w 1523073"/>
              <a:gd name="connsiteY6" fmla="*/ 1205039 h 1523073"/>
              <a:gd name="connsiteX7" fmla="*/ 1139635 w 1523073"/>
              <a:gd name="connsiteY7" fmla="*/ 1137317 h 1523073"/>
              <a:gd name="connsiteX8" fmla="*/ 897923 w 1523073"/>
              <a:gd name="connsiteY8" fmla="*/ 1276869 h 1523073"/>
              <a:gd name="connsiteX9" fmla="*/ 844220 w 1523073"/>
              <a:gd name="connsiteY9" fmla="*/ 1505331 h 1523073"/>
              <a:gd name="connsiteX10" fmla="*/ 678853 w 1523073"/>
              <a:gd name="connsiteY10" fmla="*/ 1505331 h 1523073"/>
              <a:gd name="connsiteX11" fmla="*/ 625150 w 1523073"/>
              <a:gd name="connsiteY11" fmla="*/ 1276870 h 1523073"/>
              <a:gd name="connsiteX12" fmla="*/ 383438 w 1523073"/>
              <a:gd name="connsiteY12" fmla="*/ 1137318 h 1523073"/>
              <a:gd name="connsiteX13" fmla="*/ 158733 w 1523073"/>
              <a:gd name="connsiteY13" fmla="*/ 1205039 h 1523073"/>
              <a:gd name="connsiteX14" fmla="*/ 76050 w 1523073"/>
              <a:gd name="connsiteY14" fmla="*/ 1061828 h 1523073"/>
              <a:gd name="connsiteX15" fmla="*/ 247052 w 1523073"/>
              <a:gd name="connsiteY15" fmla="*/ 901089 h 1523073"/>
              <a:gd name="connsiteX16" fmla="*/ 247052 w 1523073"/>
              <a:gd name="connsiteY16" fmla="*/ 621984 h 1523073"/>
              <a:gd name="connsiteX17" fmla="*/ 76050 w 1523073"/>
              <a:gd name="connsiteY17" fmla="*/ 461245 h 1523073"/>
              <a:gd name="connsiteX18" fmla="*/ 158733 w 1523073"/>
              <a:gd name="connsiteY18" fmla="*/ 318034 h 1523073"/>
              <a:gd name="connsiteX19" fmla="*/ 383438 w 1523073"/>
              <a:gd name="connsiteY19" fmla="*/ 385756 h 1523073"/>
              <a:gd name="connsiteX20" fmla="*/ 625150 w 1523073"/>
              <a:gd name="connsiteY20" fmla="*/ 246204 h 1523073"/>
              <a:gd name="connsiteX21" fmla="*/ 678853 w 1523073"/>
              <a:gd name="connsiteY21" fmla="*/ 17742 h 1523073"/>
              <a:gd name="connsiteX22" fmla="*/ 844220 w 1523073"/>
              <a:gd name="connsiteY22" fmla="*/ 17742 h 1523073"/>
              <a:gd name="connsiteX23" fmla="*/ 897923 w 1523073"/>
              <a:gd name="connsiteY23" fmla="*/ 246203 h 1523073"/>
              <a:gd name="connsiteX24" fmla="*/ 1139635 w 1523073"/>
              <a:gd name="connsiteY24" fmla="*/ 385755 h 1523073"/>
              <a:gd name="connsiteX25" fmla="*/ 1139635 w 1523073"/>
              <a:gd name="connsiteY25" fmla="*/ 385756 h 1523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523073" h="1523073">
                <a:moveTo>
                  <a:pt x="980321" y="385266"/>
                </a:moveTo>
                <a:lnTo>
                  <a:pt x="1143229" y="284370"/>
                </a:lnTo>
                <a:lnTo>
                  <a:pt x="1238703" y="379844"/>
                </a:lnTo>
                <a:lnTo>
                  <a:pt x="1137806" y="542752"/>
                </a:lnTo>
                <a:cubicBezTo>
                  <a:pt x="1176668" y="609586"/>
                  <a:pt x="1197026" y="685564"/>
                  <a:pt x="1196788" y="762875"/>
                </a:cubicBezTo>
                <a:lnTo>
                  <a:pt x="1365621" y="853509"/>
                </a:lnTo>
                <a:lnTo>
                  <a:pt x="1330675" y="983928"/>
                </a:lnTo>
                <a:lnTo>
                  <a:pt x="1139145" y="978003"/>
                </a:lnTo>
                <a:cubicBezTo>
                  <a:pt x="1100696" y="1045075"/>
                  <a:pt x="1045076" y="1100695"/>
                  <a:pt x="978004" y="1139144"/>
                </a:cubicBezTo>
                <a:lnTo>
                  <a:pt x="983929" y="1330675"/>
                </a:lnTo>
                <a:lnTo>
                  <a:pt x="853508" y="1365621"/>
                </a:lnTo>
                <a:lnTo>
                  <a:pt x="762875" y="1196789"/>
                </a:lnTo>
                <a:cubicBezTo>
                  <a:pt x="685564" y="1197027"/>
                  <a:pt x="609586" y="1176668"/>
                  <a:pt x="542752" y="1137807"/>
                </a:cubicBezTo>
                <a:lnTo>
                  <a:pt x="379844" y="1238703"/>
                </a:lnTo>
                <a:lnTo>
                  <a:pt x="284370" y="1143229"/>
                </a:lnTo>
                <a:lnTo>
                  <a:pt x="385267" y="980321"/>
                </a:lnTo>
                <a:cubicBezTo>
                  <a:pt x="346405" y="913487"/>
                  <a:pt x="326047" y="837509"/>
                  <a:pt x="326285" y="760198"/>
                </a:cubicBezTo>
                <a:lnTo>
                  <a:pt x="157452" y="669564"/>
                </a:lnTo>
                <a:lnTo>
                  <a:pt x="192398" y="539145"/>
                </a:lnTo>
                <a:lnTo>
                  <a:pt x="383928" y="545070"/>
                </a:lnTo>
                <a:cubicBezTo>
                  <a:pt x="422377" y="477998"/>
                  <a:pt x="477997" y="422378"/>
                  <a:pt x="545069" y="383929"/>
                </a:cubicBezTo>
                <a:lnTo>
                  <a:pt x="539144" y="192398"/>
                </a:lnTo>
                <a:lnTo>
                  <a:pt x="669565" y="157452"/>
                </a:lnTo>
                <a:lnTo>
                  <a:pt x="760198" y="326284"/>
                </a:lnTo>
                <a:cubicBezTo>
                  <a:pt x="837509" y="326046"/>
                  <a:pt x="913487" y="346405"/>
                  <a:pt x="980321" y="385266"/>
                </a:cubicBezTo>
                <a:lnTo>
                  <a:pt x="980321" y="385266"/>
                </a:lnTo>
                <a:close/>
              </a:path>
            </a:pathLst>
          </a:custGeom>
          <a:solidFill>
            <a:srgbClr val="00B050"/>
          </a:solidFill>
          <a:ln w="38100">
            <a:solidFill>
              <a:schemeClr val="tx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519177" tIns="519177" rIns="519176" bIns="519176" numCol="1" spcCol="1270" anchor="ctr" anchorCtr="0">
            <a:noAutofit/>
          </a:bodyPr>
          <a:lstStyle/>
          <a:p>
            <a:pPr lvl="0" algn="ctr" defTabSz="488950">
              <a:lnSpc>
                <a:spcPct val="90000"/>
              </a:lnSpc>
              <a:spcBef>
                <a:spcPct val="0"/>
              </a:spcBef>
              <a:spcAft>
                <a:spcPct val="35000"/>
              </a:spcAft>
            </a:pPr>
            <a:r>
              <a:rPr lang="en-US" sz="1600" kern="1200" dirty="0" smtClean="0">
                <a:solidFill>
                  <a:schemeClr val="tx1"/>
                </a:solidFill>
                <a:latin typeface="Kristen ITC" panose="03050502040202030202" pitchFamily="66" charset="0"/>
              </a:rPr>
              <a:t>START</a:t>
            </a:r>
          </a:p>
          <a:p>
            <a:pPr lvl="0" algn="ctr" defTabSz="488950">
              <a:lnSpc>
                <a:spcPct val="90000"/>
              </a:lnSpc>
              <a:spcBef>
                <a:spcPct val="0"/>
              </a:spcBef>
              <a:spcAft>
                <a:spcPct val="35000"/>
              </a:spcAft>
            </a:pPr>
            <a:r>
              <a:rPr lang="en-US" sz="1600" dirty="0" smtClean="0">
                <a:solidFill>
                  <a:schemeClr val="tx1"/>
                </a:solidFill>
                <a:latin typeface="Kristen ITC" panose="03050502040202030202" pitchFamily="66" charset="0"/>
              </a:rPr>
              <a:t>HERE!</a:t>
            </a:r>
            <a:endParaRPr lang="en-US" sz="1600" kern="1200" dirty="0">
              <a:solidFill>
                <a:schemeClr val="tx1"/>
              </a:solidFill>
              <a:latin typeface="Kristen ITC" panose="03050502040202030202" pitchFamily="66" charset="0"/>
            </a:endParaRPr>
          </a:p>
        </p:txBody>
      </p:sp>
      <p:sp>
        <p:nvSpPr>
          <p:cNvPr id="15" name="Rectangle 14"/>
          <p:cNvSpPr/>
          <p:nvPr/>
        </p:nvSpPr>
        <p:spPr>
          <a:xfrm>
            <a:off x="1296263" y="4057012"/>
            <a:ext cx="4304734" cy="461665"/>
          </a:xfrm>
          <a:prstGeom prst="rect">
            <a:avLst/>
          </a:prstGeom>
        </p:spPr>
        <p:txBody>
          <a:bodyPr wrap="square">
            <a:spAutoFit/>
          </a:bodyPr>
          <a:lstStyle/>
          <a:p>
            <a:r>
              <a:rPr lang="en-US" sz="1200" dirty="0" smtClean="0"/>
              <a:t>Picture credits Imagebase.net and picjumbo.com  </a:t>
            </a:r>
          </a:p>
          <a:p>
            <a:r>
              <a:rPr lang="en-US" sz="1200" dirty="0" smtClean="0"/>
              <a:t>Free stock photos with permission to use in commercial products)</a:t>
            </a:r>
            <a:endParaRPr lang="en-US" sz="1200" dirty="0"/>
          </a:p>
        </p:txBody>
      </p:sp>
      <p:grpSp>
        <p:nvGrpSpPr>
          <p:cNvPr id="12" name="Group 11"/>
          <p:cNvGrpSpPr/>
          <p:nvPr/>
        </p:nvGrpSpPr>
        <p:grpSpPr>
          <a:xfrm>
            <a:off x="82093" y="6508039"/>
            <a:ext cx="9079232" cy="349963"/>
            <a:chOff x="82093" y="6508037"/>
            <a:chExt cx="9079232" cy="349963"/>
          </a:xfrm>
        </p:grpSpPr>
        <p:sp>
          <p:nvSpPr>
            <p:cNvPr id="13" name="Rectangle 12"/>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14" name="Rectangle 13"/>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9" name="TextBox 18"/>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387727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rot="822576">
            <a:off x="4878882" y="2368050"/>
            <a:ext cx="3100529" cy="646331"/>
          </a:xfrm>
          <a:prstGeom prst="rect">
            <a:avLst/>
          </a:prstGeom>
          <a:noFill/>
        </p:spPr>
        <p:txBody>
          <a:bodyPr wrap="none" rtlCol="0">
            <a:spAutoFit/>
          </a:bodyPr>
          <a:lstStyle/>
          <a:p>
            <a:r>
              <a:rPr lang="en-US" sz="3600" dirty="0">
                <a:solidFill>
                  <a:srgbClr val="7030A0"/>
                </a:solidFill>
                <a:latin typeface="Kristen ITC" panose="03050502040202030202" pitchFamily="66" charset="0"/>
              </a:rPr>
              <a:t>Gross Motor</a:t>
            </a:r>
          </a:p>
        </p:txBody>
      </p:sp>
      <p:sp>
        <p:nvSpPr>
          <p:cNvPr id="4" name="TextBox 3"/>
          <p:cNvSpPr txBox="1"/>
          <p:nvPr/>
        </p:nvSpPr>
        <p:spPr>
          <a:xfrm>
            <a:off x="5783729" y="3773022"/>
            <a:ext cx="2585964" cy="707886"/>
          </a:xfrm>
          <a:prstGeom prst="rect">
            <a:avLst/>
          </a:prstGeom>
          <a:noFill/>
        </p:spPr>
        <p:txBody>
          <a:bodyPr wrap="none" rtlCol="0">
            <a:spAutoFit/>
          </a:bodyPr>
          <a:lstStyle/>
          <a:p>
            <a:r>
              <a:rPr lang="en-US" sz="4000" dirty="0">
                <a:solidFill>
                  <a:srgbClr val="FF6600"/>
                </a:solidFill>
                <a:latin typeface="Kristen ITC" panose="03050502040202030202" pitchFamily="66" charset="0"/>
              </a:rPr>
              <a:t>Language</a:t>
            </a:r>
          </a:p>
        </p:txBody>
      </p:sp>
      <p:sp>
        <p:nvSpPr>
          <p:cNvPr id="5" name="TextBox 4"/>
          <p:cNvSpPr txBox="1"/>
          <p:nvPr/>
        </p:nvSpPr>
        <p:spPr>
          <a:xfrm>
            <a:off x="1738357" y="3871757"/>
            <a:ext cx="3001143" cy="707886"/>
          </a:xfrm>
          <a:prstGeom prst="rect">
            <a:avLst/>
          </a:prstGeom>
          <a:noFill/>
        </p:spPr>
        <p:txBody>
          <a:bodyPr wrap="none" rtlCol="0">
            <a:spAutoFit/>
          </a:bodyPr>
          <a:lstStyle/>
          <a:p>
            <a:r>
              <a:rPr lang="en-US" sz="4000" dirty="0">
                <a:solidFill>
                  <a:srgbClr val="0070C0"/>
                </a:solidFill>
                <a:latin typeface="Kristen ITC" panose="03050502040202030202" pitchFamily="66" charset="0"/>
              </a:rPr>
              <a:t>Fine Motor</a:t>
            </a:r>
          </a:p>
        </p:txBody>
      </p:sp>
      <p:sp>
        <p:nvSpPr>
          <p:cNvPr id="6" name="TextBox 5"/>
          <p:cNvSpPr txBox="1"/>
          <p:nvPr/>
        </p:nvSpPr>
        <p:spPr>
          <a:xfrm rot="763880">
            <a:off x="3273461" y="3099593"/>
            <a:ext cx="2504212" cy="707886"/>
          </a:xfrm>
          <a:prstGeom prst="rect">
            <a:avLst/>
          </a:prstGeom>
          <a:noFill/>
        </p:spPr>
        <p:txBody>
          <a:bodyPr wrap="none" rtlCol="0">
            <a:spAutoFit/>
          </a:bodyPr>
          <a:lstStyle/>
          <a:p>
            <a:r>
              <a:rPr lang="en-US" sz="4000" dirty="0">
                <a:solidFill>
                  <a:srgbClr val="00B050"/>
                </a:solidFill>
                <a:latin typeface="Kristen ITC" panose="03050502040202030202" pitchFamily="66" charset="0"/>
              </a:rPr>
              <a:t>Adaptive</a:t>
            </a:r>
          </a:p>
        </p:txBody>
      </p:sp>
      <p:sp>
        <p:nvSpPr>
          <p:cNvPr id="7" name="TextBox 6"/>
          <p:cNvSpPr txBox="1"/>
          <p:nvPr/>
        </p:nvSpPr>
        <p:spPr>
          <a:xfrm rot="21444170">
            <a:off x="1856299" y="2107795"/>
            <a:ext cx="2593980" cy="707886"/>
          </a:xfrm>
          <a:prstGeom prst="rect">
            <a:avLst/>
          </a:prstGeom>
          <a:noFill/>
        </p:spPr>
        <p:txBody>
          <a:bodyPr wrap="none" rtlCol="0">
            <a:spAutoFit/>
          </a:bodyPr>
          <a:lstStyle/>
          <a:p>
            <a:r>
              <a:rPr lang="en-US" sz="4000" dirty="0">
                <a:solidFill>
                  <a:srgbClr val="C00000"/>
                </a:solidFill>
                <a:latin typeface="Kristen ITC" panose="03050502040202030202" pitchFamily="66" charset="0"/>
              </a:rPr>
              <a:t>Cognitive</a:t>
            </a:r>
          </a:p>
        </p:txBody>
      </p:sp>
      <p:sp>
        <p:nvSpPr>
          <p:cNvPr id="11" name="Rectangle 10"/>
          <p:cNvSpPr/>
          <p:nvPr/>
        </p:nvSpPr>
        <p:spPr>
          <a:xfrm>
            <a:off x="152400" y="130368"/>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518901" y="5029202"/>
            <a:ext cx="8305801" cy="1431161"/>
          </a:xfrm>
          <a:prstGeom prst="rect">
            <a:avLst/>
          </a:prstGeom>
        </p:spPr>
        <p:txBody>
          <a:bodyPr wrap="square">
            <a:spAutoFit/>
          </a:bodyPr>
          <a:lstStyle/>
          <a:p>
            <a:pPr algn="ctr">
              <a:lnSpc>
                <a:spcPct val="150000"/>
              </a:lnSpc>
            </a:pPr>
            <a:r>
              <a:rPr lang="en-US" sz="1600" dirty="0">
                <a:latin typeface="Kristen ITC" panose="03050502040202030202" pitchFamily="66" charset="0"/>
              </a:rPr>
              <a:t>*</a:t>
            </a:r>
            <a:r>
              <a:rPr lang="en-US" sz="1400" dirty="0">
                <a:latin typeface="Kristen ITC" panose="03050502040202030202" pitchFamily="66" charset="0"/>
              </a:rPr>
              <a:t>Each learner moves at their own pace.  Whether you are working; one-to-one, in small groups, or have a large class, make sure to provide your learners with an environment rich with activities.  For information on how to set up a six domain environment download </a:t>
            </a:r>
          </a:p>
          <a:p>
            <a:pPr algn="ctr">
              <a:lnSpc>
                <a:spcPct val="150000"/>
              </a:lnSpc>
            </a:pPr>
            <a:r>
              <a:rPr lang="en-US" sz="1400" dirty="0">
                <a:latin typeface="Kristen ITC" panose="03050502040202030202" pitchFamily="66" charset="0"/>
              </a:rPr>
              <a:t>Start Here’s Daily Schedule, Center &amp; Activity guide.</a:t>
            </a:r>
          </a:p>
        </p:txBody>
      </p:sp>
      <p:sp>
        <p:nvSpPr>
          <p:cNvPr id="12" name="Rectangle 11"/>
          <p:cNvSpPr/>
          <p:nvPr/>
        </p:nvSpPr>
        <p:spPr>
          <a:xfrm>
            <a:off x="209320" y="334171"/>
            <a:ext cx="7716588" cy="1477328"/>
          </a:xfrm>
          <a:prstGeom prst="rect">
            <a:avLst/>
          </a:prstGeom>
        </p:spPr>
        <p:txBody>
          <a:bodyPr wrap="square">
            <a:spAutoFit/>
          </a:bodyPr>
          <a:lstStyle/>
          <a:p>
            <a:pPr algn="ctr">
              <a:lnSpc>
                <a:spcPct val="150000"/>
              </a:lnSpc>
            </a:pPr>
            <a:r>
              <a:rPr lang="en-US" sz="2000" b="1" dirty="0">
                <a:solidFill>
                  <a:srgbClr val="C00000"/>
                </a:solidFill>
                <a:latin typeface="Kristen ITC" panose="03050502040202030202" pitchFamily="66" charset="0"/>
              </a:rPr>
              <a:t>Six Domain </a:t>
            </a:r>
            <a:r>
              <a:rPr lang="en-US" sz="2000" dirty="0">
                <a:latin typeface="Kristen ITC" panose="03050502040202030202" pitchFamily="66" charset="0"/>
              </a:rPr>
              <a:t>games are created to support a young learners development.  Daily engagement in </a:t>
            </a:r>
            <a:r>
              <a:rPr lang="en-US" sz="2000" u="sng" dirty="0">
                <a:latin typeface="Kristen ITC" panose="03050502040202030202" pitchFamily="66" charset="0"/>
              </a:rPr>
              <a:t>these six domains work together to create a “whole child”. </a:t>
            </a:r>
            <a:r>
              <a:rPr lang="en-US" sz="2000" dirty="0">
                <a:latin typeface="Kristen ITC" panose="03050502040202030202" pitchFamily="66" charset="0"/>
              </a:rPr>
              <a:t> Have Fun!</a:t>
            </a:r>
          </a:p>
        </p:txBody>
      </p:sp>
      <p:sp>
        <p:nvSpPr>
          <p:cNvPr id="13" name="Rounded Rectangle 12"/>
          <p:cNvSpPr/>
          <p:nvPr/>
        </p:nvSpPr>
        <p:spPr>
          <a:xfrm>
            <a:off x="7912493" y="235566"/>
            <a:ext cx="914400" cy="9144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READ</a:t>
            </a:r>
          </a:p>
        </p:txBody>
      </p:sp>
      <p:sp>
        <p:nvSpPr>
          <p:cNvPr id="18" name="TextBox 17"/>
          <p:cNvSpPr txBox="1"/>
          <p:nvPr/>
        </p:nvSpPr>
        <p:spPr>
          <a:xfrm>
            <a:off x="869412" y="2969703"/>
            <a:ext cx="1691489" cy="707886"/>
          </a:xfrm>
          <a:prstGeom prst="rect">
            <a:avLst/>
          </a:prstGeom>
          <a:noFill/>
        </p:spPr>
        <p:txBody>
          <a:bodyPr wrap="none" rtlCol="0">
            <a:spAutoFit/>
          </a:bodyPr>
          <a:lstStyle/>
          <a:p>
            <a:r>
              <a:rPr lang="en-US" sz="4000" dirty="0">
                <a:solidFill>
                  <a:srgbClr val="FFC000"/>
                </a:solidFill>
                <a:latin typeface="Kristen ITC" panose="03050502040202030202" pitchFamily="66" charset="0"/>
              </a:rPr>
              <a:t>Social</a:t>
            </a:r>
          </a:p>
        </p:txBody>
      </p:sp>
      <p:grpSp>
        <p:nvGrpSpPr>
          <p:cNvPr id="16" name="Group 15"/>
          <p:cNvGrpSpPr/>
          <p:nvPr/>
        </p:nvGrpSpPr>
        <p:grpSpPr>
          <a:xfrm>
            <a:off x="82093" y="6508039"/>
            <a:ext cx="9079232" cy="349963"/>
            <a:chOff x="82093" y="6508037"/>
            <a:chExt cx="9079232" cy="349963"/>
          </a:xfrm>
        </p:grpSpPr>
        <p:sp>
          <p:nvSpPr>
            <p:cNvPr id="17" name="Rectangle 16"/>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23" name="Rectangle 22"/>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24" name="TextBox 23"/>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30163490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870" y="172905"/>
            <a:ext cx="7612623" cy="954107"/>
          </a:xfrm>
          <a:prstGeom prst="rect">
            <a:avLst/>
          </a:prstGeom>
          <a:noFill/>
        </p:spPr>
        <p:txBody>
          <a:bodyPr wrap="square" rtlCol="0">
            <a:spAutoFit/>
          </a:bodyPr>
          <a:lstStyle/>
          <a:p>
            <a:r>
              <a:rPr lang="en-US" sz="2800" dirty="0" smtClean="0">
                <a:latin typeface="Kristen ITC" panose="03050502040202030202" pitchFamily="66" charset="0"/>
              </a:rPr>
              <a:t>Object:  Learners will show and explain an original idea.</a:t>
            </a:r>
            <a:endParaRPr lang="en-US" sz="2800" dirty="0">
              <a:latin typeface="Kristen ITC" panose="03050502040202030202" pitchFamily="66" charset="0"/>
            </a:endParaRPr>
          </a:p>
        </p:txBody>
      </p:sp>
      <p:sp>
        <p:nvSpPr>
          <p:cNvPr id="7" name="Rectangle 6"/>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8" name="Group 7"/>
          <p:cNvGrpSpPr/>
          <p:nvPr/>
        </p:nvGrpSpPr>
        <p:grpSpPr>
          <a:xfrm>
            <a:off x="82093" y="6508039"/>
            <a:ext cx="9079232" cy="349963"/>
            <a:chOff x="82093" y="6508037"/>
            <a:chExt cx="9079232" cy="349963"/>
          </a:xfrm>
        </p:grpSpPr>
        <p:sp>
          <p:nvSpPr>
            <p:cNvPr id="9" name="Rectangle 8"/>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10" name="Rectangle 9"/>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1" name="TextBox 10"/>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5376" y="4886728"/>
            <a:ext cx="1482631" cy="1341781"/>
          </a:xfrm>
          <a:prstGeom prst="rect">
            <a:avLst/>
          </a:prstGeom>
        </p:spPr>
      </p:pic>
      <p:sp>
        <p:nvSpPr>
          <p:cNvPr id="13" name="Rounded Rectangle 12"/>
          <p:cNvSpPr/>
          <p:nvPr/>
        </p:nvSpPr>
        <p:spPr>
          <a:xfrm>
            <a:off x="7912493" y="235566"/>
            <a:ext cx="914400" cy="9144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READ</a:t>
            </a:r>
          </a:p>
        </p:txBody>
      </p:sp>
      <p:sp>
        <p:nvSpPr>
          <p:cNvPr id="14" name="TextBox 13"/>
          <p:cNvSpPr txBox="1"/>
          <p:nvPr/>
        </p:nvSpPr>
        <p:spPr>
          <a:xfrm>
            <a:off x="321510" y="1130850"/>
            <a:ext cx="4636080" cy="2369880"/>
          </a:xfrm>
          <a:prstGeom prst="rect">
            <a:avLst/>
          </a:prstGeom>
          <a:noFill/>
        </p:spPr>
        <p:txBody>
          <a:bodyPr wrap="square" rtlCol="0">
            <a:spAutoFit/>
          </a:bodyPr>
          <a:lstStyle/>
          <a:p>
            <a:r>
              <a:rPr lang="en-US" sz="2800" dirty="0" smtClean="0">
                <a:latin typeface="Kristen ITC" panose="03050502040202030202" pitchFamily="66" charset="0"/>
              </a:rPr>
              <a:t>Set-up:  </a:t>
            </a:r>
            <a:endParaRPr lang="en-US" sz="2800" dirty="0">
              <a:latin typeface="Kristen ITC" panose="03050502040202030202" pitchFamily="66" charset="0"/>
            </a:endParaRP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Choose an area for the center.</a:t>
            </a: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Stock center with tools, paper, and materials.</a:t>
            </a: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Print all visuals and worksheets.  </a:t>
            </a: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Display “posters” on walls near center.</a:t>
            </a:r>
            <a:endParaRPr lang="en-US" sz="1600" dirty="0">
              <a:latin typeface="Kristen ITC" panose="03050502040202030202" pitchFamily="66" charset="0"/>
            </a:endParaRPr>
          </a:p>
        </p:txBody>
      </p:sp>
      <p:sp>
        <p:nvSpPr>
          <p:cNvPr id="16" name="TextBox 15"/>
          <p:cNvSpPr txBox="1"/>
          <p:nvPr/>
        </p:nvSpPr>
        <p:spPr>
          <a:xfrm>
            <a:off x="321510" y="3448790"/>
            <a:ext cx="4811956" cy="2954655"/>
          </a:xfrm>
          <a:prstGeom prst="rect">
            <a:avLst/>
          </a:prstGeom>
          <a:noFill/>
        </p:spPr>
        <p:txBody>
          <a:bodyPr wrap="square" rtlCol="0">
            <a:spAutoFit/>
          </a:bodyPr>
          <a:lstStyle/>
          <a:p>
            <a:pPr>
              <a:lnSpc>
                <a:spcPct val="150000"/>
              </a:lnSpc>
            </a:pPr>
            <a:r>
              <a:rPr lang="en-US" sz="2800" dirty="0" smtClean="0">
                <a:latin typeface="Kristen ITC" panose="03050502040202030202" pitchFamily="66" charset="0"/>
              </a:rPr>
              <a:t>Procedure:  </a:t>
            </a:r>
            <a:endParaRPr lang="en-US" sz="2800" dirty="0">
              <a:latin typeface="Kristen ITC" panose="03050502040202030202" pitchFamily="66" charset="0"/>
            </a:endParaRP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Week One – Intro, Lesson, and Hands-on activities.</a:t>
            </a: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Additional weeks - Set-up the center and post a new problem weekly.</a:t>
            </a:r>
          </a:p>
          <a:p>
            <a:pPr marL="285750" indent="-285750">
              <a:lnSpc>
                <a:spcPct val="150000"/>
              </a:lnSpc>
              <a:buFont typeface="Arial" panose="020B0604020202020204" pitchFamily="34" charset="0"/>
              <a:buChar char="•"/>
            </a:pPr>
            <a:r>
              <a:rPr lang="en-US" sz="1600" dirty="0" smtClean="0">
                <a:latin typeface="Kristen ITC" panose="03050502040202030202" pitchFamily="66" charset="0"/>
              </a:rPr>
              <a:t>At the end of the year, make a book or presentation of the work.</a:t>
            </a:r>
          </a:p>
        </p:txBody>
      </p:sp>
      <p:sp>
        <p:nvSpPr>
          <p:cNvPr id="6" name="Rectangle 5"/>
          <p:cNvSpPr/>
          <p:nvPr/>
        </p:nvSpPr>
        <p:spPr>
          <a:xfrm>
            <a:off x="5197365" y="1410159"/>
            <a:ext cx="3384775" cy="3260993"/>
          </a:xfrm>
          <a:prstGeom prst="rect">
            <a:avLst/>
          </a:prstGeom>
          <a:solidFill>
            <a:srgbClr val="FFC000"/>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Tips:</a:t>
            </a:r>
          </a:p>
          <a:p>
            <a:pPr algn="ctr"/>
            <a:endParaRPr lang="en-US" sz="900" dirty="0"/>
          </a:p>
          <a:p>
            <a:pPr algn="ctr"/>
            <a:r>
              <a:rPr lang="en-US" dirty="0" smtClean="0"/>
              <a:t>Do basic research on 3D printing.</a:t>
            </a:r>
          </a:p>
          <a:p>
            <a:pPr algn="ctr"/>
            <a:endParaRPr lang="en-US" sz="1000" dirty="0"/>
          </a:p>
          <a:p>
            <a:pPr algn="ctr"/>
            <a:r>
              <a:rPr lang="en-US" dirty="0" smtClean="0"/>
              <a:t>Find a short video of a 3D printer working.</a:t>
            </a:r>
          </a:p>
          <a:p>
            <a:pPr algn="ctr"/>
            <a:endParaRPr lang="en-US" sz="1000" dirty="0"/>
          </a:p>
          <a:p>
            <a:pPr algn="ctr"/>
            <a:r>
              <a:rPr lang="en-US" dirty="0" smtClean="0"/>
              <a:t>Encourage ideas:  get the kids “thinking” – not the specific mechanics or the current limitations of the technology.</a:t>
            </a:r>
          </a:p>
          <a:p>
            <a:pPr algn="ctr"/>
            <a:endParaRPr lang="en-US" dirty="0"/>
          </a:p>
        </p:txBody>
      </p:sp>
    </p:spTree>
    <p:extLst>
      <p:ext uri="{BB962C8B-B14F-4D97-AF65-F5344CB8AC3E}">
        <p14:creationId xmlns:p14="http://schemas.microsoft.com/office/powerpoint/2010/main" val="816163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9762" y="1244547"/>
            <a:ext cx="8251634" cy="3785652"/>
          </a:xfrm>
          <a:prstGeom prst="rect">
            <a:avLst/>
          </a:prstGeom>
          <a:noFill/>
        </p:spPr>
        <p:txBody>
          <a:bodyPr wrap="square" rtlCol="0">
            <a:spAutoFit/>
          </a:bodyPr>
          <a:lstStyle/>
          <a:p>
            <a:pPr algn="ctr"/>
            <a:r>
              <a:rPr lang="en-US" sz="8000" dirty="0" smtClean="0">
                <a:latin typeface="Kristen ITC" panose="03050502040202030202" pitchFamily="66" charset="0"/>
              </a:rPr>
              <a:t>Lesson with</a:t>
            </a:r>
          </a:p>
          <a:p>
            <a:pPr algn="ctr"/>
            <a:r>
              <a:rPr lang="en-US" sz="8000" dirty="0" smtClean="0">
                <a:latin typeface="Kristen ITC" panose="03050502040202030202" pitchFamily="66" charset="0"/>
              </a:rPr>
              <a:t>Center </a:t>
            </a:r>
          </a:p>
          <a:p>
            <a:pPr algn="ctr"/>
            <a:r>
              <a:rPr lang="en-US" sz="8000" dirty="0" smtClean="0">
                <a:latin typeface="Kristen ITC" panose="03050502040202030202" pitchFamily="66" charset="0"/>
              </a:rPr>
              <a:t>Visuals</a:t>
            </a:r>
            <a:endParaRPr lang="en-US" sz="8000" dirty="0">
              <a:latin typeface="Kristen ITC" panose="03050502040202030202" pitchFamily="66" charset="0"/>
            </a:endParaRPr>
          </a:p>
        </p:txBody>
      </p:sp>
      <p:sp>
        <p:nvSpPr>
          <p:cNvPr id="3" name="Rectangle 2"/>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4" name="Group 3"/>
          <p:cNvGrpSpPr/>
          <p:nvPr/>
        </p:nvGrpSpPr>
        <p:grpSpPr>
          <a:xfrm>
            <a:off x="82093" y="6508039"/>
            <a:ext cx="9079232" cy="349963"/>
            <a:chOff x="82093" y="6508037"/>
            <a:chExt cx="9079232" cy="349963"/>
          </a:xfrm>
        </p:grpSpPr>
        <p:sp>
          <p:nvSpPr>
            <p:cNvPr id="5" name="Rectangle 4"/>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6" name="Rectangle 5"/>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7" name="TextBox 6"/>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Tree>
    <p:extLst>
      <p:ext uri="{BB962C8B-B14F-4D97-AF65-F5344CB8AC3E}">
        <p14:creationId xmlns:p14="http://schemas.microsoft.com/office/powerpoint/2010/main" val="1683909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3" name="Group 2"/>
          <p:cNvGrpSpPr/>
          <p:nvPr/>
        </p:nvGrpSpPr>
        <p:grpSpPr>
          <a:xfrm>
            <a:off x="82093" y="6508039"/>
            <a:ext cx="9079232" cy="349963"/>
            <a:chOff x="82093" y="6508037"/>
            <a:chExt cx="9079232" cy="349963"/>
          </a:xfrm>
        </p:grpSpPr>
        <p:sp>
          <p:nvSpPr>
            <p:cNvPr id="4" name="Rectangle 3"/>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5" name="Rectangle 4"/>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6" name="TextBox 5"/>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7114122" flipH="1">
            <a:off x="1341940" y="5516605"/>
            <a:ext cx="224634" cy="888385"/>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475668" y="4884434"/>
            <a:ext cx="583668" cy="548453"/>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208383" flipV="1">
            <a:off x="1001897" y="4890475"/>
            <a:ext cx="1213244" cy="606622"/>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V="1">
            <a:off x="710338" y="5667730"/>
            <a:ext cx="648941" cy="648941"/>
          </a:xfrm>
          <a:prstGeom prst="rect">
            <a:avLst/>
          </a:prstGeom>
        </p:spPr>
      </p:pic>
      <p:sp>
        <p:nvSpPr>
          <p:cNvPr id="12" name="Rectangle 11"/>
          <p:cNvSpPr/>
          <p:nvPr/>
        </p:nvSpPr>
        <p:spPr>
          <a:xfrm>
            <a:off x="378841" y="4640221"/>
            <a:ext cx="1681315" cy="17033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805958" y="5408893"/>
            <a:ext cx="839397" cy="369332"/>
          </a:xfrm>
          <a:prstGeom prst="rect">
            <a:avLst/>
          </a:prstGeom>
          <a:noFill/>
        </p:spPr>
        <p:txBody>
          <a:bodyPr wrap="none" rtlCol="0">
            <a:spAutoFit/>
          </a:bodyPr>
          <a:lstStyle/>
          <a:p>
            <a:r>
              <a:rPr lang="en-US" dirty="0" smtClean="0">
                <a:latin typeface="OpenDyslexic" panose="00000500000000000000" pitchFamily="50" charset="0"/>
              </a:rPr>
              <a:t>Tools</a:t>
            </a:r>
            <a:endParaRPr lang="en-US" dirty="0">
              <a:latin typeface="OpenDyslexic" panose="00000500000000000000" pitchFamily="50" charset="0"/>
            </a:endParaRPr>
          </a:p>
        </p:txBody>
      </p:sp>
      <p:sp>
        <p:nvSpPr>
          <p:cNvPr id="14" name="Rectangle 13"/>
          <p:cNvSpPr/>
          <p:nvPr/>
        </p:nvSpPr>
        <p:spPr>
          <a:xfrm>
            <a:off x="2276101" y="4640221"/>
            <a:ext cx="1681315" cy="17033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09890" y="4850726"/>
            <a:ext cx="1161704" cy="1397539"/>
          </a:xfrm>
          <a:prstGeom prst="rect">
            <a:avLst/>
          </a:prstGeom>
        </p:spPr>
      </p:pic>
      <p:sp>
        <p:nvSpPr>
          <p:cNvPr id="16" name="TextBox 15"/>
          <p:cNvSpPr txBox="1"/>
          <p:nvPr/>
        </p:nvSpPr>
        <p:spPr>
          <a:xfrm>
            <a:off x="2639977" y="5270393"/>
            <a:ext cx="901529" cy="646331"/>
          </a:xfrm>
          <a:prstGeom prst="rect">
            <a:avLst/>
          </a:prstGeom>
          <a:noFill/>
        </p:spPr>
        <p:txBody>
          <a:bodyPr wrap="none" rtlCol="0">
            <a:spAutoFit/>
          </a:bodyPr>
          <a:lstStyle/>
          <a:p>
            <a:r>
              <a:rPr lang="en-US" dirty="0" smtClean="0">
                <a:latin typeface="OpenDyslexic" panose="00000500000000000000" pitchFamily="50" charset="0"/>
              </a:rPr>
              <a:t>Graph</a:t>
            </a:r>
          </a:p>
          <a:p>
            <a:r>
              <a:rPr lang="en-US" dirty="0" smtClean="0">
                <a:latin typeface="OpenDyslexic" panose="00000500000000000000" pitchFamily="50" charset="0"/>
              </a:rPr>
              <a:t>Paper</a:t>
            </a:r>
          </a:p>
        </p:txBody>
      </p:sp>
      <p:pic>
        <p:nvPicPr>
          <p:cNvPr id="18" name="Pictur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179" y="3562529"/>
            <a:ext cx="823289" cy="566949"/>
          </a:xfrm>
          <a:prstGeom prst="rect">
            <a:avLst/>
          </a:prstGeom>
        </p:spPr>
      </p:pic>
      <p:sp>
        <p:nvSpPr>
          <p:cNvPr id="19" name="TextBox 18"/>
          <p:cNvSpPr txBox="1"/>
          <p:nvPr/>
        </p:nvSpPr>
        <p:spPr>
          <a:xfrm>
            <a:off x="337636" y="2639204"/>
            <a:ext cx="1184940" cy="584775"/>
          </a:xfrm>
          <a:prstGeom prst="rect">
            <a:avLst/>
          </a:prstGeom>
          <a:noFill/>
        </p:spPr>
        <p:txBody>
          <a:bodyPr wrap="square" rtlCol="0">
            <a:spAutoFit/>
          </a:bodyPr>
          <a:lstStyle/>
          <a:p>
            <a:pPr algn="ctr"/>
            <a:r>
              <a:rPr lang="en-US" sz="1600" dirty="0" smtClean="0">
                <a:latin typeface="OpenDyslexic" panose="00000500000000000000" pitchFamily="50" charset="0"/>
              </a:rPr>
              <a:t>Fix </a:t>
            </a:r>
            <a:r>
              <a:rPr lang="en-US" sz="1600" dirty="0">
                <a:latin typeface="OpenDyslexic" panose="00000500000000000000" pitchFamily="50" charset="0"/>
              </a:rPr>
              <a:t>t</a:t>
            </a:r>
            <a:r>
              <a:rPr lang="en-US" sz="1600" dirty="0" smtClean="0">
                <a:latin typeface="OpenDyslexic" panose="00000500000000000000" pitchFamily="50" charset="0"/>
              </a:rPr>
              <a:t>he </a:t>
            </a:r>
          </a:p>
          <a:p>
            <a:pPr algn="ctr"/>
            <a:r>
              <a:rPr lang="en-US" sz="1600" dirty="0" smtClean="0">
                <a:latin typeface="OpenDyslexic" panose="00000500000000000000" pitchFamily="50" charset="0"/>
              </a:rPr>
              <a:t>Problem.</a:t>
            </a:r>
            <a:endParaRPr lang="en-US" sz="1600" dirty="0">
              <a:latin typeface="OpenDyslexic" panose="00000500000000000000" pitchFamily="50" charset="0"/>
            </a:endParaRPr>
          </a:p>
        </p:txBody>
      </p:sp>
      <p:sp>
        <p:nvSpPr>
          <p:cNvPr id="20" name="Rectangle 19"/>
          <p:cNvSpPr/>
          <p:nvPr/>
        </p:nvSpPr>
        <p:spPr>
          <a:xfrm>
            <a:off x="337636" y="2544186"/>
            <a:ext cx="1184940" cy="7413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4173361" y="4640221"/>
            <a:ext cx="1681315" cy="17033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a:xfrm>
            <a:off x="4195911" y="4940273"/>
            <a:ext cx="1486817" cy="1169551"/>
          </a:xfrm>
          <a:prstGeom prst="rect">
            <a:avLst/>
          </a:prstGeom>
          <a:noFill/>
        </p:spPr>
        <p:txBody>
          <a:bodyPr wrap="none" rtlCol="0">
            <a:spAutoFit/>
          </a:bodyPr>
          <a:lstStyle/>
          <a:p>
            <a:r>
              <a:rPr lang="en-US" sz="1400" dirty="0" smtClean="0">
                <a:latin typeface="OpenDyslexic" panose="00000500000000000000" pitchFamily="50" charset="0"/>
              </a:rPr>
              <a:t>Materials:</a:t>
            </a:r>
          </a:p>
          <a:p>
            <a:r>
              <a:rPr lang="en-US" sz="1400" dirty="0" smtClean="0">
                <a:latin typeface="OpenDyslexic" panose="00000500000000000000" pitchFamily="50" charset="0"/>
              </a:rPr>
              <a:t>Legos</a:t>
            </a:r>
          </a:p>
          <a:p>
            <a:r>
              <a:rPr lang="en-US" sz="1400" dirty="0" smtClean="0">
                <a:latin typeface="OpenDyslexic" panose="00000500000000000000" pitchFamily="50" charset="0"/>
              </a:rPr>
              <a:t>Masking Tape</a:t>
            </a:r>
          </a:p>
          <a:p>
            <a:r>
              <a:rPr lang="en-US" sz="1400" dirty="0" smtClean="0">
                <a:latin typeface="OpenDyslexic" panose="00000500000000000000" pitchFamily="50" charset="0"/>
              </a:rPr>
              <a:t>Pipe Cleaners</a:t>
            </a:r>
          </a:p>
          <a:p>
            <a:r>
              <a:rPr lang="en-US" sz="1400" dirty="0" smtClean="0">
                <a:latin typeface="OpenDyslexic" panose="00000500000000000000" pitchFamily="50" charset="0"/>
              </a:rPr>
              <a:t>Play dough</a:t>
            </a:r>
          </a:p>
        </p:txBody>
      </p:sp>
      <p:sp>
        <p:nvSpPr>
          <p:cNvPr id="23" name="TextBox 22"/>
          <p:cNvSpPr txBox="1"/>
          <p:nvPr/>
        </p:nvSpPr>
        <p:spPr>
          <a:xfrm>
            <a:off x="6167878" y="5270382"/>
            <a:ext cx="1495922" cy="646331"/>
          </a:xfrm>
          <a:prstGeom prst="rect">
            <a:avLst/>
          </a:prstGeom>
          <a:noFill/>
        </p:spPr>
        <p:txBody>
          <a:bodyPr wrap="none" rtlCol="0">
            <a:spAutoFit/>
          </a:bodyPr>
          <a:lstStyle/>
          <a:p>
            <a:pPr algn="ctr"/>
            <a:r>
              <a:rPr lang="en-US" dirty="0" smtClean="0">
                <a:latin typeface="OpenDyslexic" panose="00000500000000000000" pitchFamily="50" charset="0"/>
              </a:rPr>
              <a:t>Worksheet</a:t>
            </a:r>
          </a:p>
          <a:p>
            <a:pPr algn="ctr"/>
            <a:r>
              <a:rPr lang="en-US" dirty="0" smtClean="0">
                <a:latin typeface="OpenDyslexic" panose="00000500000000000000" pitchFamily="50" charset="0"/>
              </a:rPr>
              <a:t>Copies</a:t>
            </a: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13860" y="700068"/>
            <a:ext cx="1979644" cy="1484733"/>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51207" y="723985"/>
            <a:ext cx="1979644" cy="1484733"/>
          </a:xfrm>
          <a:prstGeom prst="rect">
            <a:avLst/>
          </a:prstGeom>
        </p:spPr>
      </p:pic>
      <p:sp>
        <p:nvSpPr>
          <p:cNvPr id="27" name="Rectangle 26"/>
          <p:cNvSpPr/>
          <p:nvPr/>
        </p:nvSpPr>
        <p:spPr>
          <a:xfrm>
            <a:off x="6070621" y="4640221"/>
            <a:ext cx="1681315" cy="1703342"/>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32341" y="4795602"/>
            <a:ext cx="400840" cy="300630"/>
          </a:xfrm>
          <a:prstGeom prst="rect">
            <a:avLst/>
          </a:prstGeom>
        </p:spPr>
      </p:pic>
      <p:pic>
        <p:nvPicPr>
          <p:cNvPr id="31" name="Picture 3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09294" y="4769961"/>
            <a:ext cx="426508" cy="319881"/>
          </a:xfrm>
          <a:prstGeom prst="rect">
            <a:avLst/>
          </a:prstGeom>
        </p:spPr>
      </p:pic>
      <p:pic>
        <p:nvPicPr>
          <p:cNvPr id="29" name="Picture 2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673509" y="4776950"/>
            <a:ext cx="423729" cy="317797"/>
          </a:xfrm>
          <a:prstGeom prst="rect">
            <a:avLst/>
          </a:prstGeom>
        </p:spPr>
      </p:pic>
      <p:sp>
        <p:nvSpPr>
          <p:cNvPr id="33" name="TextBox 32"/>
          <p:cNvSpPr txBox="1"/>
          <p:nvPr/>
        </p:nvSpPr>
        <p:spPr>
          <a:xfrm>
            <a:off x="2235583" y="199377"/>
            <a:ext cx="5019323" cy="523220"/>
          </a:xfrm>
          <a:prstGeom prst="rect">
            <a:avLst/>
          </a:prstGeom>
          <a:noFill/>
        </p:spPr>
        <p:txBody>
          <a:bodyPr wrap="none" rtlCol="0">
            <a:spAutoFit/>
          </a:bodyPr>
          <a:lstStyle/>
          <a:p>
            <a:r>
              <a:rPr lang="en-US" sz="2800" dirty="0" smtClean="0">
                <a:latin typeface="Kristen ITC" panose="03050502040202030202" pitchFamily="66" charset="0"/>
              </a:rPr>
              <a:t>Independent Center Set-up</a:t>
            </a:r>
            <a:endParaRPr lang="en-US" sz="2800" dirty="0">
              <a:latin typeface="Kristen ITC" panose="03050502040202030202" pitchFamily="66" charset="0"/>
            </a:endParaRPr>
          </a:p>
        </p:txBody>
      </p:sp>
      <p:sp>
        <p:nvSpPr>
          <p:cNvPr id="36" name="Rectangle 35"/>
          <p:cNvSpPr/>
          <p:nvPr/>
        </p:nvSpPr>
        <p:spPr>
          <a:xfrm>
            <a:off x="337636" y="3380553"/>
            <a:ext cx="1184940" cy="86847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Left Arrow Callout 16"/>
          <p:cNvSpPr/>
          <p:nvPr/>
        </p:nvSpPr>
        <p:spPr>
          <a:xfrm>
            <a:off x="1593377" y="3030874"/>
            <a:ext cx="1640966" cy="1236127"/>
          </a:xfrm>
          <a:prstGeom prst="leftArrowCallout">
            <a:avLst/>
          </a:prstGeom>
          <a:solidFill>
            <a:srgbClr val="FFC000"/>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Post the problem.</a:t>
            </a:r>
            <a:endParaRPr lang="en-US" dirty="0"/>
          </a:p>
        </p:txBody>
      </p:sp>
      <p:sp>
        <p:nvSpPr>
          <p:cNvPr id="28" name="Right Arrow Callout 27"/>
          <p:cNvSpPr/>
          <p:nvPr/>
        </p:nvSpPr>
        <p:spPr>
          <a:xfrm>
            <a:off x="800790" y="473625"/>
            <a:ext cx="1488956" cy="1656305"/>
          </a:xfrm>
          <a:prstGeom prst="rightArrowCallout">
            <a:avLst/>
          </a:prstGeom>
          <a:solidFill>
            <a:srgbClr val="FFC000"/>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Post on </a:t>
            </a:r>
          </a:p>
          <a:p>
            <a:pPr algn="ctr"/>
            <a:r>
              <a:rPr lang="en-US" dirty="0" smtClean="0"/>
              <a:t>wall.</a:t>
            </a:r>
            <a:endParaRPr lang="en-US" dirty="0"/>
          </a:p>
        </p:txBody>
      </p:sp>
      <p:sp>
        <p:nvSpPr>
          <p:cNvPr id="38" name="Down Arrow Callout 37"/>
          <p:cNvSpPr/>
          <p:nvPr/>
        </p:nvSpPr>
        <p:spPr>
          <a:xfrm>
            <a:off x="3429912" y="3807416"/>
            <a:ext cx="1993293" cy="1101030"/>
          </a:xfrm>
          <a:prstGeom prst="downArrowCallout">
            <a:avLst/>
          </a:prstGeom>
          <a:solidFill>
            <a:srgbClr val="FFC000"/>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Stock center.</a:t>
            </a:r>
            <a:endParaRPr lang="en-US" dirty="0"/>
          </a:p>
        </p:txBody>
      </p:sp>
      <p:grpSp>
        <p:nvGrpSpPr>
          <p:cNvPr id="34" name="Group 33"/>
          <p:cNvGrpSpPr/>
          <p:nvPr/>
        </p:nvGrpSpPr>
        <p:grpSpPr>
          <a:xfrm>
            <a:off x="7189677" y="2551891"/>
            <a:ext cx="1673378" cy="1709120"/>
            <a:chOff x="5274325" y="2212885"/>
            <a:chExt cx="3305060" cy="3084722"/>
          </a:xfrm>
        </p:grpSpPr>
        <p:sp>
          <p:nvSpPr>
            <p:cNvPr id="35" name="Cube 34"/>
            <p:cNvSpPr/>
            <p:nvPr/>
          </p:nvSpPr>
          <p:spPr>
            <a:xfrm>
              <a:off x="5274325" y="2212885"/>
              <a:ext cx="3305060" cy="3084722"/>
            </a:xfrm>
            <a:prstGeom prst="cube">
              <a:avLst/>
            </a:prstGeom>
            <a:solidFill>
              <a:schemeClr val="accent4">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p:cNvSpPr/>
            <p:nvPr/>
          </p:nvSpPr>
          <p:spPr>
            <a:xfrm>
              <a:off x="5531422" y="3313263"/>
              <a:ext cx="2126255" cy="1972020"/>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Can 38"/>
            <p:cNvSpPr/>
            <p:nvPr/>
          </p:nvSpPr>
          <p:spPr>
            <a:xfrm>
              <a:off x="5674641" y="5020878"/>
              <a:ext cx="1894901" cy="188118"/>
            </a:xfrm>
            <a:prstGeom prst="can">
              <a:avLst>
                <a:gd name="adj" fmla="val 50000"/>
              </a:avLst>
            </a:prstGeom>
            <a:solidFill>
              <a:schemeClr val="accent2">
                <a:lumMod val="60000"/>
                <a:lumOff val="4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p:cNvSpPr/>
            <p:nvPr/>
          </p:nvSpPr>
          <p:spPr>
            <a:xfrm>
              <a:off x="5383673" y="3033733"/>
              <a:ext cx="147749" cy="16854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p:cNvSpPr/>
            <p:nvPr/>
          </p:nvSpPr>
          <p:spPr>
            <a:xfrm>
              <a:off x="5626043" y="3041460"/>
              <a:ext cx="147749" cy="168542"/>
            </a:xfrm>
            <a:prstGeom prst="ellipse">
              <a:avLst/>
            </a:prstGeom>
            <a:solidFill>
              <a:srgbClr val="008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p:cNvSpPr/>
            <p:nvPr/>
          </p:nvSpPr>
          <p:spPr>
            <a:xfrm>
              <a:off x="6578024" y="3313262"/>
              <a:ext cx="77120" cy="51768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 name="Right Arrow Callout 6"/>
          <p:cNvSpPr/>
          <p:nvPr/>
        </p:nvSpPr>
        <p:spPr>
          <a:xfrm>
            <a:off x="5656250" y="2975789"/>
            <a:ext cx="1499754" cy="1245405"/>
          </a:xfrm>
          <a:prstGeom prst="rightArrowCallout">
            <a:avLst/>
          </a:prstGeom>
          <a:solidFill>
            <a:srgbClr val="FFC000"/>
          </a:solid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Pretend</a:t>
            </a:r>
          </a:p>
          <a:p>
            <a:pPr algn="ctr"/>
            <a:r>
              <a:rPr lang="en-US" sz="1600" dirty="0" smtClean="0"/>
              <a:t>3-D Printer</a:t>
            </a:r>
            <a:endParaRPr lang="en-US" sz="1600" dirty="0"/>
          </a:p>
        </p:txBody>
      </p:sp>
      <p:pic>
        <p:nvPicPr>
          <p:cNvPr id="32" name="Picture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6441" y="5683329"/>
            <a:ext cx="494676" cy="632174"/>
          </a:xfrm>
          <a:prstGeom prst="rect">
            <a:avLst/>
          </a:prstGeom>
        </p:spPr>
      </p:pic>
      <p:pic>
        <p:nvPicPr>
          <p:cNvPr id="43" name="Picture 4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629647" y="722597"/>
            <a:ext cx="1891300" cy="1418475"/>
          </a:xfrm>
          <a:prstGeom prst="rect">
            <a:avLst/>
          </a:prstGeom>
        </p:spPr>
      </p:pic>
    </p:spTree>
    <p:extLst>
      <p:ext uri="{BB962C8B-B14F-4D97-AF65-F5344CB8AC3E}">
        <p14:creationId xmlns:p14="http://schemas.microsoft.com/office/powerpoint/2010/main" val="3663196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1621" y="401617"/>
            <a:ext cx="6190990" cy="830997"/>
          </a:xfrm>
          <a:prstGeom prst="rect">
            <a:avLst/>
          </a:prstGeom>
          <a:noFill/>
        </p:spPr>
        <p:txBody>
          <a:bodyPr wrap="none" rtlCol="0">
            <a:spAutoFit/>
          </a:bodyPr>
          <a:lstStyle/>
          <a:p>
            <a:r>
              <a:rPr lang="en-US" sz="4800" dirty="0" smtClean="0">
                <a:latin typeface="OpenDyslexic" panose="00000500000000000000" pitchFamily="50" charset="0"/>
              </a:rPr>
              <a:t>About 3-D Printing</a:t>
            </a:r>
            <a:endParaRPr lang="en-US" sz="4800" dirty="0">
              <a:latin typeface="OpenDyslexic" panose="00000500000000000000" pitchFamily="50" charset="0"/>
            </a:endParaRPr>
          </a:p>
        </p:txBody>
      </p:sp>
      <p:sp>
        <p:nvSpPr>
          <p:cNvPr id="3" name="TextBox 2"/>
          <p:cNvSpPr txBox="1"/>
          <p:nvPr/>
        </p:nvSpPr>
        <p:spPr>
          <a:xfrm>
            <a:off x="639320" y="2931771"/>
            <a:ext cx="7772085" cy="1077218"/>
          </a:xfrm>
          <a:prstGeom prst="rect">
            <a:avLst/>
          </a:prstGeom>
          <a:noFill/>
        </p:spPr>
        <p:txBody>
          <a:bodyPr wrap="square" rtlCol="0">
            <a:spAutoFit/>
          </a:bodyPr>
          <a:lstStyle/>
          <a:p>
            <a:r>
              <a:rPr lang="en-US" sz="3200" u="sng" dirty="0" smtClean="0">
                <a:latin typeface="OpenDyslexic" panose="00000500000000000000" pitchFamily="50" charset="0"/>
              </a:rPr>
              <a:t>Inventions</a:t>
            </a:r>
            <a:r>
              <a:rPr lang="en-US" sz="3200" dirty="0" smtClean="0">
                <a:latin typeface="OpenDyslexic" panose="00000500000000000000" pitchFamily="50" charset="0"/>
              </a:rPr>
              <a:t> fix problems or make new ideas.</a:t>
            </a:r>
          </a:p>
        </p:txBody>
      </p:sp>
      <p:sp>
        <p:nvSpPr>
          <p:cNvPr id="4" name="TextBox 3"/>
          <p:cNvSpPr txBox="1"/>
          <p:nvPr/>
        </p:nvSpPr>
        <p:spPr>
          <a:xfrm>
            <a:off x="666834" y="4482890"/>
            <a:ext cx="8014457" cy="1077218"/>
          </a:xfrm>
          <a:prstGeom prst="rect">
            <a:avLst/>
          </a:prstGeom>
          <a:noFill/>
        </p:spPr>
        <p:txBody>
          <a:bodyPr wrap="square" rtlCol="0">
            <a:spAutoFit/>
          </a:bodyPr>
          <a:lstStyle/>
          <a:p>
            <a:r>
              <a:rPr lang="en-US" sz="3200" dirty="0" smtClean="0">
                <a:latin typeface="OpenDyslexic" panose="00000500000000000000" pitchFamily="50" charset="0"/>
              </a:rPr>
              <a:t>All kinds of things can be </a:t>
            </a:r>
            <a:r>
              <a:rPr lang="en-US" sz="3200" u="sng" dirty="0" smtClean="0">
                <a:latin typeface="OpenDyslexic" panose="00000500000000000000" pitchFamily="50" charset="0"/>
              </a:rPr>
              <a:t>made</a:t>
            </a:r>
            <a:r>
              <a:rPr lang="en-US" sz="3200" dirty="0">
                <a:latin typeface="OpenDyslexic" panose="00000500000000000000" pitchFamily="50" charset="0"/>
              </a:rPr>
              <a:t> </a:t>
            </a:r>
            <a:endParaRPr lang="en-US" sz="3200" dirty="0" smtClean="0">
              <a:latin typeface="OpenDyslexic" panose="00000500000000000000" pitchFamily="50" charset="0"/>
            </a:endParaRPr>
          </a:p>
          <a:p>
            <a:r>
              <a:rPr lang="en-US" sz="3200" dirty="0">
                <a:latin typeface="OpenDyslexic" panose="00000500000000000000" pitchFamily="50" charset="0"/>
              </a:rPr>
              <a:t>w</a:t>
            </a:r>
            <a:r>
              <a:rPr lang="en-US" sz="3200" dirty="0" smtClean="0">
                <a:latin typeface="OpenDyslexic" panose="00000500000000000000" pitchFamily="50" charset="0"/>
              </a:rPr>
              <a:t>ith a 3-D printer.</a:t>
            </a:r>
          </a:p>
        </p:txBody>
      </p:sp>
      <p:sp>
        <p:nvSpPr>
          <p:cNvPr id="7" name="Rectangle 6"/>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8" name="Group 7"/>
          <p:cNvGrpSpPr/>
          <p:nvPr/>
        </p:nvGrpSpPr>
        <p:grpSpPr>
          <a:xfrm>
            <a:off x="82093" y="6508039"/>
            <a:ext cx="9079232" cy="349963"/>
            <a:chOff x="82093" y="6508037"/>
            <a:chExt cx="9079232" cy="349963"/>
          </a:xfrm>
        </p:grpSpPr>
        <p:sp>
          <p:nvSpPr>
            <p:cNvPr id="9" name="Rectangle 8"/>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10" name="Rectangle 9"/>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1" name="TextBox 10"/>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6542" y="5178651"/>
            <a:ext cx="1482631" cy="1341781"/>
          </a:xfrm>
          <a:prstGeom prst="rect">
            <a:avLst/>
          </a:prstGeom>
        </p:spPr>
      </p:pic>
      <p:sp>
        <p:nvSpPr>
          <p:cNvPr id="15" name="Rounded Rectangle 14"/>
          <p:cNvSpPr/>
          <p:nvPr/>
        </p:nvSpPr>
        <p:spPr>
          <a:xfrm>
            <a:off x="7912493" y="235566"/>
            <a:ext cx="914400" cy="914400"/>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Lesson</a:t>
            </a:r>
            <a:endParaRPr lang="en-US" dirty="0"/>
          </a:p>
        </p:txBody>
      </p:sp>
      <p:sp>
        <p:nvSpPr>
          <p:cNvPr id="13" name="TextBox 12"/>
          <p:cNvSpPr txBox="1"/>
          <p:nvPr/>
        </p:nvSpPr>
        <p:spPr>
          <a:xfrm>
            <a:off x="699536" y="1775359"/>
            <a:ext cx="7772085" cy="584775"/>
          </a:xfrm>
          <a:prstGeom prst="rect">
            <a:avLst/>
          </a:prstGeom>
          <a:noFill/>
        </p:spPr>
        <p:txBody>
          <a:bodyPr wrap="square" rtlCol="0">
            <a:spAutoFit/>
          </a:bodyPr>
          <a:lstStyle/>
          <a:p>
            <a:r>
              <a:rPr lang="en-US" sz="3200" dirty="0" smtClean="0">
                <a:latin typeface="OpenDyslexic" panose="00000500000000000000" pitchFamily="50" charset="0"/>
              </a:rPr>
              <a:t>A 3-D printer is a new </a:t>
            </a:r>
            <a:r>
              <a:rPr lang="en-US" sz="3200" u="sng" dirty="0" smtClean="0">
                <a:latin typeface="OpenDyslexic" panose="00000500000000000000" pitchFamily="50" charset="0"/>
              </a:rPr>
              <a:t>invention.</a:t>
            </a:r>
          </a:p>
        </p:txBody>
      </p:sp>
    </p:spTree>
    <p:extLst>
      <p:ext uri="{BB962C8B-B14F-4D97-AF65-F5344CB8AC3E}">
        <p14:creationId xmlns:p14="http://schemas.microsoft.com/office/powerpoint/2010/main" val="2983759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0681" y="265049"/>
            <a:ext cx="6509795" cy="830997"/>
          </a:xfrm>
          <a:prstGeom prst="rect">
            <a:avLst/>
          </a:prstGeom>
          <a:noFill/>
        </p:spPr>
        <p:txBody>
          <a:bodyPr wrap="none" rtlCol="0">
            <a:spAutoFit/>
          </a:bodyPr>
          <a:lstStyle/>
          <a:p>
            <a:r>
              <a:rPr lang="en-US" sz="4800" dirty="0" smtClean="0">
                <a:latin typeface="OpenDyslexic" panose="00000500000000000000" pitchFamily="50" charset="0"/>
              </a:rPr>
              <a:t>Hands-on Activities</a:t>
            </a:r>
            <a:endParaRPr lang="en-US" sz="4800" dirty="0">
              <a:latin typeface="OpenDyslexic" panose="00000500000000000000" pitchFamily="50" charset="0"/>
            </a:endParaRPr>
          </a:p>
        </p:txBody>
      </p:sp>
      <p:sp>
        <p:nvSpPr>
          <p:cNvPr id="6" name="Rectangle 5"/>
          <p:cNvSpPr/>
          <p:nvPr/>
        </p:nvSpPr>
        <p:spPr>
          <a:xfrm>
            <a:off x="165979" y="76202"/>
            <a:ext cx="8839200" cy="6459379"/>
          </a:xfrm>
          <a:prstGeom prst="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7" name="Group 6"/>
          <p:cNvGrpSpPr/>
          <p:nvPr/>
        </p:nvGrpSpPr>
        <p:grpSpPr>
          <a:xfrm>
            <a:off x="82093" y="6508039"/>
            <a:ext cx="9079232" cy="349963"/>
            <a:chOff x="82093" y="6508037"/>
            <a:chExt cx="9079232" cy="349963"/>
          </a:xfrm>
        </p:grpSpPr>
        <p:sp>
          <p:nvSpPr>
            <p:cNvPr id="8" name="Rectangle 7"/>
            <p:cNvSpPr/>
            <p:nvPr/>
          </p:nvSpPr>
          <p:spPr>
            <a:xfrm>
              <a:off x="82093" y="6611779"/>
              <a:ext cx="2579552" cy="246221"/>
            </a:xfrm>
            <a:prstGeom prst="rect">
              <a:avLst/>
            </a:prstGeom>
          </p:spPr>
          <p:txBody>
            <a:bodyPr wrap="none">
              <a:spAutoFit/>
            </a:bodyPr>
            <a:lstStyle/>
            <a:p>
              <a:pPr algn="ctr"/>
              <a:r>
                <a:rPr lang="en-US" sz="1000" dirty="0"/>
                <a:t>Nestory  Intervention Services Copyright 2015</a:t>
              </a:r>
            </a:p>
          </p:txBody>
        </p:sp>
        <p:sp>
          <p:nvSpPr>
            <p:cNvPr id="9" name="Rectangle 8"/>
            <p:cNvSpPr/>
            <p:nvPr/>
          </p:nvSpPr>
          <p:spPr>
            <a:xfrm>
              <a:off x="2719209" y="6593953"/>
              <a:ext cx="3162224" cy="246221"/>
            </a:xfrm>
            <a:prstGeom prst="rect">
              <a:avLst/>
            </a:prstGeom>
          </p:spPr>
          <p:txBody>
            <a:bodyPr wrap="square">
              <a:spAutoFit/>
            </a:bodyPr>
            <a:lstStyle/>
            <a:p>
              <a:pPr algn="ctr"/>
              <a:r>
                <a:rPr lang="en-US" sz="1000" dirty="0"/>
                <a:t>http://www.teacherspayteachers.com/Store/Start-Here</a:t>
              </a:r>
            </a:p>
          </p:txBody>
        </p:sp>
        <p:sp>
          <p:nvSpPr>
            <p:cNvPr id="10" name="TextBox 9"/>
            <p:cNvSpPr txBox="1"/>
            <p:nvPr/>
          </p:nvSpPr>
          <p:spPr>
            <a:xfrm>
              <a:off x="5376230" y="6508037"/>
              <a:ext cx="3785095" cy="307072"/>
            </a:xfrm>
            <a:prstGeom prst="rect">
              <a:avLst/>
            </a:prstGeom>
            <a:noFill/>
          </p:spPr>
          <p:txBody>
            <a:bodyPr wrap="square" rtlCol="0">
              <a:spAutoFit/>
            </a:bodyPr>
            <a:lstStyle/>
            <a:p>
              <a:pPr lvl="1" algn="ctr">
                <a:lnSpc>
                  <a:spcPct val="200000"/>
                </a:lnSpc>
              </a:pPr>
              <a:r>
                <a:rPr lang="en-US" sz="800" dirty="0">
                  <a:latin typeface="Kristen ITC" panose="03050502040202030202" pitchFamily="66" charset="0"/>
                </a:rPr>
                <a:t>Start Here</a:t>
              </a:r>
              <a:r>
                <a:rPr lang="en-US" sz="800" dirty="0" smtClean="0">
                  <a:latin typeface="Kristen ITC" panose="03050502040202030202" pitchFamily="66" charset="0"/>
                </a:rPr>
                <a:t>: 3D Center Work Sheets, Visuals, and Problems</a:t>
              </a:r>
              <a:endParaRPr lang="en-US" sz="800" dirty="0">
                <a:latin typeface="Kristen ITC" panose="03050502040202030202" pitchFamily="66" charset="0"/>
              </a:endParaRPr>
            </a:p>
          </p:txBody>
        </p:sp>
      </p:grpSp>
      <p:sp>
        <p:nvSpPr>
          <p:cNvPr id="11" name="Rounded Rectangle 10"/>
          <p:cNvSpPr/>
          <p:nvPr/>
        </p:nvSpPr>
        <p:spPr>
          <a:xfrm>
            <a:off x="7912493" y="235566"/>
            <a:ext cx="914400" cy="914400"/>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Lesson</a:t>
            </a:r>
            <a:endParaRPr lang="en-US" dirty="0"/>
          </a:p>
        </p:txBody>
      </p:sp>
      <p:sp>
        <p:nvSpPr>
          <p:cNvPr id="12" name="TextBox 11"/>
          <p:cNvSpPr txBox="1"/>
          <p:nvPr/>
        </p:nvSpPr>
        <p:spPr>
          <a:xfrm>
            <a:off x="548749" y="1121566"/>
            <a:ext cx="8278144" cy="5386090"/>
          </a:xfrm>
          <a:prstGeom prst="rect">
            <a:avLst/>
          </a:prstGeom>
          <a:noFill/>
        </p:spPr>
        <p:txBody>
          <a:bodyPr wrap="square" rtlCol="0">
            <a:spAutoFit/>
          </a:bodyPr>
          <a:lstStyle/>
          <a:p>
            <a:pPr marL="514350" indent="-514350">
              <a:buFont typeface="+mj-lt"/>
              <a:buAutoNum type="arabicPeriod"/>
            </a:pPr>
            <a:r>
              <a:rPr lang="en-US" sz="2000" dirty="0" smtClean="0">
                <a:latin typeface="OpenDyslexic" panose="00000500000000000000" pitchFamily="50" charset="0"/>
              </a:rPr>
              <a:t>Show a short educational video of a 3D printer working. </a:t>
            </a:r>
            <a:r>
              <a:rPr lang="en-US" sz="1200" dirty="0" smtClean="0">
                <a:latin typeface="OpenDyslexic" panose="00000500000000000000" pitchFamily="50" charset="0"/>
              </a:rPr>
              <a:t>(Check YouTube)</a:t>
            </a:r>
          </a:p>
          <a:p>
            <a:pPr marL="514350" indent="-514350">
              <a:buFont typeface="+mj-lt"/>
              <a:buAutoNum type="arabicPeriod"/>
            </a:pPr>
            <a:endParaRPr lang="en-US" sz="2000" dirty="0">
              <a:latin typeface="OpenDyslexic" panose="00000500000000000000" pitchFamily="50" charset="0"/>
            </a:endParaRPr>
          </a:p>
          <a:p>
            <a:pPr marL="514350" indent="-514350">
              <a:buFont typeface="+mj-lt"/>
              <a:buAutoNum type="arabicPeriod"/>
            </a:pPr>
            <a:r>
              <a:rPr lang="en-US" sz="2000" dirty="0" smtClean="0">
                <a:latin typeface="OpenDyslexic" panose="00000500000000000000" pitchFamily="50" charset="0"/>
              </a:rPr>
              <a:t>Show how a glue gun works.  </a:t>
            </a:r>
            <a:r>
              <a:rPr lang="en-US" sz="1200" dirty="0" smtClean="0">
                <a:latin typeface="OpenDyslexic" panose="00000500000000000000" pitchFamily="50" charset="0"/>
              </a:rPr>
              <a:t>(state of matter change)</a:t>
            </a:r>
          </a:p>
          <a:p>
            <a:pPr marL="514350" indent="-514350">
              <a:buFont typeface="+mj-lt"/>
              <a:buAutoNum type="arabicPeriod"/>
            </a:pPr>
            <a:endParaRPr lang="en-US" sz="2000" dirty="0">
              <a:latin typeface="OpenDyslexic" panose="00000500000000000000" pitchFamily="50" charset="0"/>
            </a:endParaRPr>
          </a:p>
          <a:p>
            <a:pPr marL="514350" indent="-514350">
              <a:buFont typeface="+mj-lt"/>
              <a:buAutoNum type="arabicPeriod"/>
            </a:pPr>
            <a:r>
              <a:rPr lang="en-US" sz="2000" dirty="0" smtClean="0">
                <a:latin typeface="OpenDyslexic" panose="00000500000000000000" pitchFamily="50" charset="0"/>
              </a:rPr>
              <a:t>Post one of the problems from the problem set.  Have learners brainstorm and then “draw” a solution to the problem.  (you can also use a current news “problem”.)</a:t>
            </a:r>
          </a:p>
          <a:p>
            <a:pPr marL="514350" indent="-514350">
              <a:buFont typeface="+mj-lt"/>
              <a:buAutoNum type="arabicPeriod"/>
            </a:pPr>
            <a:endParaRPr lang="en-US" sz="2000" dirty="0">
              <a:latin typeface="OpenDyslexic" panose="00000500000000000000" pitchFamily="50" charset="0"/>
            </a:endParaRPr>
          </a:p>
          <a:p>
            <a:pPr marL="514350" indent="-514350">
              <a:buFont typeface="+mj-lt"/>
              <a:buAutoNum type="arabicPeriod"/>
            </a:pPr>
            <a:r>
              <a:rPr lang="en-US" sz="2000" dirty="0" smtClean="0">
                <a:latin typeface="OpenDyslexic" panose="00000500000000000000" pitchFamily="50" charset="0"/>
              </a:rPr>
              <a:t>Learners will then sculpt/make “the solution” with each medium:</a:t>
            </a:r>
          </a:p>
          <a:p>
            <a:pPr marL="914400" lvl="1" indent="-457200">
              <a:buFont typeface="Arial" panose="020B0604020202020204" pitchFamily="34" charset="0"/>
              <a:buChar char="•"/>
            </a:pPr>
            <a:r>
              <a:rPr lang="en-US" sz="2000" dirty="0" smtClean="0">
                <a:latin typeface="OpenDyslexic" panose="00000500000000000000" pitchFamily="50" charset="0"/>
              </a:rPr>
              <a:t>Clay/Play Dough</a:t>
            </a:r>
          </a:p>
          <a:p>
            <a:pPr marL="914400" lvl="1" indent="-457200">
              <a:buFont typeface="Arial" panose="020B0604020202020204" pitchFamily="34" charset="0"/>
              <a:buChar char="•"/>
            </a:pPr>
            <a:r>
              <a:rPr lang="en-US" sz="2000" dirty="0" smtClean="0">
                <a:latin typeface="OpenDyslexic" panose="00000500000000000000" pitchFamily="50" charset="0"/>
              </a:rPr>
              <a:t>Pipe Cleaners</a:t>
            </a:r>
          </a:p>
          <a:p>
            <a:pPr marL="914400" lvl="1" indent="-457200">
              <a:buFont typeface="Arial" panose="020B0604020202020204" pitchFamily="34" charset="0"/>
              <a:buChar char="•"/>
            </a:pPr>
            <a:r>
              <a:rPr lang="en-US" sz="2000" dirty="0" smtClean="0">
                <a:latin typeface="OpenDyslexic" panose="00000500000000000000" pitchFamily="50" charset="0"/>
              </a:rPr>
              <a:t>Prepared Clear Gelatin (aka“Jello”)</a:t>
            </a:r>
          </a:p>
          <a:p>
            <a:pPr marL="914400" lvl="1" indent="-457200">
              <a:buFont typeface="Arial" panose="020B0604020202020204" pitchFamily="34" charset="0"/>
              <a:buChar char="•"/>
            </a:pPr>
            <a:r>
              <a:rPr lang="en-US" sz="2000" dirty="0" smtClean="0">
                <a:latin typeface="OpenDyslexic" panose="00000500000000000000" pitchFamily="50" charset="0"/>
              </a:rPr>
              <a:t>Masking Tape</a:t>
            </a:r>
          </a:p>
          <a:p>
            <a:pPr lvl="1"/>
            <a:endParaRPr lang="en-US" sz="2000" dirty="0" smtClean="0">
              <a:latin typeface="OpenDyslexic" panose="00000500000000000000" pitchFamily="50" charset="0"/>
            </a:endParaRPr>
          </a:p>
          <a:p>
            <a:pPr marL="457200" indent="-457200">
              <a:buFont typeface="+mj-lt"/>
              <a:buAutoNum type="arabicPeriod"/>
            </a:pPr>
            <a:r>
              <a:rPr lang="en-US" sz="2000" dirty="0" smtClean="0">
                <a:latin typeface="OpenDyslexic" panose="00000500000000000000" pitchFamily="50" charset="0"/>
              </a:rPr>
              <a:t>Make a 3-D printer out of a cardboard box/and plate. </a:t>
            </a:r>
          </a:p>
          <a:p>
            <a:pPr lvl="1"/>
            <a:r>
              <a:rPr lang="en-US" sz="1200" dirty="0" smtClean="0">
                <a:latin typeface="OpenDyslexic" panose="00000500000000000000" pitchFamily="50" charset="0"/>
              </a:rPr>
              <a:t>(see next page)</a:t>
            </a:r>
            <a:endParaRPr lang="en-US" sz="3200" dirty="0" smtClean="0">
              <a:latin typeface="OpenDyslexic" panose="00000500000000000000" pitchFamily="50" charset="0"/>
            </a:endParaRPr>
          </a:p>
        </p:txBody>
      </p:sp>
    </p:spTree>
    <p:extLst>
      <p:ext uri="{BB962C8B-B14F-4D97-AF65-F5344CB8AC3E}">
        <p14:creationId xmlns:p14="http://schemas.microsoft.com/office/powerpoint/2010/main" val="12595694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TotalTime>
  <Words>1835</Words>
  <Application>Microsoft Office PowerPoint</Application>
  <PresentationFormat>On-screen Show (4:3)</PresentationFormat>
  <Paragraphs>325</Paragraphs>
  <Slides>34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Calibri Light</vt:lpstr>
      <vt:lpstr>Freestyle Script</vt:lpstr>
      <vt:lpstr>Kristen ITC</vt:lpstr>
      <vt:lpstr>OpenDyslexic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nestoryfamily</dc:creator>
  <cp:lastModifiedBy>nestoryfamily</cp:lastModifiedBy>
  <cp:revision>56</cp:revision>
  <dcterms:created xsi:type="dcterms:W3CDTF">2015-01-30T13:14:21Z</dcterms:created>
  <dcterms:modified xsi:type="dcterms:W3CDTF">2015-07-22T00:00:07Z</dcterms:modified>
</cp:coreProperties>
</file>