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0" r:id="rId2"/>
    <p:sldId id="279" r:id="rId3"/>
    <p:sldId id="261" r:id="rId4"/>
    <p:sldId id="262" r:id="rId5"/>
    <p:sldId id="263" r:id="rId6"/>
    <p:sldId id="285" r:id="rId7"/>
    <p:sldId id="287" r:id="rId8"/>
    <p:sldId id="268" r:id="rId9"/>
    <p:sldId id="276" r:id="rId10"/>
    <p:sldId id="288" r:id="rId11"/>
    <p:sldId id="290" r:id="rId12"/>
    <p:sldId id="277" r:id="rId13"/>
  </p:sldIdLst>
  <p:sldSz cx="12192000" cy="6858000"/>
  <p:notesSz cx="6858000" cy="9144000"/>
  <p:custShowLst>
    <p:custShow name="Custom Show 1" id="0">
      <p:sldLst>
        <p:sld r:id="rId2"/>
        <p:sld r:id="rId3"/>
        <p:sld r:id="rId4"/>
        <p:sld r:id="rId5"/>
        <p:sld r:id="rId6"/>
        <p:sld r:id="rId7"/>
        <p:sld r:id="rId9"/>
        <p:sld r:id="rId11"/>
        <p:sld r:id="rId8"/>
        <p:sld r:id="rId10"/>
        <p:sld r:id="rId13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EB620"/>
    <a:srgbClr val="4A0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14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216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4629C-996D-4147-A889-23D8B17FDC85}" type="datetimeFigureOut">
              <a:rPr lang="en-US" smtClean="0"/>
              <a:t>7/12/17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E892D-38D9-4AD9-8F65-AD60A820E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5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 flip="none"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4333" y="286474"/>
            <a:ext cx="907399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lgerian" panose="04020705040A02060702" pitchFamily="82" charset="0"/>
              </a:rPr>
              <a:t>Day # 3</a:t>
            </a:r>
          </a:p>
          <a:p>
            <a:pPr algn="ctr"/>
            <a:endParaRPr lang="en-US" sz="8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lgerian" panose="04020705040A02060702" pitchFamily="82" charset="0"/>
            </a:endParaRPr>
          </a:p>
          <a:p>
            <a:pPr algn="ctr"/>
            <a:r>
              <a:rPr lang="en-US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lgerian" panose="04020705040A02060702" pitchFamily="82" charset="0"/>
              </a:rPr>
              <a:t>Guidelines for Students</a:t>
            </a:r>
            <a:endParaRPr lang="en-US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084" y="3457062"/>
            <a:ext cx="3193915" cy="340093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629711" y="4363334"/>
            <a:ext cx="6096000" cy="10464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Dr. Ogbomo-TTU</a:t>
            </a:r>
          </a:p>
          <a:p>
            <a:endParaRPr lang="en-US" sz="2400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Adapted from Redeemer university College</a:t>
            </a:r>
          </a:p>
        </p:txBody>
      </p:sp>
    </p:spTree>
    <p:extLst>
      <p:ext uri="{BB962C8B-B14F-4D97-AF65-F5344CB8AC3E}">
        <p14:creationId xmlns:p14="http://schemas.microsoft.com/office/powerpoint/2010/main" val="356030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8680" y="1867711"/>
            <a:ext cx="9776299" cy="340468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Copperplate Gothic Bold" panose="020E0705020206020404" pitchFamily="34" charset="0"/>
                <a:cs typeface="BrowalliaUPC" panose="020B0604020202020204" pitchFamily="34" charset="-34"/>
              </a:rPr>
              <a:t/>
            </a:r>
            <a:br>
              <a:rPr lang="en-US" sz="8800" dirty="0" smtClean="0">
                <a:latin typeface="Copperplate Gothic Bold" panose="020E0705020206020404" pitchFamily="34" charset="0"/>
                <a:cs typeface="BrowalliaUPC" panose="020B0604020202020204" pitchFamily="34" charset="-34"/>
              </a:rPr>
            </a:br>
            <a:endParaRPr lang="en-US" sz="8800" dirty="0">
              <a:latin typeface="Copperplate Gothic Bold" panose="020E0705020206020404" pitchFamily="34" charset="0"/>
              <a:cs typeface="BrowalliaUPC" panose="020B0604020202020204" pitchFamily="34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21756">
            <a:off x="319216" y="5204412"/>
            <a:ext cx="1355293" cy="135529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01949" y="1511627"/>
            <a:ext cx="9824936" cy="3575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</a:rPr>
              <a:t>Ensure that all the necessary information is included in the display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</a:rPr>
              <a:t>May include experimental set-up (if space permits)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>
                <a:solidFill>
                  <a:schemeClr val="bg1"/>
                </a:solidFill>
              </a:rPr>
              <a:t>Otherwise include pictures, model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</a:rPr>
              <a:t>Avoid clutter and really fancy lettering!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</a:rPr>
              <a:t>Judges are interested in </a:t>
            </a:r>
            <a:r>
              <a:rPr lang="en-GB" sz="2800" b="1" i="1" dirty="0">
                <a:solidFill>
                  <a:schemeClr val="bg1"/>
                </a:solidFill>
              </a:rPr>
              <a:t>substance </a:t>
            </a:r>
            <a:r>
              <a:rPr lang="en-GB" sz="2800" dirty="0">
                <a:solidFill>
                  <a:schemeClr val="bg1"/>
                </a:solidFill>
              </a:rPr>
              <a:t>that is clearly and logically displayed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</a:rPr>
              <a:t>Ensure that display guidelines are met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42809" y="350275"/>
            <a:ext cx="7984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Displaying your Project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62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42418" y="286963"/>
            <a:ext cx="916345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lgerian" panose="04020705040A02060702" pitchFamily="82" charset="0"/>
              </a:rPr>
              <a:t>Displaying your Project</a:t>
            </a:r>
          </a:p>
          <a:p>
            <a:pPr algn="ctr"/>
            <a:endParaRPr lang="en-US" sz="8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Algerian" panose="04020705040A02060702" pitchFamily="82" charset="0"/>
            </a:endParaRPr>
          </a:p>
        </p:txBody>
      </p:sp>
      <p:pic>
        <p:nvPicPr>
          <p:cNvPr id="8" name="Picture 7" descr="mage result for science fair warm up ppt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472" y="4366194"/>
            <a:ext cx="2590800" cy="18813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428017" y="1731521"/>
            <a:ext cx="9601200" cy="3575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dirty="0">
                <a:solidFill>
                  <a:srgbClr val="000000"/>
                </a:solidFill>
                <a:latin typeface="Baghdad" charset="-78"/>
                <a:ea typeface="Baghdad" charset="-78"/>
                <a:cs typeface="Baghdad" charset="-78"/>
              </a:rPr>
              <a:t>Ensure that all the necessary information is included in the display</a:t>
            </a:r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dirty="0">
                <a:solidFill>
                  <a:srgbClr val="000000"/>
                </a:solidFill>
                <a:latin typeface="Baghdad" charset="-78"/>
                <a:ea typeface="Baghdad" charset="-78"/>
                <a:cs typeface="Baghdad" charset="-78"/>
              </a:rPr>
              <a:t>May include experimental set-up (if space permits)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b="1" dirty="0">
                <a:solidFill>
                  <a:srgbClr val="000000"/>
                </a:solidFill>
                <a:latin typeface="Baghdad" charset="-78"/>
                <a:ea typeface="Baghdad" charset="-78"/>
                <a:cs typeface="Baghdad" charset="-78"/>
              </a:rPr>
              <a:t>Otherwise include pictures, model</a:t>
            </a:r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dirty="0">
                <a:solidFill>
                  <a:srgbClr val="000000"/>
                </a:solidFill>
                <a:latin typeface="Baghdad" charset="-78"/>
                <a:ea typeface="Baghdad" charset="-78"/>
                <a:cs typeface="Baghdad" charset="-78"/>
              </a:rPr>
              <a:t>Avoid clutter and really fancy lettering!</a:t>
            </a:r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dirty="0">
                <a:solidFill>
                  <a:srgbClr val="000000"/>
                </a:solidFill>
                <a:latin typeface="Baghdad" charset="-78"/>
                <a:ea typeface="Baghdad" charset="-78"/>
                <a:cs typeface="Baghdad" charset="-78"/>
              </a:rPr>
              <a:t>Judges are interested in </a:t>
            </a:r>
            <a:r>
              <a:rPr lang="en-GB" sz="2800" b="1" i="1" dirty="0">
                <a:solidFill>
                  <a:srgbClr val="000000"/>
                </a:solidFill>
                <a:latin typeface="Baghdad" charset="-78"/>
                <a:ea typeface="Baghdad" charset="-78"/>
                <a:cs typeface="Baghdad" charset="-78"/>
              </a:rPr>
              <a:t>substance </a:t>
            </a:r>
            <a:r>
              <a:rPr lang="en-GB" sz="2800" b="1" dirty="0">
                <a:solidFill>
                  <a:srgbClr val="000000"/>
                </a:solidFill>
                <a:latin typeface="Baghdad" charset="-78"/>
                <a:ea typeface="Baghdad" charset="-78"/>
                <a:cs typeface="Baghdad" charset="-78"/>
              </a:rPr>
              <a:t>that is clearly and logically displayed</a:t>
            </a:r>
          </a:p>
          <a:p>
            <a:pPr marL="457200" indent="-457200">
              <a:lnSpc>
                <a:spcPct val="90000"/>
              </a:lnSpc>
              <a:spcBef>
                <a:spcPts val="700"/>
              </a:spcBef>
              <a:buFont typeface="Arial" charset="0"/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b="1" dirty="0">
                <a:solidFill>
                  <a:srgbClr val="000000"/>
                </a:solidFill>
                <a:latin typeface="Baghdad" charset="-78"/>
                <a:ea typeface="Baghdad" charset="-78"/>
                <a:cs typeface="Baghdad" charset="-78"/>
              </a:rPr>
              <a:t>Ensure that display guidelines are met</a:t>
            </a:r>
          </a:p>
        </p:txBody>
      </p:sp>
    </p:spTree>
    <p:extLst>
      <p:ext uri="{BB962C8B-B14F-4D97-AF65-F5344CB8AC3E}">
        <p14:creationId xmlns:p14="http://schemas.microsoft.com/office/powerpoint/2010/main" val="158951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63700" y1="32551" x2="63700" y2="32551"/>
                        <a14:foregroundMark x1="81200" y1="18328" x2="81200" y2="18328"/>
                        <a14:foregroundMark x1="89500" y1="55572" x2="89500" y2="55572"/>
                        <a14:foregroundMark x1="89100" y1="62317" x2="89100" y2="62317"/>
                        <a14:foregroundMark x1="85400" y1="81965" x2="85400" y2="81965"/>
                        <a14:foregroundMark x1="84900" y1="18328" x2="84900" y2="18328"/>
                        <a14:backgroundMark x1="19300" y1="67595" x2="19300" y2="675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16" y="-452041"/>
            <a:ext cx="11310425" cy="771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90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7500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0000">
              <a:schemeClr val="accent3">
                <a:lumMod val="75000"/>
              </a:schemeClr>
            </a:gs>
            <a:gs pos="90000">
              <a:schemeClr val="accent3">
                <a:lumMod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472" y="0"/>
            <a:ext cx="11976752" cy="1507067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FEB620"/>
                </a:solidFill>
                <a:latin typeface="Algerian" panose="04020705040A02060702" pitchFamily="82" charset="0"/>
              </a:rPr>
              <a:t>What students need to know</a:t>
            </a:r>
            <a:endParaRPr lang="en-US" dirty="0">
              <a:solidFill>
                <a:srgbClr val="FEB62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35413" y="1930937"/>
            <a:ext cx="9075906" cy="45704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>
                <a:solidFill>
                  <a:schemeClr val="bg1"/>
                </a:solidFill>
              </a:rPr>
              <a:t>Choosing a topic is often the most difficult aspect of a science fair for students, teachers and parents.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>
                <a:solidFill>
                  <a:schemeClr val="bg1"/>
                </a:solidFill>
              </a:rPr>
              <a:t>Topic should be one that the student is interested in.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>
                <a:solidFill>
                  <a:schemeClr val="bg1"/>
                </a:solidFill>
              </a:rPr>
              <a:t>Parents and teachers should approve the topic before the student puts too much work into it.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>
                <a:solidFill>
                  <a:schemeClr val="bg1"/>
                </a:solidFill>
              </a:rPr>
              <a:t>KEEP A RECORD OF WORK DONE IN A NOTEBOOK DEDICATED TO THE PROJECT!</a:t>
            </a:r>
          </a:p>
          <a:p>
            <a:endParaRPr lang="x-none" altLang="x-none" sz="2000" dirty="0">
              <a:solidFill>
                <a:schemeClr val="bg1"/>
              </a:solidFill>
            </a:endParaRPr>
          </a:p>
          <a:p>
            <a:pPr marL="685800" indent="-685800" algn="ctr">
              <a:buFont typeface="Arial" panose="020B0604020202020204" pitchFamily="34" charset="0"/>
              <a:buChar char="•"/>
            </a:pPr>
            <a:endParaRPr lang="en-US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640" y="223910"/>
            <a:ext cx="2362405" cy="170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5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7000"/>
              </a:schemeClr>
            </a:gs>
            <a:gs pos="29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04" y="0"/>
            <a:ext cx="8534400" cy="1507067"/>
          </a:xfrm>
          <a:noFill/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Choosing </a:t>
            </a:r>
            <a:r>
              <a:rPr lang="en-US" smtClean="0">
                <a:solidFill>
                  <a:schemeClr val="bg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Right Topic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26" name="Picture 2" descr="http://i.ebayimg.com/images/i/111108030421-0-1/s-l100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24647">
            <a:off x="10229141" y="684758"/>
            <a:ext cx="1644617" cy="164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49030" y="1507067"/>
            <a:ext cx="9161868" cy="424116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/>
              <a:t>Choose a topic that involves you doing an experiment.</a:t>
            </a:r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400" dirty="0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/>
              <a:t>The best science fair projects are those that involve solving a real world problem.</a:t>
            </a:r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US" altLang="x-none" sz="2400" dirty="0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US" altLang="x-none" sz="2400" dirty="0"/>
              <a:t>You will be able to complete in the required time.</a:t>
            </a:r>
            <a:endParaRPr lang="en-GB" sz="2400" dirty="0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400" dirty="0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/>
              <a:t>Your experiment should answer a question or lead to further knowledge through more experimentation.</a:t>
            </a:r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400" dirty="0"/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400" dirty="0"/>
              <a:t>A good project will also elicit further questions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8576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53000">
              <a:schemeClr val="accent3">
                <a:lumMod val="89000"/>
              </a:schemeClr>
            </a:gs>
            <a:gs pos="82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7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18680" y="1867711"/>
            <a:ext cx="9776299" cy="340468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Copperplate Gothic Bold" panose="020E0705020206020404" pitchFamily="34" charset="0"/>
                <a:cs typeface="BrowalliaUPC" panose="020B0604020202020204" pitchFamily="34" charset="-34"/>
              </a:rPr>
              <a:t/>
            </a:r>
            <a:br>
              <a:rPr lang="en-US" sz="8800" dirty="0" smtClean="0">
                <a:latin typeface="Copperplate Gothic Bold" panose="020E0705020206020404" pitchFamily="34" charset="0"/>
                <a:cs typeface="BrowalliaUPC" panose="020B0604020202020204" pitchFamily="34" charset="-34"/>
              </a:rPr>
            </a:br>
            <a:endParaRPr lang="en-US" sz="8800" dirty="0">
              <a:latin typeface="Copperplate Gothic Bold" panose="020E0705020206020404" pitchFamily="34" charset="0"/>
              <a:cs typeface="BrowalliaUPC" panose="020B0604020202020204" pitchFamily="34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21756">
            <a:off x="319216" y="5204412"/>
            <a:ext cx="1355293" cy="135529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2885" y="1511627"/>
            <a:ext cx="9144000" cy="4215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3200" dirty="0">
                <a:solidFill>
                  <a:schemeClr val="bg1"/>
                </a:solidFill>
              </a:rPr>
              <a:t>They will come from:</a:t>
            </a:r>
          </a:p>
          <a:p>
            <a:pPr marL="571500" indent="-571500">
              <a:lnSpc>
                <a:spcPct val="90000"/>
              </a:lnSpc>
              <a:spcBef>
                <a:spcPts val="900"/>
              </a:spcBef>
              <a:buFont typeface="Wingdings" charset="2"/>
              <a:buChar char="v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3200" dirty="0">
                <a:solidFill>
                  <a:schemeClr val="bg1"/>
                </a:solidFill>
              </a:rPr>
              <a:t>Own interests.</a:t>
            </a:r>
          </a:p>
          <a:p>
            <a:pPr marL="571500" indent="-571500">
              <a:lnSpc>
                <a:spcPct val="90000"/>
              </a:lnSpc>
              <a:spcBef>
                <a:spcPts val="900"/>
              </a:spcBef>
              <a:buFont typeface="Wingdings" charset="2"/>
              <a:buChar char="v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3200" dirty="0">
                <a:solidFill>
                  <a:schemeClr val="bg1"/>
                </a:solidFill>
              </a:rPr>
              <a:t>Discussion with parents, friends, family</a:t>
            </a:r>
          </a:p>
          <a:p>
            <a:pPr marL="571500" indent="-571500">
              <a:lnSpc>
                <a:spcPct val="90000"/>
              </a:lnSpc>
              <a:spcBef>
                <a:spcPts val="900"/>
              </a:spcBef>
              <a:buFont typeface="Wingdings" charset="2"/>
              <a:buChar char="v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3200" dirty="0">
                <a:solidFill>
                  <a:schemeClr val="bg1"/>
                </a:solidFill>
              </a:rPr>
              <a:t>Books and magazines.</a:t>
            </a:r>
          </a:p>
          <a:p>
            <a:pPr marL="571500" indent="-571500">
              <a:lnSpc>
                <a:spcPct val="90000"/>
              </a:lnSpc>
              <a:spcBef>
                <a:spcPts val="900"/>
              </a:spcBef>
              <a:buFont typeface="Wingdings" charset="2"/>
              <a:buChar char="v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3200" dirty="0">
                <a:solidFill>
                  <a:schemeClr val="bg1"/>
                </a:solidFill>
              </a:rPr>
              <a:t>Classroom discussion in classroom to get students thinking.</a:t>
            </a:r>
          </a:p>
          <a:p>
            <a:pPr marL="571500" indent="-571500">
              <a:lnSpc>
                <a:spcPct val="90000"/>
              </a:lnSpc>
              <a:spcBef>
                <a:spcPts val="900"/>
              </a:spcBef>
              <a:buFont typeface="Wingdings" charset="2"/>
              <a:buChar char="v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3200" dirty="0">
                <a:solidFill>
                  <a:schemeClr val="bg1"/>
                </a:solidFill>
              </a:rPr>
              <a:t>Hints of possible topics from lesson taught in class.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42809" y="350275"/>
            <a:ext cx="7984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Where would you get ideas?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62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391056" y="621137"/>
            <a:ext cx="758757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Working on your Project</a:t>
            </a:r>
            <a:endParaRPr lang="en-US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5839" y="2003897"/>
            <a:ext cx="1144945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Courier New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/>
              <a:t>Experiments must be carefully designed to take into consideration variables and </a:t>
            </a:r>
            <a:r>
              <a:rPr lang="en-GB" sz="2800" dirty="0" smtClean="0"/>
              <a:t>controls</a:t>
            </a:r>
          </a:p>
          <a:p>
            <a:pPr marL="285750" indent="-285750">
              <a:buFont typeface="Courier New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 smtClean="0"/>
          </a:p>
          <a:p>
            <a:pPr marL="285750" indent="-285750">
              <a:buFont typeface="Courier New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/>
              <a:t>You </a:t>
            </a:r>
            <a:r>
              <a:rPr lang="en-GB" sz="2800" dirty="0"/>
              <a:t>need to recognize that the effect measured should be due to what you say it is-your </a:t>
            </a:r>
            <a:r>
              <a:rPr lang="en-GB" sz="2800" dirty="0" smtClean="0"/>
              <a:t>hypothesis.</a:t>
            </a:r>
          </a:p>
          <a:p>
            <a:pPr marL="285750" indent="-285750">
              <a:buFont typeface="Courier New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 smtClean="0"/>
          </a:p>
          <a:p>
            <a:pPr marL="285750" indent="-285750">
              <a:buFont typeface="Courier New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/>
          </a:p>
          <a:p>
            <a:pPr marL="285750" indent="-285750">
              <a:buFont typeface="Courier New" charset="0"/>
              <a:buChar char="o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 smtClean="0"/>
              <a:t>Must </a:t>
            </a:r>
            <a:r>
              <a:rPr lang="en-GB" sz="2800" dirty="0"/>
              <a:t>keep careful records of all their work, including what did not work!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869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6791" y="191246"/>
            <a:ext cx="824777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Keeping A Science Journal</a:t>
            </a:r>
            <a:endParaRPr lang="en-U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86774" y="1236251"/>
            <a:ext cx="9533108" cy="5981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  <a:latin typeface="Comic Sans MS" charset="0"/>
                <a:ea typeface="Comic Sans MS" charset="0"/>
                <a:cs typeface="Comic Sans MS" charset="0"/>
              </a:rPr>
              <a:t>You must keep a separate journal for your project.</a:t>
            </a: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solidFill>
                <a:schemeClr val="bg1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  <a:latin typeface="Comic Sans MS" charset="0"/>
                <a:ea typeface="Comic Sans MS" charset="0"/>
                <a:cs typeface="Comic Sans MS" charset="0"/>
              </a:rPr>
              <a:t>Include ideas you considered and how you arrived at your final topic.</a:t>
            </a: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solidFill>
                <a:schemeClr val="bg1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  <a:latin typeface="Comic Sans MS" charset="0"/>
                <a:ea typeface="Comic Sans MS" charset="0"/>
                <a:cs typeface="Comic Sans MS" charset="0"/>
              </a:rPr>
              <a:t>Include dates for each journal entry.</a:t>
            </a: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solidFill>
                <a:schemeClr val="bg1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  <a:latin typeface="Comic Sans MS" charset="0"/>
                <a:ea typeface="Comic Sans MS" charset="0"/>
                <a:cs typeface="Comic Sans MS" charset="0"/>
              </a:rPr>
              <a:t>Include references to all sources in your daily journal</a:t>
            </a: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solidFill>
                <a:schemeClr val="bg1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pPr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  <a:latin typeface="Comic Sans MS" charset="0"/>
                <a:ea typeface="Comic Sans MS" charset="0"/>
                <a:cs typeface="Comic Sans MS" charset="0"/>
              </a:rPr>
              <a:t>Include your own analysis of what you learned e.g. was it helpful? How could you use it?</a:t>
            </a:r>
          </a:p>
          <a:p>
            <a:endParaRPr lang="en-US" sz="2800" dirty="0">
              <a:solidFill>
                <a:schemeClr val="bg1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6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5217" y="76200"/>
            <a:ext cx="733465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lgerian" panose="04020705040A02060702" pitchFamily="82" charset="0"/>
              </a:rPr>
              <a:t>Title</a:t>
            </a:r>
            <a:endParaRPr lang="en-US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Forte" panose="03060902040502070203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4513" y1="80074" x2="34513" y2="80074"/>
                        <a14:foregroundMark x1="62832" y1="83026" x2="62832" y2="83026"/>
                        <a14:foregroundMark x1="65782" y1="73063" x2="65782" y2="73063"/>
                        <a14:foregroundMark x1="48083" y1="67897" x2="48083" y2="67897"/>
                        <a14:foregroundMark x1="48083" y1="62731" x2="48083" y2="62731"/>
                        <a14:foregroundMark x1="41888" y1="73063" x2="41888" y2="73063"/>
                        <a14:foregroundMark x1="69912" y1="71956" x2="69912" y2="71956"/>
                        <a14:foregroundMark x1="69912" y1="56827" x2="69912" y2="56827"/>
                        <a14:foregroundMark x1="72271" y1="50185" x2="72271" y2="50185"/>
                        <a14:foregroundMark x1="69912" y1="43911" x2="69912" y2="43911"/>
                        <a14:foregroundMark x1="52212" y1="47970" x2="52212" y2="47970"/>
                        <a14:foregroundMark x1="36283" y1="81919" x2="36283" y2="81919"/>
                        <a14:foregroundMark x1="28319" y1="55720" x2="28319" y2="55720"/>
                        <a14:foregroundMark x1="30383" y1="47970" x2="30383" y2="47970"/>
                        <a14:foregroundMark x1="38348" y1="44280" x2="38348" y2="44280"/>
                        <a14:foregroundMark x1="41003" y1="57934" x2="41003" y2="57934"/>
                        <a14:foregroundMark x1="34513" y1="44649" x2="34513" y2="44649"/>
                        <a14:foregroundMark x1="33038" y1="49815" x2="33038" y2="49815"/>
                        <a14:foregroundMark x1="34808" y1="52399" x2="34808" y2="52399"/>
                        <a14:foregroundMark x1="39823" y1="33579" x2="39823" y2="33579"/>
                        <a14:foregroundMark x1="45428" y1="32841" x2="45428" y2="32841"/>
                        <a14:foregroundMark x1="48378" y1="30627" x2="48378" y2="30627"/>
                        <a14:foregroundMark x1="44248" y1="22878" x2="44248" y2="22878"/>
                        <a14:foregroundMark x1="36873" y1="21771" x2="36873" y2="21771"/>
                        <a14:foregroundMark x1="34513" y1="10701" x2="34513" y2="10701"/>
                        <a14:foregroundMark x1="37168" y1="30627" x2="37168" y2="30627"/>
                        <a14:foregroundMark x1="38348" y1="36531" x2="38348" y2="36531"/>
                        <a14:foregroundMark x1="40413" y1="30258" x2="40413" y2="30258"/>
                        <a14:foregroundMark x1="65487" y1="20295" x2="65487" y2="20295"/>
                        <a14:foregroundMark x1="62242" y1="20295" x2="62242" y2="20295"/>
                        <a14:foregroundMark x1="62242" y1="16974" x2="62242" y2="16974"/>
                        <a14:foregroundMark x1="60177" y1="17712" x2="60177" y2="17712"/>
                        <a14:foregroundMark x1="62242" y1="14760" x2="62242" y2="14760"/>
                        <a14:foregroundMark x1="65487" y1="11439" x2="65487" y2="11439"/>
                        <a14:foregroundMark x1="64602" y1="9225" x2="64602" y2="9225"/>
                        <a14:foregroundMark x1="58702" y1="28782" x2="58702" y2="28782"/>
                        <a14:foregroundMark x1="60472" y1="26568" x2="60472" y2="26568"/>
                        <a14:foregroundMark x1="64897" y1="24723" x2="64897" y2="24723"/>
                        <a14:foregroundMark x1="77876" y1="46125" x2="77876" y2="46125"/>
                        <a14:foregroundMark x1="41003" y1="56458" x2="41003" y2="56458"/>
                        <a14:foregroundMark x1="72861" y1="59410" x2="72861" y2="59410"/>
                        <a14:foregroundMark x1="68437" y1="60148" x2="68437" y2="60148"/>
                        <a14:foregroundMark x1="68437" y1="57934" x2="68437" y2="57934"/>
                        <a14:foregroundMark x1="70206" y1="53875" x2="70206" y2="53875"/>
                        <a14:foregroundMark x1="70501" y1="53506" x2="70501" y2="53506"/>
                        <a14:foregroundMark x1="71976" y1="53506" x2="71976" y2="53506"/>
                        <a14:foregroundMark x1="72861" y1="54613" x2="72861" y2="54613"/>
                        <a14:foregroundMark x1="75516" y1="57565" x2="75516" y2="57565"/>
                        <a14:foregroundMark x1="76696" y1="54982" x2="76696" y2="54982"/>
                        <a14:foregroundMark x1="78761" y1="53875" x2="78761" y2="538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73" y="4280170"/>
            <a:ext cx="2963640" cy="23691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4554" y="1828800"/>
            <a:ext cx="11634916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x-none" sz="2800" dirty="0"/>
              <a:t>Choose a title that reflects your topic and is in the form a question</a:t>
            </a:r>
          </a:p>
          <a:p>
            <a:endParaRPr lang="en-US" altLang="x-none" sz="2800" dirty="0"/>
          </a:p>
          <a:p>
            <a:r>
              <a:rPr lang="en-US" sz="2800" b="1" dirty="0"/>
              <a:t>Example</a:t>
            </a:r>
          </a:p>
          <a:p>
            <a:r>
              <a:rPr lang="en-US" sz="2800" b="1" dirty="0"/>
              <a:t>How Does Packaging Affect the Ripening of Fruit?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5943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2000">
              <a:schemeClr val="tx1">
                <a:lumMod val="50000"/>
              </a:schemeClr>
            </a:gs>
            <a:gs pos="77000">
              <a:schemeClr val="bg2">
                <a:lumMod val="50000"/>
              </a:schemeClr>
            </a:gs>
            <a:gs pos="10000">
              <a:schemeClr val="tx1">
                <a:lumMod val="50000"/>
              </a:schemeClr>
            </a:gs>
            <a:gs pos="52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backgroundMark x1="44915" y1="97481" x2="44915" y2="97481"/>
                        <a14:backgroundMark x1="47034" y1="97926" x2="47034" y2="97926"/>
                        <a14:backgroundMark x1="50282" y1="97037" x2="50282" y2="97037"/>
                        <a14:backgroundMark x1="53107" y1="98222" x2="53107" y2="98222"/>
                        <a14:backgroundMark x1="55650" y1="98222" x2="55650" y2="982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710118" y="4670718"/>
            <a:ext cx="2396247" cy="228455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99617" y="1300993"/>
            <a:ext cx="9212093" cy="4512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The Abstract/ Purpose:</a:t>
            </a:r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</a:rPr>
              <a:t>An abstract is a short summary of the project, describing what you want to find out.</a:t>
            </a:r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r>
              <a:rPr lang="en-GB" sz="2800" dirty="0">
                <a:solidFill>
                  <a:schemeClr val="bg1"/>
                </a:solidFill>
              </a:rPr>
              <a:t>An abstract enables the reader to decide whether or not the project is of interest.</a:t>
            </a:r>
          </a:p>
          <a:p>
            <a:pPr>
              <a:lnSpc>
                <a:spcPct val="90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/>
            </a:pPr>
            <a:endParaRPr lang="en-GB" sz="2800" dirty="0"/>
          </a:p>
          <a:p>
            <a:r>
              <a:rPr lang="en-GB" sz="2800" dirty="0"/>
              <a:t>Example: </a:t>
            </a:r>
            <a:r>
              <a:rPr lang="en-US" dirty="0"/>
              <a:t>Why do different types of fruits come packaged in different ways? In this project, I will experiment with different ways of packaging fruit to see if it has an effect on the freshness of the fruit. Will a different kind of packaging allow the fruit to stay fresh longer? </a:t>
            </a:r>
          </a:p>
          <a:p>
            <a:endParaRPr lang="en-US" dirty="0"/>
          </a:p>
          <a:p>
            <a:r>
              <a:rPr lang="en-US" dirty="0"/>
              <a:t>Source: (Science Buddies)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05072" y="525294"/>
            <a:ext cx="40046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Getting Started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031" y="5015419"/>
            <a:ext cx="2948130" cy="184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54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tx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93527" y="2149019"/>
            <a:ext cx="18902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erlin Sans FB Demi" panose="020E0802020502020306" pitchFamily="34" charset="0"/>
              </a:rPr>
              <a:t>        </a:t>
            </a:r>
            <a:endParaRPr lang="en-US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017" y="2490281"/>
            <a:ext cx="1033077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 Rounded MT Bold" charset="0"/>
                <a:ea typeface="Arial Rounded MT Bold" charset="0"/>
                <a:cs typeface="Arial Rounded MT Bold" charset="0"/>
              </a:rPr>
              <a:t>Example: In this experiment, I will test different types of fruit packaging, to see if I can </a:t>
            </a:r>
            <a:endParaRPr lang="en-US" sz="3200" b="1" dirty="0" smtClean="0"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r>
              <a:rPr lang="en-US" sz="3200" b="1" dirty="0" smtClean="0">
                <a:latin typeface="Arial Rounded MT Bold" charset="0"/>
                <a:ea typeface="Arial Rounded MT Bold" charset="0"/>
                <a:cs typeface="Arial Rounded MT Bold" charset="0"/>
              </a:rPr>
              <a:t>find </a:t>
            </a:r>
            <a:r>
              <a:rPr lang="en-US" sz="3200" b="1" dirty="0">
                <a:latin typeface="Arial Rounded MT Bold" charset="0"/>
                <a:ea typeface="Arial Rounded MT Bold" charset="0"/>
                <a:cs typeface="Arial Rounded MT Bold" charset="0"/>
              </a:rPr>
              <a:t>the best one for keeping fruit fresh.</a:t>
            </a:r>
          </a:p>
          <a:p>
            <a:endParaRPr lang="en-US" sz="3200" b="1" dirty="0">
              <a:latin typeface="Arial Rounded MT Bold" charset="0"/>
              <a:ea typeface="Arial Rounded MT Bold" charset="0"/>
              <a:cs typeface="Arial Rounded MT Bold" charset="0"/>
            </a:endParaRPr>
          </a:p>
          <a:p>
            <a:r>
              <a:rPr lang="en-US" sz="3200" b="1" dirty="0">
                <a:latin typeface="Arial Rounded MT Bold" charset="0"/>
                <a:ea typeface="Arial Rounded MT Bold" charset="0"/>
                <a:cs typeface="Arial Rounded MT Bold" charset="0"/>
              </a:rPr>
              <a:t>Source: Science Buddies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8017" y="262647"/>
            <a:ext cx="102110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What are you trying to prove/ </a:t>
            </a:r>
            <a:r>
              <a:rPr lang="en-US" sz="3200" dirty="0" smtClean="0">
                <a:latin typeface="Arial Rounded MT Bold" charset="0"/>
                <a:ea typeface="Arial Rounded MT Bold" charset="0"/>
                <a:cs typeface="Arial Rounded MT Bold" charset="0"/>
              </a:rPr>
              <a:t>Objective</a:t>
            </a:r>
            <a:r>
              <a:rPr lang="en-US" sz="3200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11553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11198</TotalTime>
  <Words>574</Words>
  <Application>Microsoft Macintosh PowerPoint</Application>
  <PresentationFormat>Widescreen</PresentationFormat>
  <Paragraphs>84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  <vt:variant>
        <vt:lpstr>Custom Shows</vt:lpstr>
      </vt:variant>
      <vt:variant>
        <vt:i4>1</vt:i4>
      </vt:variant>
    </vt:vector>
  </HeadingPairs>
  <TitlesOfParts>
    <vt:vector size="29" baseType="lpstr">
      <vt:lpstr>Algerian</vt:lpstr>
      <vt:lpstr>Andalus</vt:lpstr>
      <vt:lpstr>Arial Rounded MT Bold</vt:lpstr>
      <vt:lpstr>Baghdad</vt:lpstr>
      <vt:lpstr>Berlin Sans FB Demi</vt:lpstr>
      <vt:lpstr>BrowalliaUPC</vt:lpstr>
      <vt:lpstr>Century Gothic</vt:lpstr>
      <vt:lpstr>Copperplate Gothic Bold</vt:lpstr>
      <vt:lpstr>Courier New</vt:lpstr>
      <vt:lpstr>Forte</vt:lpstr>
      <vt:lpstr>Wingdings 3</vt:lpstr>
      <vt:lpstr>Arial</vt:lpstr>
      <vt:lpstr>Calibri</vt:lpstr>
      <vt:lpstr>Comic Sans MS</vt:lpstr>
      <vt:lpstr>Wingdings</vt:lpstr>
      <vt:lpstr>Slice</vt:lpstr>
      <vt:lpstr>PowerPoint Presentation</vt:lpstr>
      <vt:lpstr>What students need to know</vt:lpstr>
      <vt:lpstr>Choosing the Right Topic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Custom Show 1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REFERS TO THE knowledge and understanding of the natural and social world</dc:title>
  <dc:creator>Singla</dc:creator>
  <cp:lastModifiedBy>Microsoft Office User</cp:lastModifiedBy>
  <cp:revision>60</cp:revision>
  <dcterms:created xsi:type="dcterms:W3CDTF">2016-01-31T04:48:31Z</dcterms:created>
  <dcterms:modified xsi:type="dcterms:W3CDTF">2017-07-15T18:49:52Z</dcterms:modified>
</cp:coreProperties>
</file>