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10"/>
  </p:notesMasterIdLst>
  <p:handoutMasterIdLst>
    <p:handoutMasterId r:id="rId11"/>
  </p:handoutMasterIdLst>
  <p:sldIdLst>
    <p:sldId id="264" r:id="rId3"/>
    <p:sldId id="281" r:id="rId4"/>
    <p:sldId id="282" r:id="rId5"/>
    <p:sldId id="283" r:id="rId6"/>
    <p:sldId id="285" r:id="rId7"/>
    <p:sldId id="286" r:id="rId8"/>
    <p:sldId id="287" r:id="rId9"/>
  </p:sldIdLst>
  <p:sldSz cx="12188825" cy="6858000"/>
  <p:notesSz cx="7077075" cy="9363075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839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49" userDrawn="1">
          <p15:clr>
            <a:srgbClr val="A4A3A4"/>
          </p15:clr>
        </p15:guide>
        <p15:guide id="2" pos="222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45" d="100"/>
          <a:sy n="45" d="100"/>
        </p:scale>
        <p:origin x="43" y="590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949"/>
        <p:guide pos="222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6/29/2016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6/29/2016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701675"/>
            <a:ext cx="6242050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6/29/2016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6/29/2016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en-US"/>
              <a:t>6/29/2016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6/29/2016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6/29/2016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6/29/2016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6/29/2016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6/29/2016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6/29/2016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2DD204D1-F9BD-4643-8480-6EA41EB484F1}" type="datetimeFigureOut">
              <a:rPr lang="en-US"/>
              <a:pPr/>
              <a:t>6/29/2016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EB37DED6-D4C7-42EE-AB49-D2E39E64FDE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newsela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hyperlink" Target="http://www.tweentribune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dogonews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readworks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hyperlink" Target="http://www.nsta.org/publications/ostb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Finding High Quality Non-fiction and Informational </a:t>
            </a:r>
            <a:r>
              <a:rPr lang="en-US" dirty="0" smtClean="0"/>
              <a:t>Text </a:t>
            </a:r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Newsela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r>
              <a:rPr lang="en-US" dirty="0" smtClean="0">
                <a:hlinkClick r:id="rId2"/>
              </a:rPr>
              <a:t>www.newsela.com</a:t>
            </a:r>
            <a:endParaRPr lang="en-US" dirty="0" smtClean="0"/>
          </a:p>
          <a:p>
            <a:r>
              <a:rPr lang="en-US" dirty="0"/>
              <a:t>Allows you to search for nonfiction current event articles aligned with </a:t>
            </a:r>
            <a:r>
              <a:rPr lang="en-US" dirty="0" smtClean="0"/>
              <a:t>CCSS. </a:t>
            </a:r>
          </a:p>
          <a:p>
            <a:r>
              <a:rPr lang="en-US" dirty="0"/>
              <a:t>F</a:t>
            </a:r>
            <a:r>
              <a:rPr lang="en-US" dirty="0" smtClean="0"/>
              <a:t>ive </a:t>
            </a:r>
            <a:r>
              <a:rPr lang="en-US" dirty="0"/>
              <a:t>different Lexile </a:t>
            </a:r>
            <a:r>
              <a:rPr lang="en-US" dirty="0" smtClean="0"/>
              <a:t>levels</a:t>
            </a:r>
          </a:p>
          <a:p>
            <a:r>
              <a:rPr lang="en-US" dirty="0" smtClean="0"/>
              <a:t>Categories: War </a:t>
            </a:r>
            <a:r>
              <a:rPr lang="en-US" dirty="0"/>
              <a:t>&amp; Peace, Science, Kids, Money, Law, Health, </a:t>
            </a:r>
            <a:r>
              <a:rPr lang="en-US" dirty="0" smtClean="0"/>
              <a:t>Sports, and Arts</a:t>
            </a:r>
          </a:p>
          <a:p>
            <a:r>
              <a:rPr lang="en-US" dirty="0" smtClean="0"/>
              <a:t>New features include Spanish articles and text sets for Science </a:t>
            </a:r>
            <a:endParaRPr lang="en-US" dirty="0"/>
          </a:p>
        </p:txBody>
      </p:sp>
      <p:pic>
        <p:nvPicPr>
          <p:cNvPr id="4" name="Picture 3" descr="Newsela | Nonfiction Literacy and Current Events - Google Chrom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1412" y="228600"/>
            <a:ext cx="2260255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1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Smithsonian Tween Tribune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www.tweentribune.com</a:t>
            </a:r>
            <a:endParaRPr lang="en-US" dirty="0"/>
          </a:p>
          <a:p>
            <a:r>
              <a:rPr lang="en-US" dirty="0" smtClean="0"/>
              <a:t>Leveled </a:t>
            </a:r>
            <a:r>
              <a:rPr lang="en-US" dirty="0"/>
              <a:t>for K-4, </a:t>
            </a:r>
            <a:r>
              <a:rPr lang="en-US" dirty="0" smtClean="0"/>
              <a:t>5-6, 7-8 and 9-12</a:t>
            </a:r>
          </a:p>
          <a:p>
            <a:r>
              <a:rPr lang="en-US" dirty="0" smtClean="0"/>
              <a:t>Spanish site and articles available</a:t>
            </a:r>
          </a:p>
          <a:p>
            <a:r>
              <a:rPr lang="en-US" dirty="0" smtClean="0"/>
              <a:t>Teacher links with more resources</a:t>
            </a:r>
            <a:endParaRPr lang="en-US" dirty="0"/>
          </a:p>
        </p:txBody>
      </p:sp>
      <p:pic>
        <p:nvPicPr>
          <p:cNvPr id="4" name="Picture 3" descr="SmithsonianTweenTribune | Articles for kids, middle school, teens from Smithsonian | tweentribune.com | Current events, lesson plans, quizzes, assessments - Google Chrom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412" y="1792962"/>
            <a:ext cx="4944582" cy="428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36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DOGO News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www.dogonews.com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News and current events for grades K-3, 3-5, 5-8, K-5 and 3-8</a:t>
            </a:r>
          </a:p>
          <a:p>
            <a:r>
              <a:rPr lang="en-US" dirty="0" smtClean="0"/>
              <a:t>Categories: Current Events, Science, Sports, Social Studies, World, Did You Know, Green, General, Entertainment, Amazing, Fun, and Video. </a:t>
            </a:r>
          </a:p>
          <a:p>
            <a:r>
              <a:rPr lang="en-US" dirty="0" smtClean="0"/>
              <a:t>Links to  CCSS and National Academy of Science Standards</a:t>
            </a:r>
          </a:p>
          <a:p>
            <a:r>
              <a:rPr lang="en-US" dirty="0" smtClean="0"/>
              <a:t>Easy links to share in Google Classroom</a:t>
            </a:r>
          </a:p>
          <a:p>
            <a:endParaRPr lang="en-US" dirty="0"/>
          </a:p>
        </p:txBody>
      </p:sp>
      <p:pic>
        <p:nvPicPr>
          <p:cNvPr id="4" name="Picture 3" descr="DOGO News - Kids news articles! Kids current events; plus kids news on science, sports, and more! - Google Chrom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012" y="76200"/>
            <a:ext cx="2682063" cy="220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24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ReadWorks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www.readworks.org</a:t>
            </a:r>
            <a:r>
              <a:rPr lang="en-US" dirty="0" smtClean="0"/>
              <a:t> </a:t>
            </a:r>
          </a:p>
          <a:p>
            <a:r>
              <a:rPr lang="en-US" dirty="0" smtClean="0"/>
              <a:t>Lesson and Unit Plans, Skill and Strategy Units, Comprehension Units, Novel Study Units (multiple genres), </a:t>
            </a:r>
          </a:p>
          <a:p>
            <a:r>
              <a:rPr lang="en-US" dirty="0" smtClean="0"/>
              <a:t>Reading Passages</a:t>
            </a:r>
          </a:p>
          <a:p>
            <a:pPr lvl="1"/>
            <a:r>
              <a:rPr lang="en-US" dirty="0" smtClean="0"/>
              <a:t>Can be selected by title, grade level, Lexile level, domain, text type, and skill/strategy</a:t>
            </a:r>
          </a:p>
          <a:p>
            <a:pPr lvl="1"/>
            <a:r>
              <a:rPr lang="en-US" dirty="0" smtClean="0"/>
              <a:t>Domains include Arts, Culture, and Religion; Civics and Government; Earth and Space Science; Fitness, Health, and Safety; Geography and Societies; Life Science; Physical Science; School and Family Life; Sports and Recreation; Technology and Engineering; US History; World History</a:t>
            </a:r>
          </a:p>
        </p:txBody>
      </p:sp>
      <p:pic>
        <p:nvPicPr>
          <p:cNvPr id="4" name="Picture 3" descr="ReadWorks.org | The Solution to Reading Comprehension - Google Chrom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8666" y="76200"/>
            <a:ext cx="2518276" cy="206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0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Kids </a:t>
            </a:r>
            <a:r>
              <a:rPr lang="en-US" dirty="0" err="1" smtClean="0"/>
              <a:t>InfoBits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309" y="1701800"/>
            <a:ext cx="6348703" cy="4470400"/>
          </a:xfrm>
        </p:spPr>
        <p:txBody>
          <a:bodyPr/>
          <a:lstStyle/>
          <a:p>
            <a:r>
              <a:rPr lang="en-US" dirty="0" smtClean="0"/>
              <a:t>K-5</a:t>
            </a:r>
          </a:p>
          <a:p>
            <a:r>
              <a:rPr lang="en-US" dirty="0" smtClean="0"/>
              <a:t>Age appropriate resources for research projects and close readings.</a:t>
            </a:r>
          </a:p>
          <a:p>
            <a:r>
              <a:rPr lang="en-US" dirty="0" smtClean="0"/>
              <a:t>To find texts by Lexile, use the Advanced Search option.</a:t>
            </a:r>
          </a:p>
          <a:p>
            <a:endParaRPr lang="en-US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412" y="457200"/>
            <a:ext cx="3863675" cy="330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62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NSTA’s Outstanding Science Trade Books for Students K-12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http://www.nsta.org/publications/ostb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Novels and picture books for all areas of science plus engineering and design.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5703" y="1136650"/>
            <a:ext cx="1333500" cy="133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934" y="3490912"/>
            <a:ext cx="1428750" cy="1857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5492" y="4724400"/>
            <a:ext cx="1428750" cy="18954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19230" y="3452281"/>
            <a:ext cx="1428750" cy="15716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06706" y="3242731"/>
            <a:ext cx="1428750" cy="17811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2968" y="4972050"/>
            <a:ext cx="1428750" cy="1647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17792" y="4724400"/>
            <a:ext cx="188595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5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1B558C7-619B-49BE-9097-7FCBDADD4E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0</TotalTime>
  <Words>245</Words>
  <Application>Microsoft Office PowerPoint</Application>
  <PresentationFormat>Custom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Century Gothic</vt:lpstr>
      <vt:lpstr>Books 16x9</vt:lpstr>
      <vt:lpstr>Finding High Quality Non-fiction and Informational Text Sources</vt:lpstr>
      <vt:lpstr>Newsela</vt:lpstr>
      <vt:lpstr>Smithsonian Tween Tribune</vt:lpstr>
      <vt:lpstr>DOGO News</vt:lpstr>
      <vt:lpstr>ReadWorks</vt:lpstr>
      <vt:lpstr>Kids InfoBits</vt:lpstr>
      <vt:lpstr>NSTA’s Outstanding Science Trade Books for Students K-12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2016-05-03T20:17:50Z</dcterms:created>
  <dcterms:modified xsi:type="dcterms:W3CDTF">2016-06-30T02:24:59Z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TC027879409991</vt:lpwstr>
  </property>
</Properties>
</file>