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60" r:id="rId4"/>
    <p:sldId id="258" r:id="rId5"/>
    <p:sldId id="267" r:id="rId6"/>
    <p:sldId id="259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5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4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83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5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1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4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12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6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3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BDDEB-4DA7-2340-9A71-D5C159538CDB}" type="datetimeFigureOut">
              <a:rPr lang="en-US" smtClean="0"/>
              <a:t>7/6/16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C5799-20D3-D046-BA41-7006B0E15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9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i="1" dirty="0" smtClean="0">
                <a:latin typeface="HelloBirdie"/>
                <a:cs typeface="HelloBirdie"/>
              </a:rPr>
              <a:t>WHAT’S POPPIN?</a:t>
            </a:r>
            <a:r>
              <a:rPr lang="en-US" dirty="0" smtClean="0">
                <a:latin typeface="HelloBirdie"/>
                <a:cs typeface="HelloBirdie"/>
              </a:rPr>
              <a:t/>
            </a:r>
            <a:br>
              <a:rPr lang="en-US" dirty="0" smtClean="0">
                <a:latin typeface="HelloBirdie"/>
                <a:cs typeface="HelloBirdie"/>
              </a:rPr>
            </a:br>
            <a:r>
              <a:rPr lang="en-US" dirty="0" smtClean="0">
                <a:latin typeface="HelloBirdie"/>
                <a:cs typeface="HelloBirdie"/>
              </a:rPr>
              <a:t>PICTURE PERFECT SCIENCE</a:t>
            </a:r>
            <a:endParaRPr lang="en-US" dirty="0">
              <a:latin typeface="HelloBirdie"/>
              <a:cs typeface="HelloBirdi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HelloBirdie"/>
                <a:cs typeface="HelloBirdie"/>
              </a:rPr>
              <a:t>DR. STEPHANIE WENDT</a:t>
            </a:r>
          </a:p>
          <a:p>
            <a:r>
              <a:rPr lang="en-US" dirty="0" smtClean="0">
                <a:solidFill>
                  <a:schemeClr val="tx1"/>
                </a:solidFill>
                <a:latin typeface="HelloBirdie"/>
                <a:cs typeface="HelloBirdie"/>
              </a:rPr>
              <a:t>DR. QUEEN OGBOMO</a:t>
            </a:r>
          </a:p>
          <a:p>
            <a:r>
              <a:rPr lang="en-US" smtClean="0">
                <a:solidFill>
                  <a:schemeClr val="tx1"/>
                </a:solidFill>
                <a:latin typeface="HelloBirdie"/>
                <a:cs typeface="HelloBirdie"/>
              </a:rPr>
              <a:t>TENNESSEE </a:t>
            </a:r>
            <a:r>
              <a:rPr lang="en-US" dirty="0" smtClean="0">
                <a:solidFill>
                  <a:schemeClr val="tx1"/>
                </a:solidFill>
                <a:latin typeface="HelloBirdie"/>
                <a:cs typeface="HelloBirdie"/>
              </a:rPr>
              <a:t>TECH UNIVERSITY</a:t>
            </a:r>
            <a:endParaRPr lang="en-US" dirty="0">
              <a:solidFill>
                <a:schemeClr val="tx1"/>
              </a:solidFill>
              <a:latin typeface="HelloBirdie"/>
              <a:cs typeface="HelloBirdie"/>
            </a:endParaRPr>
          </a:p>
        </p:txBody>
      </p:sp>
    </p:spTree>
    <p:extLst>
      <p:ext uri="{BB962C8B-B14F-4D97-AF65-F5344CB8AC3E}">
        <p14:creationId xmlns:p14="http://schemas.microsoft.com/office/powerpoint/2010/main" val="1189022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irds_zps31ccad47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114756" y="0"/>
            <a:ext cx="8908778" cy="6773869"/>
          </a:xfrm>
          <a:prstGeom prst="rect">
            <a:avLst/>
          </a:prstGeom>
        </p:spPr>
      </p:pic>
      <p:pic>
        <p:nvPicPr>
          <p:cNvPr id="5" name="Picture 4" descr="image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loHappyDays"/>
                <a:cs typeface="HelloHappyDays"/>
              </a:rPr>
              <a:t>LESSON OBJECTIVES</a:t>
            </a:r>
            <a:endParaRPr lang="en-US" dirty="0">
              <a:latin typeface="HelloHappyDays"/>
              <a:cs typeface="HelloHappyDay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HelloBirdie"/>
                <a:cs typeface="HelloBirdie"/>
              </a:rPr>
              <a:t>Develop descriptions, explanations, predictions, and models using evidence</a:t>
            </a:r>
          </a:p>
          <a:p>
            <a:r>
              <a:rPr lang="en-US" dirty="0" smtClean="0">
                <a:solidFill>
                  <a:schemeClr val="bg1"/>
                </a:solidFill>
                <a:latin typeface="HelloBirdie"/>
                <a:cs typeface="HelloBirdie"/>
              </a:rPr>
              <a:t>Think critically and logically to make relationships between evidence and explanations</a:t>
            </a:r>
          </a:p>
          <a:p>
            <a:r>
              <a:rPr lang="en-US" dirty="0" smtClean="0">
                <a:solidFill>
                  <a:schemeClr val="bg1"/>
                </a:solidFill>
                <a:latin typeface="HelloBirdie"/>
                <a:cs typeface="HelloBirdie"/>
              </a:rPr>
              <a:t>Communicate scientifically</a:t>
            </a:r>
          </a:p>
          <a:p>
            <a:r>
              <a:rPr lang="en-US" dirty="0" smtClean="0">
                <a:solidFill>
                  <a:schemeClr val="bg1"/>
                </a:solidFill>
                <a:latin typeface="HelloBirdie"/>
                <a:cs typeface="HelloBirdie"/>
              </a:rPr>
              <a:t>Design &amp; Conduct a scientific investigation</a:t>
            </a:r>
            <a:endParaRPr lang="en-US" dirty="0">
              <a:solidFill>
                <a:schemeClr val="bg1"/>
              </a:solidFill>
              <a:latin typeface="HelloBirdie"/>
              <a:cs typeface="HelloBirdie"/>
            </a:endParaRPr>
          </a:p>
        </p:txBody>
      </p:sp>
    </p:spTree>
    <p:extLst>
      <p:ext uri="{BB962C8B-B14F-4D97-AF65-F5344CB8AC3E}">
        <p14:creationId xmlns:p14="http://schemas.microsoft.com/office/powerpoint/2010/main" val="225536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evron1_Purpleandpink_fantasy_zps013d1e3b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loHappyDays"/>
                <a:cs typeface="HelloHappyDays"/>
              </a:rPr>
              <a:t>Featured Book</a:t>
            </a:r>
            <a:endParaRPr lang="en-US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l="-68999" r="-689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5780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evron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loBirdie"/>
                <a:cs typeface="HelloBirdie"/>
              </a:rPr>
              <a:t>Engage &amp; Explore Day 1</a:t>
            </a:r>
            <a:endParaRPr lang="en-US" dirty="0">
              <a:latin typeface="HelloBirdie"/>
              <a:cs typeface="HelloBirdi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467" y="3115732"/>
            <a:ext cx="8246533" cy="3251201"/>
          </a:xfrm>
          <a:solidFill>
            <a:schemeClr val="bg1"/>
          </a:solidFill>
        </p:spPr>
        <p:txBody>
          <a:bodyPr/>
          <a:lstStyle/>
          <a:p>
            <a:r>
              <a:rPr lang="en-US" sz="4000" dirty="0" smtClean="0">
                <a:latin typeface="HelloBirdie"/>
                <a:cs typeface="HelloBirdie"/>
              </a:rPr>
              <a:t>Engage- Popcorn! Read aloud</a:t>
            </a:r>
          </a:p>
          <a:p>
            <a:r>
              <a:rPr lang="en-US" sz="4000" dirty="0" smtClean="0">
                <a:latin typeface="HelloBirdie"/>
                <a:cs typeface="HelloBirdie"/>
              </a:rPr>
              <a:t>Explore- What’s </a:t>
            </a:r>
            <a:r>
              <a:rPr lang="en-US" sz="4000" dirty="0" err="1" smtClean="0">
                <a:latin typeface="HelloBirdie"/>
                <a:cs typeface="HelloBirdie"/>
              </a:rPr>
              <a:t>Poppin</a:t>
            </a:r>
            <a:r>
              <a:rPr lang="en-US" sz="4000" dirty="0" smtClean="0">
                <a:latin typeface="HelloBirdie"/>
                <a:cs typeface="HelloBirdie"/>
              </a:rPr>
              <a:t>’? Checkpoint Lab, Part A</a:t>
            </a:r>
          </a:p>
          <a:p>
            <a:endParaRPr lang="en-US" dirty="0">
              <a:latin typeface="HelloBirdie"/>
              <a:cs typeface="HelloBirdie"/>
            </a:endParaRPr>
          </a:p>
        </p:txBody>
      </p:sp>
      <p:pic>
        <p:nvPicPr>
          <p:cNvPr id="5" name="Picture 4" descr="Popcor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3" y="1011765"/>
            <a:ext cx="1425575" cy="1900767"/>
          </a:xfrm>
          <a:prstGeom prst="rect">
            <a:avLst/>
          </a:prstGeom>
        </p:spPr>
      </p:pic>
      <p:pic>
        <p:nvPicPr>
          <p:cNvPr id="7" name="Picture 6" descr="Orvil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890" y="3837093"/>
            <a:ext cx="1907709" cy="234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948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reworks_zps58595e74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loBirdie"/>
                <a:cs typeface="HelloBirdie"/>
              </a:rPr>
              <a:t>Explore &amp; Explain Day 2</a:t>
            </a:r>
            <a:endParaRPr lang="en-US" dirty="0">
              <a:latin typeface="HelloBirdie"/>
              <a:cs typeface="HelloBirdi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066"/>
            <a:ext cx="7924801" cy="4360333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US" sz="4000" dirty="0" smtClean="0">
                <a:latin typeface="HelloBirdie"/>
                <a:cs typeface="HelloBirdie"/>
              </a:rPr>
              <a:t>Explore </a:t>
            </a:r>
            <a:r>
              <a:rPr lang="en-US" sz="4000" dirty="0" smtClean="0">
                <a:latin typeface="HelloBirdie"/>
                <a:cs typeface="HelloBirdie"/>
              </a:rPr>
              <a:t>with </a:t>
            </a:r>
          </a:p>
          <a:p>
            <a:pPr marL="0" indent="0">
              <a:buNone/>
            </a:pPr>
            <a:r>
              <a:rPr lang="en-US" sz="4000" dirty="0" smtClean="0">
                <a:latin typeface="HelloBirdie"/>
                <a:cs typeface="HelloBirdie"/>
              </a:rPr>
              <a:t>Checkpoint Lab, B-</a:t>
            </a:r>
            <a:r>
              <a:rPr lang="en-US" sz="4000" dirty="0" smtClean="0">
                <a:latin typeface="HelloBirdie"/>
                <a:cs typeface="HelloBirdie"/>
              </a:rPr>
              <a:t>D</a:t>
            </a:r>
          </a:p>
          <a:p>
            <a:pPr marL="0" indent="0">
              <a:buNone/>
            </a:pPr>
            <a:r>
              <a:rPr lang="en-US" sz="4000" dirty="0" smtClean="0">
                <a:latin typeface="HelloBirdie"/>
                <a:cs typeface="HelloBirdie"/>
              </a:rPr>
              <a:t>(Play Popcorn Video)</a:t>
            </a:r>
            <a:endParaRPr lang="en-US" sz="4000" dirty="0">
              <a:latin typeface="HelloBirdie"/>
              <a:cs typeface="HelloBirdie"/>
            </a:endParaRPr>
          </a:p>
          <a:p>
            <a:r>
              <a:rPr lang="en-US" sz="4000" dirty="0" smtClean="0">
                <a:latin typeface="HelloBirdie"/>
                <a:cs typeface="HelloBirdie"/>
              </a:rPr>
              <a:t>Explain </a:t>
            </a:r>
            <a:r>
              <a:rPr lang="en-US" sz="4000" dirty="0" smtClean="0">
                <a:latin typeface="HelloBirdie"/>
                <a:cs typeface="HelloBirdie"/>
              </a:rPr>
              <a:t>with reading</a:t>
            </a:r>
          </a:p>
          <a:p>
            <a:pPr marL="0" indent="0">
              <a:buNone/>
            </a:pPr>
            <a:r>
              <a:rPr lang="en-US" sz="4000" dirty="0" smtClean="0">
                <a:latin typeface="HelloBirdie"/>
                <a:cs typeface="HelloBirdie"/>
              </a:rPr>
              <a:t> and relating to the Checkpoint Lab</a:t>
            </a:r>
            <a:endParaRPr lang="en-US" sz="4000" dirty="0">
              <a:latin typeface="HelloBirdie"/>
              <a:cs typeface="HelloBirdie"/>
            </a:endParaRPr>
          </a:p>
        </p:txBody>
      </p:sp>
      <p:pic>
        <p:nvPicPr>
          <p:cNvPr id="6" name="Picture 5" descr="popcorn_la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24" y="2286001"/>
            <a:ext cx="3070576" cy="230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2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evron1_Lucky_zpse15f9ef7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HelloBirdie"/>
                <a:cs typeface="HelloBirdie"/>
              </a:rPr>
              <a:t>Elaborate Day 3</a:t>
            </a:r>
            <a:endParaRPr lang="en-US" dirty="0">
              <a:latin typeface="HelloBirdie"/>
              <a:cs typeface="HelloBirdi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7650"/>
            <a:ext cx="8229600" cy="4279899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latin typeface="HelloBirdie"/>
                <a:cs typeface="HelloBirdie"/>
              </a:rPr>
              <a:t>Popcorn Brand Test Checkpoint Lab</a:t>
            </a:r>
            <a:endParaRPr lang="en-US" sz="3600" dirty="0">
              <a:latin typeface="HelloBirdie"/>
              <a:cs typeface="HelloBirdi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67" y="3354917"/>
            <a:ext cx="2184400" cy="167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8267" y="3052234"/>
            <a:ext cx="2374900" cy="19790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1566" y="2220384"/>
            <a:ext cx="2489200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65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irds_zps31ccad47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>
          <a:xfrm>
            <a:off x="114756" y="0"/>
            <a:ext cx="8908778" cy="6773869"/>
          </a:xfrm>
          <a:prstGeom prst="rect">
            <a:avLst/>
          </a:prstGeom>
        </p:spPr>
      </p:pic>
      <p:pic>
        <p:nvPicPr>
          <p:cNvPr id="5" name="Picture 4" descr="images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loBirdie"/>
                <a:cs typeface="HelloBirdie"/>
              </a:rPr>
              <a:t>Evaluate Day 4</a:t>
            </a:r>
            <a:endParaRPr lang="en-US" dirty="0">
              <a:latin typeface="HelloHappyDays"/>
              <a:cs typeface="HelloHappyDay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rcRect l="-18099" r="-18099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826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109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WHAT’S POPPIN? PICTURE PERFECT SCIENCE</vt:lpstr>
      <vt:lpstr>LESSON OBJECTIVES</vt:lpstr>
      <vt:lpstr>Featured Book</vt:lpstr>
      <vt:lpstr>Engage &amp; Explore Day 1</vt:lpstr>
      <vt:lpstr>Explore &amp; Explain Day 2</vt:lpstr>
      <vt:lpstr>Elaborate Day 3</vt:lpstr>
      <vt:lpstr>Evaluate Day 4</vt:lpstr>
    </vt:vector>
  </TitlesOfParts>
  <Company>Tennessee Tech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Tennessee Tech User</dc:creator>
  <cp:lastModifiedBy>Stephanie Wendt</cp:lastModifiedBy>
  <cp:revision>29</cp:revision>
  <dcterms:created xsi:type="dcterms:W3CDTF">2016-07-05T18:00:05Z</dcterms:created>
  <dcterms:modified xsi:type="dcterms:W3CDTF">2016-07-07T01:30:33Z</dcterms:modified>
</cp:coreProperties>
</file>