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5"/>
  </p:notesMasterIdLst>
  <p:handoutMasterIdLst>
    <p:handoutMasterId r:id="rId16"/>
  </p:handoutMasterIdLst>
  <p:sldIdLst>
    <p:sldId id="264" r:id="rId3"/>
    <p:sldId id="282" r:id="rId4"/>
    <p:sldId id="283" r:id="rId5"/>
    <p:sldId id="284" r:id="rId6"/>
    <p:sldId id="276" r:id="rId7"/>
    <p:sldId id="277" r:id="rId8"/>
    <p:sldId id="278" r:id="rId9"/>
    <p:sldId id="293" r:id="rId10"/>
    <p:sldId id="288" r:id="rId11"/>
    <p:sldId id="289" r:id="rId12"/>
    <p:sldId id="281" r:id="rId13"/>
    <p:sldId id="291" r:id="rId14"/>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9385" autoAdjust="0"/>
  </p:normalViewPr>
  <p:slideViewPr>
    <p:cSldViewPr showGuides="1">
      <p:cViewPr varScale="1">
        <p:scale>
          <a:sx n="48" d="100"/>
          <a:sy n="48" d="100"/>
        </p:scale>
        <p:origin x="461" y="58"/>
      </p:cViewPr>
      <p:guideLst>
        <p:guide pos="3839"/>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7/11/2016</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7/11/2016</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The specific detail gets the laugh. </a:t>
            </a:r>
          </a:p>
          <a:p>
            <a:pPr marL="285750" indent="-285750">
              <a:buFont typeface="Arial" panose="020B0604020202020204" pitchFamily="34" charset="0"/>
              <a:buChar char="•"/>
            </a:pPr>
            <a:r>
              <a:rPr lang="en-US" dirty="0" smtClean="0"/>
              <a:t>Chickpeas</a:t>
            </a:r>
            <a:r>
              <a:rPr lang="en-US" baseline="0" dirty="0" smtClean="0"/>
              <a:t> are funnier than vegetables.  Spam is funnier than meat.  Ravioli is funnier than pasta.  A chuckle is funnier than a laugh.  </a:t>
            </a:r>
          </a:p>
          <a:p>
            <a:pPr marL="285750" indent="-285750">
              <a:buFont typeface="Arial" panose="020B0604020202020204" pitchFamily="34" charset="0"/>
              <a:buChar char="•"/>
            </a:pPr>
            <a:r>
              <a:rPr lang="en-US" baseline="0" dirty="0" smtClean="0"/>
              <a:t>One way to think about it is to imagine all words as though they are those Russian nesting dolls.  All the big dolls have serious expressions on their faces, but the closer you get to the smaller ones, the more the dolls smile until you find the tiniest little bitty dolly and she is laughing uncontrollably.  </a:t>
            </a:r>
          </a:p>
          <a:p>
            <a:pPr marL="285750" indent="-285750">
              <a:buFont typeface="Arial" panose="020B0604020202020204" pitchFamily="34" charset="0"/>
              <a:buChar char="•"/>
            </a:pPr>
            <a:r>
              <a:rPr lang="en-US" baseline="0" dirty="0" smtClean="0"/>
              <a:t>One way to get more specific is to turn the knob on your binoculars.  If someone hands you a pair of binoculars and they are not adjusted to your eyes, they look pretty blurry, right?  And that’s kind of what general details are: blurry writing.  It’s not much fun looking through fuzzy binoculars.  So what do you do?  You turn that little knob, and bingo, the blurry world becomes more in focus.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589256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Have you ever seen an auctioneer?  The first thing you notice about an auctioneer is how fast they talk.  Listen:</a:t>
            </a:r>
          </a:p>
          <a:p>
            <a:pPr marL="895243" lvl="1" indent="-285750">
              <a:buFont typeface="Arial" panose="020B0604020202020204" pitchFamily="34" charset="0"/>
              <a:buChar char="•"/>
            </a:pPr>
            <a:r>
              <a:rPr lang="en-US" dirty="0" smtClean="0"/>
              <a:t>Item</a:t>
            </a:r>
            <a:r>
              <a:rPr lang="en-US" baseline="0" dirty="0" smtClean="0"/>
              <a:t> 53 is the Victorian brass lamp.  We’ll start the bidding at one hundred dollars hundred </a:t>
            </a:r>
            <a:r>
              <a:rPr lang="en-US" baseline="0" dirty="0" err="1" smtClean="0"/>
              <a:t>hundred</a:t>
            </a:r>
            <a:r>
              <a:rPr lang="en-US" baseline="0" dirty="0" smtClean="0"/>
              <a:t>, do I hear one ten, one ten, one ten, one ten?  This is a fine brass lamp made in London by the Oliver Holmes lamp company.  The gentleman in the back, 200.  Not often do you see a lamp of such fine quality for sale; 300, the woman in the front.  </a:t>
            </a:r>
          </a:p>
          <a:p>
            <a:pPr marL="285750" lvl="0" indent="-285750">
              <a:buFont typeface="Arial" panose="020B0604020202020204" pitchFamily="34" charset="0"/>
              <a:buChar char="•"/>
            </a:pPr>
            <a:r>
              <a:rPr lang="en-US" baseline="0" dirty="0" smtClean="0"/>
              <a:t>Notice how the auctioneer describes the items in between  bids.  Remember this when you create your auctioneer because this is the place you can slip in all your research.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3194377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a:t>
            </a:fld>
            <a:endParaRPr lang="en-US"/>
          </a:p>
        </p:txBody>
      </p:sp>
    </p:spTree>
    <p:extLst>
      <p:ext uri="{BB962C8B-B14F-4D97-AF65-F5344CB8AC3E}">
        <p14:creationId xmlns:p14="http://schemas.microsoft.com/office/powerpoint/2010/main" val="3034226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7/11/2016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7/11/2016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7/11/2016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en-US"/>
              <a:pPr/>
              <a:t>7/11/2016</a:t>
            </a:fld>
            <a:endParaRPr/>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a:pPr/>
              <a:t>‹#›</a:t>
            </a:fld>
            <a:endParaRPr/>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Wacky Insect Auction</a:t>
            </a:r>
            <a:endParaRPr lang="en-US" dirty="0"/>
          </a:p>
        </p:txBody>
      </p:sp>
      <p:sp>
        <p:nvSpPr>
          <p:cNvPr id="3" name="Subtitle 2"/>
          <p:cNvSpPr>
            <a:spLocks noGrp="1"/>
          </p:cNvSpPr>
          <p:nvPr>
            <p:ph type="subTitle" idx="1"/>
          </p:nvPr>
        </p:nvSpPr>
        <p:spPr/>
        <p:txBody>
          <a:bodyPr/>
          <a:lstStyle/>
          <a:p>
            <a:r>
              <a:rPr lang="en-US" dirty="0" smtClean="0"/>
              <a:t>Dr. Jane Baker and </a:t>
            </a:r>
          </a:p>
          <a:p>
            <a:r>
              <a:rPr lang="en-US" dirty="0" smtClean="0"/>
              <a:t>Dr. Kristen Pennycuff Trent</a:t>
            </a:r>
            <a:endParaRPr lang="en-US" dirty="0"/>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3"/>
          <p:cNvSpPr>
            <a:spLocks noGrp="1"/>
          </p:cNvSpPr>
          <p:nvPr>
            <p:ph type="title"/>
          </p:nvPr>
        </p:nvSpPr>
        <p:spPr/>
        <p:txBody>
          <a:bodyPr/>
          <a:lstStyle/>
          <a:p>
            <a:r>
              <a:rPr lang="en-US" altLang="en-US" smtClean="0"/>
              <a:t>Revise and Edit</a:t>
            </a:r>
          </a:p>
        </p:txBody>
      </p:sp>
      <p:sp>
        <p:nvSpPr>
          <p:cNvPr id="5" name="Content Placeholder 4"/>
          <p:cNvSpPr>
            <a:spLocks noGrp="1"/>
          </p:cNvSpPr>
          <p:nvPr>
            <p:ph sz="half" idx="1"/>
          </p:nvPr>
        </p:nvSpPr>
        <p:spPr/>
        <p:txBody>
          <a:bodyPr/>
          <a:lstStyle/>
          <a:p>
            <a:pPr marL="0" indent="0">
              <a:lnSpc>
                <a:spcPct val="90000"/>
              </a:lnSpc>
              <a:buNone/>
            </a:pPr>
            <a:r>
              <a:rPr lang="en-US" altLang="en-US" sz="4000" b="1">
                <a:solidFill>
                  <a:srgbClr val="FF0000"/>
                </a:solidFill>
                <a:latin typeface="Cooper Black" panose="0208090404030B020404" pitchFamily="18" charset="0"/>
              </a:rPr>
              <a:t>A</a:t>
            </a:r>
            <a:r>
              <a:rPr lang="en-US" altLang="en-US" smtClean="0">
                <a:latin typeface="Cooper Black" panose="0208090404030B020404" pitchFamily="18" charset="0"/>
              </a:rPr>
              <a:t>- Adding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 Replacing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 Removing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-Rearranging</a:t>
            </a:r>
          </a:p>
          <a:p>
            <a:pPr marL="0" indent="0">
              <a:buNone/>
            </a:pPr>
            <a:endParaRPr lang="en-US" altLang="en-US" smtClean="0">
              <a:latin typeface="Cooper Black" panose="0208090404030B020404" pitchFamily="18" charset="0"/>
            </a:endParaRPr>
          </a:p>
          <a:p>
            <a:pPr marL="0" indent="0"/>
            <a:endParaRPr lang="en-US" altLang="en-US" smtClean="0"/>
          </a:p>
        </p:txBody>
      </p:sp>
      <p:sp>
        <p:nvSpPr>
          <p:cNvPr id="41987" name="Text Box 1"/>
          <p:cNvSpPr>
            <a:spLocks noGrp="1" noChangeArrowheads="1"/>
          </p:cNvSpPr>
          <p:nvPr>
            <p:ph sz="half" idx="2"/>
          </p:nvPr>
        </p:nvSpPr>
        <p:spPr/>
        <p:txBody>
          <a:bodyPr/>
          <a:lstStyle/>
          <a:p>
            <a:pPr marL="0" indent="0">
              <a:spcBef>
                <a:spcPct val="0"/>
              </a:spcBef>
              <a:buNone/>
            </a:pPr>
            <a:r>
              <a:rPr lang="en-US" altLang="en-US" sz="4000" b="1">
                <a:solidFill>
                  <a:srgbClr val="008000"/>
                </a:solidFill>
                <a:latin typeface="Cooper Black" panose="0208090404030B020404" pitchFamily="18" charset="0"/>
              </a:rPr>
              <a:t>C</a:t>
            </a:r>
            <a:r>
              <a:rPr lang="en-US" altLang="en-US" sz="2300">
                <a:latin typeface="Cooper Black" panose="0208090404030B020404" pitchFamily="18" charset="0"/>
              </a:rPr>
              <a:t>- </a:t>
            </a:r>
            <a:r>
              <a:rPr lang="en-US" altLang="en-US" smtClean="0">
                <a:latin typeface="Cooper Black" panose="0208090404030B020404" pitchFamily="18" charset="0"/>
              </a:rPr>
              <a:t>Capitalization</a:t>
            </a:r>
          </a:p>
          <a:p>
            <a:pPr marL="0" indent="0">
              <a:spcBef>
                <a:spcPct val="0"/>
              </a:spcBef>
              <a:buNone/>
            </a:pPr>
            <a:r>
              <a:rPr lang="en-US" altLang="en-US" sz="4000" b="1">
                <a:solidFill>
                  <a:srgbClr val="008000"/>
                </a:solidFill>
                <a:latin typeface="Cooper Black" panose="0208090404030B020404" pitchFamily="18" charset="0"/>
              </a:rPr>
              <a:t>U</a:t>
            </a:r>
            <a:r>
              <a:rPr lang="en-US" altLang="en-US" sz="2300">
                <a:latin typeface="Cooper Black" panose="0208090404030B020404" pitchFamily="18" charset="0"/>
              </a:rPr>
              <a:t>- </a:t>
            </a:r>
            <a:r>
              <a:rPr lang="en-US" altLang="en-US" smtClean="0">
                <a:latin typeface="Cooper Black" panose="0208090404030B020404" pitchFamily="18" charset="0"/>
              </a:rPr>
              <a:t>Understanding</a:t>
            </a:r>
          </a:p>
          <a:p>
            <a:pPr marL="0" indent="0">
              <a:spcBef>
                <a:spcPct val="0"/>
              </a:spcBef>
              <a:buNone/>
            </a:pPr>
            <a:r>
              <a:rPr lang="en-US" altLang="en-US" sz="4000" b="1">
                <a:solidFill>
                  <a:srgbClr val="008000"/>
                </a:solidFill>
                <a:latin typeface="Cooper Black" panose="0208090404030B020404" pitchFamily="18" charset="0"/>
              </a:rPr>
              <a:t>P</a:t>
            </a:r>
            <a:r>
              <a:rPr lang="en-US" altLang="en-US" sz="2300">
                <a:latin typeface="Cooper Black" panose="0208090404030B020404" pitchFamily="18" charset="0"/>
              </a:rPr>
              <a:t>- </a:t>
            </a:r>
            <a:r>
              <a:rPr lang="en-US" altLang="en-US" smtClean="0">
                <a:latin typeface="Cooper Black" panose="0208090404030B020404" pitchFamily="18" charset="0"/>
              </a:rPr>
              <a:t>Punctuation</a:t>
            </a:r>
          </a:p>
          <a:p>
            <a:pPr marL="0" indent="0">
              <a:spcBef>
                <a:spcPct val="0"/>
              </a:spcBef>
              <a:buNone/>
            </a:pPr>
            <a:r>
              <a:rPr lang="en-US" altLang="en-US" sz="4000" b="1">
                <a:solidFill>
                  <a:srgbClr val="008000"/>
                </a:solidFill>
                <a:latin typeface="Cooper Black" panose="0208090404030B020404" pitchFamily="18" charset="0"/>
              </a:rPr>
              <a:t>S</a:t>
            </a:r>
            <a:r>
              <a:rPr lang="en-US" altLang="en-US" sz="2300">
                <a:latin typeface="Cooper Black" panose="0208090404030B020404" pitchFamily="18" charset="0"/>
              </a:rPr>
              <a:t>- </a:t>
            </a:r>
            <a:r>
              <a:rPr lang="en-US" altLang="en-US" smtClean="0">
                <a:latin typeface="Cooper Black" panose="0208090404030B020404" pitchFamily="18" charset="0"/>
              </a:rPr>
              <a:t>Spelling</a:t>
            </a:r>
          </a:p>
          <a:p>
            <a:pPr marL="0" indent="0">
              <a:spcBef>
                <a:spcPct val="0"/>
              </a:spcBef>
              <a:buNone/>
            </a:pPr>
            <a:endParaRPr lang="en-US" altLang="en-US" smtClean="0">
              <a:latin typeface="Arial" panose="020B0604020202020204" pitchFamily="34" charset="0"/>
            </a:endParaRPr>
          </a:p>
        </p:txBody>
      </p:sp>
      <p:pic>
        <p:nvPicPr>
          <p:cNvPr id="41988" name="Picture 9" descr="pirate fla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36813" y="4495800"/>
            <a:ext cx="1890713"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10" descr="CUPS.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5013" y="4419601"/>
            <a:ext cx="1368425" cy="159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15769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altLang="en-US" smtClean="0"/>
              <a:t>Think Like a Teacher</a:t>
            </a:r>
          </a:p>
        </p:txBody>
      </p:sp>
      <p:sp>
        <p:nvSpPr>
          <p:cNvPr id="33794" name="Content Placeholder 2"/>
          <p:cNvSpPr>
            <a:spLocks noGrp="1"/>
          </p:cNvSpPr>
          <p:nvPr>
            <p:ph idx="1"/>
          </p:nvPr>
        </p:nvSpPr>
        <p:spPr/>
        <p:txBody>
          <a:bodyPr/>
          <a:lstStyle/>
          <a:p>
            <a:pPr eaLnBrk="1" hangingPunct="1"/>
            <a:r>
              <a:rPr lang="en-US" altLang="en-US" dirty="0" smtClean="0"/>
              <a:t>What are the benefits of</a:t>
            </a:r>
            <a:r>
              <a:rPr lang="en-US" altLang="en-US" i="1" dirty="0" smtClean="0"/>
              <a:t> </a:t>
            </a:r>
            <a:r>
              <a:rPr lang="en-US" altLang="en-US" dirty="0" smtClean="0"/>
              <a:t>the</a:t>
            </a:r>
            <a:r>
              <a:rPr lang="en-US" altLang="en-US" i="1" dirty="0" smtClean="0">
                <a:solidFill>
                  <a:srgbClr val="7153A1"/>
                </a:solidFill>
              </a:rPr>
              <a:t> </a:t>
            </a:r>
            <a:r>
              <a:rPr lang="en-US" altLang="en-US" i="1" dirty="0" smtClean="0">
                <a:solidFill>
                  <a:srgbClr val="000090"/>
                </a:solidFill>
              </a:rPr>
              <a:t>Wacky Auction</a:t>
            </a:r>
            <a:r>
              <a:rPr lang="en-US" altLang="en-US" dirty="0" smtClean="0"/>
              <a:t>? </a:t>
            </a:r>
          </a:p>
          <a:p>
            <a:pPr eaLnBrk="1" hangingPunct="1"/>
            <a:r>
              <a:rPr lang="en-US" altLang="en-US" dirty="0" smtClean="0"/>
              <a:t>How could we use </a:t>
            </a:r>
            <a:r>
              <a:rPr lang="en-US" altLang="en-US" i="1" dirty="0" smtClean="0">
                <a:solidFill>
                  <a:srgbClr val="000090"/>
                </a:solidFill>
              </a:rPr>
              <a:t>Wacky Auction </a:t>
            </a:r>
            <a:r>
              <a:rPr lang="en-US" altLang="en-US" dirty="0" smtClean="0"/>
              <a:t>in our instruction? </a:t>
            </a:r>
          </a:p>
        </p:txBody>
      </p:sp>
    </p:spTree>
    <p:extLst>
      <p:ext uri="{BB962C8B-B14F-4D97-AF65-F5344CB8AC3E}">
        <p14:creationId xmlns:p14="http://schemas.microsoft.com/office/powerpoint/2010/main" val="391477139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altLang="en-US" smtClean="0"/>
              <a:t>Reflection</a:t>
            </a:r>
          </a:p>
        </p:txBody>
      </p:sp>
      <p:sp>
        <p:nvSpPr>
          <p:cNvPr id="44034" name="Content Placeholder 2"/>
          <p:cNvSpPr>
            <a:spLocks noGrp="1"/>
          </p:cNvSpPr>
          <p:nvPr>
            <p:ph idx="1"/>
          </p:nvPr>
        </p:nvSpPr>
        <p:spPr/>
        <p:txBody>
          <a:bodyPr/>
          <a:lstStyle/>
          <a:p>
            <a:r>
              <a:rPr lang="en-US" altLang="en-US" smtClean="0"/>
              <a:t>Write for three minutes.</a:t>
            </a:r>
          </a:p>
          <a:p>
            <a:r>
              <a:rPr lang="en-US" altLang="en-US" smtClean="0"/>
              <a:t>Write about how you might use these strategies in your classroom.  </a:t>
            </a:r>
          </a:p>
          <a:p>
            <a:r>
              <a:rPr lang="en-US" altLang="en-US" smtClean="0"/>
              <a:t>What’s an informational text or subject that will be well-suited for these strategies? </a:t>
            </a:r>
          </a:p>
          <a:p>
            <a:r>
              <a:rPr lang="en-US" altLang="en-US" smtClean="0"/>
              <a:t>How might your students take their texts public?  </a:t>
            </a:r>
          </a:p>
        </p:txBody>
      </p:sp>
    </p:spTree>
    <p:extLst>
      <p:ext uri="{BB962C8B-B14F-4D97-AF65-F5344CB8AC3E}">
        <p14:creationId xmlns:p14="http://schemas.microsoft.com/office/powerpoint/2010/main" val="16615969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tLang="en-US" smtClean="0"/>
              <a:t>Informative/Explanatory Writing</a:t>
            </a:r>
          </a:p>
        </p:txBody>
      </p:sp>
      <p:sp>
        <p:nvSpPr>
          <p:cNvPr id="34818" name="Content Placeholder 2"/>
          <p:cNvSpPr>
            <a:spLocks noGrp="1"/>
          </p:cNvSpPr>
          <p:nvPr>
            <p:ph idx="1"/>
          </p:nvPr>
        </p:nvSpPr>
        <p:spPr/>
        <p:txBody>
          <a:bodyPr/>
          <a:lstStyle/>
          <a:p>
            <a:pPr marL="0" indent="0">
              <a:buNone/>
            </a:pPr>
            <a:r>
              <a:rPr lang="en-US" altLang="en-US">
                <a:solidFill>
                  <a:srgbClr val="FF0000"/>
                </a:solidFill>
              </a:rPr>
              <a:t>W.K.2 </a:t>
            </a:r>
            <a:r>
              <a:rPr lang="en-US" altLang="en-US"/>
              <a:t>Use a combination of drawing, dictating, and writing to compose informative/explanatory texts in which they </a:t>
            </a:r>
            <a:r>
              <a:rPr lang="en-US" altLang="en-US" b="1">
                <a:solidFill>
                  <a:srgbClr val="0000FF"/>
                </a:solidFill>
              </a:rPr>
              <a:t>name what they are writing about and supply some information about the topi</a:t>
            </a:r>
            <a:r>
              <a:rPr lang="en-US" altLang="en-US" b="1"/>
              <a:t>c. </a:t>
            </a:r>
          </a:p>
          <a:p>
            <a:pPr marL="0" indent="0">
              <a:buNone/>
            </a:pPr>
            <a:r>
              <a:rPr lang="en-US" altLang="en-US">
                <a:solidFill>
                  <a:srgbClr val="FF0000"/>
                </a:solidFill>
              </a:rPr>
              <a:t>W.1.2 </a:t>
            </a:r>
            <a:r>
              <a:rPr lang="en-US" altLang="en-US"/>
              <a:t>Write informative/explanatory texts in which they </a:t>
            </a:r>
            <a:r>
              <a:rPr lang="en-US" altLang="en-US" b="1">
                <a:solidFill>
                  <a:srgbClr val="0000FF"/>
                </a:solidFill>
              </a:rPr>
              <a:t>name a topic, supply some facts about the topic, and provide some sense of closure</a:t>
            </a:r>
            <a:r>
              <a:rPr lang="en-US" altLang="en-US" b="1"/>
              <a:t>. </a:t>
            </a:r>
          </a:p>
          <a:p>
            <a:pPr marL="0" indent="0">
              <a:buNone/>
            </a:pPr>
            <a:r>
              <a:rPr lang="en-US" altLang="en-US">
                <a:solidFill>
                  <a:srgbClr val="FF0000"/>
                </a:solidFill>
              </a:rPr>
              <a:t>W.2.2 </a:t>
            </a:r>
            <a:r>
              <a:rPr lang="en-US" altLang="en-US"/>
              <a:t>Write informative/explanatory texts in which they </a:t>
            </a:r>
            <a:r>
              <a:rPr lang="en-US" altLang="en-US" b="1">
                <a:solidFill>
                  <a:srgbClr val="0000FF"/>
                </a:solidFill>
              </a:rPr>
              <a:t>introduce a topic, use facts and definitions to develop points, and provide a concluding statement or section</a:t>
            </a:r>
            <a:r>
              <a:rPr lang="en-US" altLang="en-US" b="1"/>
              <a:t>. </a:t>
            </a:r>
          </a:p>
          <a:p>
            <a:pPr marL="0" indent="0">
              <a:buNone/>
            </a:pPr>
            <a:endParaRPr lang="en-US" altLang="en-US" smtClean="0"/>
          </a:p>
        </p:txBody>
      </p:sp>
    </p:spTree>
    <p:extLst>
      <p:ext uri="{BB962C8B-B14F-4D97-AF65-F5344CB8AC3E}">
        <p14:creationId xmlns:p14="http://schemas.microsoft.com/office/powerpoint/2010/main" val="720972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altLang="en-US" smtClean="0"/>
              <a:t>Informative/Explanatory Writing</a:t>
            </a:r>
          </a:p>
        </p:txBody>
      </p:sp>
      <p:sp>
        <p:nvSpPr>
          <p:cNvPr id="3" name="Content Placeholder 2"/>
          <p:cNvSpPr>
            <a:spLocks noGrp="1"/>
          </p:cNvSpPr>
          <p:nvPr>
            <p:ph idx="1"/>
          </p:nvPr>
        </p:nvSpPr>
        <p:spPr/>
        <p:txBody>
          <a:bodyPr>
            <a:normAutofit fontScale="92500" lnSpcReduction="20000"/>
          </a:bodyPr>
          <a:lstStyle/>
          <a:p>
            <a:pPr marL="0" indent="0">
              <a:buNone/>
              <a:defRPr/>
            </a:pPr>
            <a:r>
              <a:rPr lang="en-US" sz="2000" b="1" dirty="0">
                <a:solidFill>
                  <a:srgbClr val="FF0000"/>
                </a:solidFill>
                <a:ea typeface="ＭＳ Ｐゴシック" charset="0"/>
              </a:rPr>
              <a:t>W.3.2 and 4.2 and 5.2 </a:t>
            </a:r>
            <a:r>
              <a:rPr lang="en-US" sz="2000" dirty="0">
                <a:ea typeface="ＭＳ Ｐゴシック" charset="0"/>
              </a:rPr>
              <a:t>Write informative/explanatory texts to examine a topic and convey ideas and information clearly.</a:t>
            </a:r>
          </a:p>
          <a:p>
            <a:pPr marL="457200" indent="-457200">
              <a:buFont typeface="Arial" charset="0"/>
              <a:buAutoNum type="alphaUcPeriod"/>
              <a:defRPr/>
            </a:pPr>
            <a:r>
              <a:rPr lang="en-US" sz="2000" dirty="0">
                <a:ea typeface="ＭＳ Ｐゴシック" charset="0"/>
              </a:rPr>
              <a:t>Introduce a topic clearly and </a:t>
            </a:r>
            <a:r>
              <a:rPr lang="en-US" sz="2000" b="1" dirty="0">
                <a:solidFill>
                  <a:srgbClr val="0070C0"/>
                </a:solidFill>
                <a:ea typeface="ＭＳ Ｐゴシック" charset="0"/>
              </a:rPr>
              <a:t>group related information in paragraphs and sections; include formatting (e.g., headings), illustrations, and multimedia when useful to aiding comprehension.</a:t>
            </a:r>
          </a:p>
          <a:p>
            <a:pPr marL="457200" indent="-457200">
              <a:buFont typeface="Arial" charset="0"/>
              <a:buAutoNum type="alphaUcPeriod"/>
              <a:defRPr/>
            </a:pPr>
            <a:r>
              <a:rPr lang="en-US" sz="2000" b="1" dirty="0">
                <a:solidFill>
                  <a:srgbClr val="0070C0"/>
                </a:solidFill>
                <a:ea typeface="ＭＳ Ｐゴシック" charset="0"/>
              </a:rPr>
              <a:t>Develop the topic with facts, definitions, concrete details, quotations, or other information and examples related to the topic.</a:t>
            </a:r>
          </a:p>
          <a:p>
            <a:pPr marL="457200" indent="-457200">
              <a:buFont typeface="Arial" charset="0"/>
              <a:buAutoNum type="alphaUcPeriod"/>
              <a:defRPr/>
            </a:pPr>
            <a:r>
              <a:rPr lang="en-US" sz="2000" b="1" dirty="0">
                <a:solidFill>
                  <a:srgbClr val="0070C0"/>
                </a:solidFill>
                <a:ea typeface="ＭＳ Ｐゴシック" charset="0"/>
              </a:rPr>
              <a:t>Link ideas within categories </a:t>
            </a:r>
            <a:r>
              <a:rPr lang="en-US" sz="2000" dirty="0">
                <a:ea typeface="ＭＳ Ｐゴシック" charset="0"/>
              </a:rPr>
              <a:t>of information using words and phrases (e.g., another, for example, also, because).</a:t>
            </a:r>
          </a:p>
          <a:p>
            <a:pPr marL="457200" indent="-457200">
              <a:buFont typeface="Arial" charset="0"/>
              <a:buAutoNum type="alphaUcPeriod"/>
              <a:defRPr/>
            </a:pPr>
            <a:r>
              <a:rPr lang="en-US" sz="2000" b="1" dirty="0">
                <a:solidFill>
                  <a:srgbClr val="0070C0"/>
                </a:solidFill>
                <a:ea typeface="ＭＳ Ｐゴシック" charset="0"/>
              </a:rPr>
              <a:t>Use precise language and domain-specific vocabulary </a:t>
            </a:r>
            <a:r>
              <a:rPr lang="en-US" sz="2000" dirty="0">
                <a:ea typeface="ＭＳ Ｐゴシック" charset="0"/>
              </a:rPr>
              <a:t>to inform about or explain the topic.</a:t>
            </a:r>
          </a:p>
          <a:p>
            <a:pPr marL="457200" indent="-457200">
              <a:buFont typeface="Arial" charset="0"/>
              <a:buAutoNum type="alphaUcPeriod"/>
              <a:defRPr/>
            </a:pPr>
            <a:r>
              <a:rPr lang="en-US" sz="2000" b="1" dirty="0">
                <a:solidFill>
                  <a:srgbClr val="0070C0"/>
                </a:solidFill>
                <a:ea typeface="ＭＳ Ｐゴシック" charset="0"/>
              </a:rPr>
              <a:t>Provide a concluding statement </a:t>
            </a:r>
            <a:r>
              <a:rPr lang="en-US" sz="2000" dirty="0">
                <a:ea typeface="ＭＳ Ｐゴシック" charset="0"/>
              </a:rPr>
              <a:t>or section related to the information or explanation presented.</a:t>
            </a:r>
          </a:p>
        </p:txBody>
      </p:sp>
    </p:spTree>
    <p:extLst>
      <p:ext uri="{BB962C8B-B14F-4D97-AF65-F5344CB8AC3E}">
        <p14:creationId xmlns:p14="http://schemas.microsoft.com/office/powerpoint/2010/main" val="3697686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tLang="en-US" smtClean="0"/>
              <a:t>Informative/Explanatory Writing</a:t>
            </a:r>
          </a:p>
        </p:txBody>
      </p:sp>
      <p:sp>
        <p:nvSpPr>
          <p:cNvPr id="3" name="Content Placeholder 2"/>
          <p:cNvSpPr>
            <a:spLocks noGrp="1"/>
          </p:cNvSpPr>
          <p:nvPr>
            <p:ph idx="1"/>
          </p:nvPr>
        </p:nvSpPr>
        <p:spPr/>
        <p:txBody>
          <a:bodyPr>
            <a:normAutofit fontScale="85000" lnSpcReduction="20000"/>
          </a:bodyPr>
          <a:lstStyle/>
          <a:p>
            <a:pPr marL="0" indent="0">
              <a:buNone/>
              <a:defRPr/>
            </a:pPr>
            <a:r>
              <a:rPr lang="en-US" sz="2000" b="1" dirty="0">
                <a:solidFill>
                  <a:srgbClr val="FF0000"/>
                </a:solidFill>
                <a:ea typeface="ＭＳ Ｐゴシック" charset="0"/>
              </a:rPr>
              <a:t>W.6.2 and W.7.2 and W.8.2</a:t>
            </a:r>
            <a:r>
              <a:rPr lang="en-US" sz="2000" dirty="0">
                <a:ea typeface="ＭＳ Ｐゴシック" charset="0"/>
              </a:rPr>
              <a:t> Write informative/explanatory texts to examine a topic and convey ideas, concepts, and information through the selection, organization, and analysis of relevant content.</a:t>
            </a:r>
          </a:p>
          <a:p>
            <a:pPr>
              <a:buFont typeface="Arial" charset="0"/>
              <a:buAutoNum type="alphaUcPeriod"/>
              <a:defRPr/>
            </a:pPr>
            <a:r>
              <a:rPr lang="en-US" sz="2200" b="1" dirty="0">
                <a:solidFill>
                  <a:srgbClr val="0070C0"/>
                </a:solidFill>
                <a:ea typeface="ＭＳ Ｐゴシック" charset="0"/>
              </a:rPr>
              <a:t>Introduce a topic; organize ideas, concepts, and information, using strategies such as definition, classification, comparison/contrast, and cause/effect;</a:t>
            </a:r>
            <a:r>
              <a:rPr lang="en-US" sz="1600" dirty="0">
                <a:ea typeface="ＭＳ Ｐゴシック" charset="0"/>
              </a:rPr>
              <a:t> include formatting (e.g., headings), graphics (e.g., charts, tables), and multimedia when useful to aiding comprehension.</a:t>
            </a:r>
          </a:p>
          <a:p>
            <a:pPr>
              <a:buFont typeface="Arial" charset="0"/>
              <a:buAutoNum type="alphaUcPeriod"/>
              <a:defRPr/>
            </a:pPr>
            <a:r>
              <a:rPr lang="en-US" sz="2200" b="1" dirty="0">
                <a:solidFill>
                  <a:srgbClr val="0070C0"/>
                </a:solidFill>
                <a:ea typeface="ＭＳ Ｐゴシック" charset="0"/>
              </a:rPr>
              <a:t>Develop the topic with relevant facts, definitions, concrete details, quotations, or other information and examples.</a:t>
            </a:r>
          </a:p>
          <a:p>
            <a:pPr>
              <a:buFont typeface="Arial" charset="0"/>
              <a:buAutoNum type="alphaUcPeriod"/>
              <a:defRPr/>
            </a:pPr>
            <a:r>
              <a:rPr lang="en-US" sz="1600" dirty="0">
                <a:ea typeface="ＭＳ Ｐゴシック" charset="0"/>
              </a:rPr>
              <a:t>Use appropriate transitions to clarify the relationships among ideas and concepts.</a:t>
            </a:r>
          </a:p>
          <a:p>
            <a:pPr>
              <a:buFont typeface="Arial" charset="0"/>
              <a:buAutoNum type="alphaUcPeriod"/>
              <a:defRPr/>
            </a:pPr>
            <a:r>
              <a:rPr lang="en-US" sz="2200" b="1" dirty="0">
                <a:solidFill>
                  <a:srgbClr val="0070C0"/>
                </a:solidFill>
                <a:ea typeface="ＭＳ Ｐゴシック" charset="0"/>
              </a:rPr>
              <a:t>Use precise language and domain-specific vocabulary to inform about or explain the topic.</a:t>
            </a:r>
          </a:p>
          <a:p>
            <a:pPr>
              <a:buFont typeface="Arial" charset="0"/>
              <a:buAutoNum type="alphaUcPeriod"/>
              <a:defRPr/>
            </a:pPr>
            <a:r>
              <a:rPr lang="en-US" sz="1800" dirty="0">
                <a:ea typeface="ＭＳ Ｐゴシック" charset="0"/>
              </a:rPr>
              <a:t>Establish and maintain a formal style.</a:t>
            </a:r>
          </a:p>
          <a:p>
            <a:pPr>
              <a:buFont typeface="Arial" charset="0"/>
              <a:buAutoNum type="alphaUcPeriod"/>
              <a:defRPr/>
            </a:pPr>
            <a:r>
              <a:rPr lang="en-US" sz="1600" dirty="0">
                <a:ea typeface="ＭＳ Ｐゴシック" charset="0"/>
              </a:rPr>
              <a:t>Provide a concluding statement or section that follows from the information or explanation presented.</a:t>
            </a:r>
          </a:p>
        </p:txBody>
      </p:sp>
    </p:spTree>
    <p:extLst>
      <p:ext uri="{BB962C8B-B14F-4D97-AF65-F5344CB8AC3E}">
        <p14:creationId xmlns:p14="http://schemas.microsoft.com/office/powerpoint/2010/main" val="2676382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Opening Specific Presents</a:t>
            </a:r>
            <a:endParaRPr lang="en-US" dirty="0"/>
          </a:p>
        </p:txBody>
      </p:sp>
      <p:sp>
        <p:nvSpPr>
          <p:cNvPr id="14" name="Content Placeholder 13"/>
          <p:cNvSpPr>
            <a:spLocks noGrp="1"/>
          </p:cNvSpPr>
          <p:nvPr>
            <p:ph idx="1"/>
          </p:nvPr>
        </p:nvSpPr>
        <p:spPr/>
        <p:txBody>
          <a:bodyPr>
            <a:normAutofit/>
          </a:bodyPr>
          <a:lstStyle/>
          <a:p>
            <a:r>
              <a:rPr lang="en-US" dirty="0" smtClean="0"/>
              <a:t>Find the specific word and you will find the funny bone. </a:t>
            </a:r>
          </a:p>
          <a:p>
            <a:r>
              <a:rPr lang="en-US" dirty="0" smtClean="0"/>
              <a:t>Asking specific questions will help you dig up funnier and more interesting details about a subject you are researching.</a:t>
            </a:r>
          </a:p>
          <a:p>
            <a:pPr lvl="1"/>
            <a:r>
              <a:rPr lang="en-US" dirty="0" smtClean="0"/>
              <a:t>“How to Be a Grizzly Bear” poem</a:t>
            </a:r>
          </a:p>
          <a:p>
            <a:pPr lvl="1"/>
            <a:r>
              <a:rPr lang="en-US" dirty="0" smtClean="0"/>
              <a:t>Grizzlies eat 30 pounds of land animals a day. </a:t>
            </a:r>
          </a:p>
          <a:p>
            <a:pPr lvl="1"/>
            <a:r>
              <a:rPr lang="en-US" dirty="0" smtClean="0"/>
              <a:t>What kind of animals are land animals?  </a:t>
            </a:r>
          </a:p>
          <a:p>
            <a:pPr lvl="1"/>
            <a:r>
              <a:rPr lang="en-US" dirty="0" smtClean="0"/>
              <a:t>Land animals include deer, mice, gerbils. </a:t>
            </a:r>
          </a:p>
          <a:p>
            <a:pPr lvl="1"/>
            <a:r>
              <a:rPr lang="en-US" dirty="0" smtClean="0"/>
              <a:t>“Eats 30 pounds of deer, mice, and gerbils, yum </a:t>
            </a:r>
            <a:r>
              <a:rPr lang="en-US" dirty="0" err="1" smtClean="0"/>
              <a:t>yum</a:t>
            </a:r>
            <a:r>
              <a:rPr lang="en-US" dirty="0" smtClean="0"/>
              <a:t>!”  </a:t>
            </a:r>
          </a:p>
          <a:p>
            <a:r>
              <a:rPr lang="en-US" dirty="0" smtClean="0"/>
              <a:t>Using research helps you find more specific details.</a:t>
            </a:r>
          </a:p>
          <a:p>
            <a:pPr lvl="1"/>
            <a:endParaRPr lang="en-US" dirty="0"/>
          </a:p>
        </p:txBody>
      </p:sp>
      <p:pic>
        <p:nvPicPr>
          <p:cNvPr id="2" name="Picture 1"/>
          <p:cNvPicPr>
            <a:picLocks noChangeAspect="1"/>
          </p:cNvPicPr>
          <p:nvPr/>
        </p:nvPicPr>
        <p:blipFill>
          <a:blip r:embed="rId3"/>
          <a:stretch>
            <a:fillRect/>
          </a:stretch>
        </p:blipFill>
        <p:spPr>
          <a:xfrm>
            <a:off x="8913812" y="457200"/>
            <a:ext cx="974927" cy="911893"/>
          </a:xfrm>
          <a:prstGeom prst="rect">
            <a:avLst/>
          </a:prstGeom>
        </p:spPr>
      </p:pic>
      <p:pic>
        <p:nvPicPr>
          <p:cNvPr id="3" name="Picture 2"/>
          <p:cNvPicPr>
            <a:picLocks noChangeAspect="1"/>
          </p:cNvPicPr>
          <p:nvPr/>
        </p:nvPicPr>
        <p:blipFill>
          <a:blip r:embed="rId4"/>
          <a:stretch>
            <a:fillRect/>
          </a:stretch>
        </p:blipFill>
        <p:spPr>
          <a:xfrm rot="5400000">
            <a:off x="9085360" y="3242963"/>
            <a:ext cx="2681490" cy="2567385"/>
          </a:xfrm>
          <a:prstGeom prst="rect">
            <a:avLst/>
          </a:prstGeom>
        </p:spPr>
      </p:pic>
    </p:spTree>
    <p:extLst>
      <p:ext uri="{BB962C8B-B14F-4D97-AF65-F5344CB8AC3E}">
        <p14:creationId xmlns:p14="http://schemas.microsoft.com/office/powerpoint/2010/main" val="7111829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Wacky Auction</a:t>
            </a:r>
            <a:endParaRPr lang="en-US" dirty="0"/>
          </a:p>
        </p:txBody>
      </p:sp>
      <p:sp>
        <p:nvSpPr>
          <p:cNvPr id="3" name="Content Placeholder 2"/>
          <p:cNvSpPr>
            <a:spLocks noGrp="1"/>
          </p:cNvSpPr>
          <p:nvPr>
            <p:ph idx="1"/>
          </p:nvPr>
        </p:nvSpPr>
        <p:spPr/>
        <p:txBody>
          <a:bodyPr>
            <a:normAutofit lnSpcReduction="10000"/>
          </a:bodyPr>
          <a:lstStyle/>
          <a:p>
            <a:r>
              <a:rPr lang="en-US" dirty="0" smtClean="0"/>
              <a:t>Chance to strut your facts about a subject in front of a buying audience.  </a:t>
            </a:r>
          </a:p>
          <a:p>
            <a:r>
              <a:rPr lang="en-US" dirty="0" smtClean="0"/>
              <a:t>Opening Specific Presents will help by encouraging you to build the many details about your subject into your spiel.  </a:t>
            </a:r>
          </a:p>
          <a:p>
            <a:r>
              <a:rPr lang="en-US" dirty="0" smtClean="0"/>
              <a:t>Funny Tip: Your auctioneer might sound funnier with a British accent, especially if she/he is selling something very silly.  The more properly and correctly he/she speaks, the funnier your skit will become.  </a:t>
            </a:r>
          </a:p>
          <a:p>
            <a:pPr lvl="1"/>
            <a:r>
              <a:rPr lang="en-US" dirty="0" smtClean="0"/>
              <a:t>If you are auctioning famous people from history, it will be funny if that person acts out whatever fact you are describing.  You can also use contrast for humor, such as you describing Napoleon as a ferocious warrior and he sits there with a sweet smile on his face.  </a:t>
            </a:r>
            <a:endParaRPr lang="en-US" dirty="0"/>
          </a:p>
        </p:txBody>
      </p:sp>
    </p:spTree>
    <p:extLst>
      <p:ext uri="{BB962C8B-B14F-4D97-AF65-F5344CB8AC3E}">
        <p14:creationId xmlns:p14="http://schemas.microsoft.com/office/powerpoint/2010/main" val="39283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990600"/>
          </a:xfrm>
        </p:spPr>
        <p:txBody>
          <a:bodyPr/>
          <a:lstStyle/>
          <a:p>
            <a:r>
              <a:rPr lang="en-US" dirty="0" smtClean="0"/>
              <a:t>Auctioning Insects</a:t>
            </a:r>
            <a:endParaRPr lang="en-US" dirty="0"/>
          </a:p>
        </p:txBody>
      </p:sp>
      <p:sp>
        <p:nvSpPr>
          <p:cNvPr id="3" name="Content Placeholder 2"/>
          <p:cNvSpPr>
            <a:spLocks noGrp="1"/>
          </p:cNvSpPr>
          <p:nvPr>
            <p:ph idx="1"/>
          </p:nvPr>
        </p:nvSpPr>
        <p:spPr>
          <a:xfrm>
            <a:off x="1117309" y="1066800"/>
            <a:ext cx="10157354" cy="5257800"/>
          </a:xfrm>
        </p:spPr>
        <p:txBody>
          <a:bodyPr>
            <a:normAutofit fontScale="77500" lnSpcReduction="20000"/>
          </a:bodyPr>
          <a:lstStyle/>
          <a:p>
            <a:pPr marL="0" indent="0">
              <a:buNone/>
            </a:pPr>
            <a:r>
              <a:rPr lang="en-US" dirty="0"/>
              <a:t>	</a:t>
            </a:r>
            <a:r>
              <a:rPr lang="en-US" dirty="0" smtClean="0"/>
              <a:t>Item 55 is a weapon of mass destruction, responsible for at least  one million human deaths a year.  This little critter spreads everything from diphtheria to malaria to encephalitis to dengue fever to the </a:t>
            </a:r>
            <a:r>
              <a:rPr lang="en-US" dirty="0" err="1" smtClean="0"/>
              <a:t>Zika</a:t>
            </a:r>
            <a:r>
              <a:rPr lang="en-US" dirty="0" smtClean="0"/>
              <a:t> virus.  Can I get an opening bid of ten dollars, ten dollars?  Woman in the front row, ten dollars.  </a:t>
            </a:r>
          </a:p>
          <a:p>
            <a:pPr marL="0" indent="0">
              <a:buNone/>
            </a:pPr>
            <a:r>
              <a:rPr lang="en-US" dirty="0"/>
              <a:t>	</a:t>
            </a:r>
            <a:r>
              <a:rPr lang="en-US" dirty="0" smtClean="0"/>
              <a:t>Can I get fifteen dollars? This particular mosquito is so fast that she can dodge raindrops.  There are 3,400 known types of mosquito, but none as friendly as this one.  She will smell the moisture in your skin and become your blood sister.  Fifteen dollars, thank you sir!</a:t>
            </a:r>
          </a:p>
          <a:p>
            <a:pPr marL="0" indent="0">
              <a:buNone/>
            </a:pPr>
            <a:r>
              <a:rPr lang="en-US" dirty="0"/>
              <a:t>	</a:t>
            </a:r>
            <a:r>
              <a:rPr lang="en-US" dirty="0" smtClean="0"/>
              <a:t>Can I get twenty dollars?  If you look real close, you’ll see that her nose has six sharp stylets, each as fine as a strand of hair.  Two are barbed and are great for getting under your skin.  Two are little saws and the fifth is a large straw that sucks up the blood after the sixth stylet mixes that blood with the stylet.  Twenty dollars and this state-of-the-art blood sampling system is yours.  Going once, twenty dollars, going twice…twenty dollars from the woman in the back row.  </a:t>
            </a:r>
          </a:p>
          <a:p>
            <a:pPr marL="0" indent="0">
              <a:buNone/>
            </a:pPr>
            <a:r>
              <a:rPr lang="en-US" dirty="0"/>
              <a:t>	</a:t>
            </a:r>
            <a:r>
              <a:rPr lang="en-US" dirty="0" smtClean="0"/>
              <a:t>Can I get twenty-five dollars?  Twenty-five dollars for this little bug that has changed history.  This is a female, a blood drinker who can lay up to five hundred eggs at a sitting.  So you are buying one mosquito today, but in a week you could have five hundred.  And when they hatch out you will never feel alone again.  Twenty-five dollars, twenty-five dollars.  Sold for twenty-five dollars to the woman in the back row! </a:t>
            </a:r>
            <a:endParaRPr lang="en-US" dirty="0"/>
          </a:p>
        </p:txBody>
      </p:sp>
    </p:spTree>
    <p:extLst>
      <p:ext uri="{BB962C8B-B14F-4D97-AF65-F5344CB8AC3E}">
        <p14:creationId xmlns:p14="http://schemas.microsoft.com/office/powerpoint/2010/main" val="1376983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Wacky Auction</a:t>
            </a:r>
            <a:endParaRPr lang="en-US" dirty="0"/>
          </a:p>
        </p:txBody>
      </p:sp>
      <p:sp>
        <p:nvSpPr>
          <p:cNvPr id="3" name="Content Placeholder 2"/>
          <p:cNvSpPr>
            <a:spLocks noGrp="1"/>
          </p:cNvSpPr>
          <p:nvPr>
            <p:ph idx="1"/>
          </p:nvPr>
        </p:nvSpPr>
        <p:spPr/>
        <p:txBody>
          <a:bodyPr>
            <a:normAutofit/>
          </a:bodyPr>
          <a:lstStyle/>
          <a:p>
            <a:r>
              <a:rPr lang="en-US" dirty="0" smtClean="0"/>
              <a:t>Set Up</a:t>
            </a:r>
          </a:p>
          <a:p>
            <a:pPr lvl="1"/>
            <a:r>
              <a:rPr lang="en-US" dirty="0" smtClean="0"/>
              <a:t>Imagine you are an auctioneer and your insect sits upon the red velvet on the pedestal.  Introduce your item and start the bidding.</a:t>
            </a:r>
          </a:p>
          <a:p>
            <a:r>
              <a:rPr lang="en-US" dirty="0" smtClean="0"/>
              <a:t>Punch </a:t>
            </a:r>
          </a:p>
          <a:p>
            <a:pPr lvl="1"/>
            <a:r>
              <a:rPr lang="en-US" dirty="0" smtClean="0"/>
              <a:t>Don’t forget to describe the item in between the bids.</a:t>
            </a:r>
          </a:p>
          <a:p>
            <a:pPr lvl="1"/>
            <a:r>
              <a:rPr lang="en-US" dirty="0" smtClean="0"/>
              <a:t>Use the Opening Specific Presents tool to build the many details about your subject into your spiel.  </a:t>
            </a:r>
          </a:p>
          <a:p>
            <a:pPr lvl="1"/>
            <a:r>
              <a:rPr lang="en-US" dirty="0" smtClean="0"/>
              <a:t>Use a funny accent or use contrast for </a:t>
            </a:r>
            <a:r>
              <a:rPr lang="en-US" smtClean="0"/>
              <a:t>added humor.  </a:t>
            </a:r>
            <a:endParaRPr lang="en-US" dirty="0" smtClean="0"/>
          </a:p>
        </p:txBody>
      </p:sp>
      <p:pic>
        <p:nvPicPr>
          <p:cNvPr id="4" name="Picture 3"/>
          <p:cNvPicPr>
            <a:picLocks noChangeAspect="1"/>
          </p:cNvPicPr>
          <p:nvPr/>
        </p:nvPicPr>
        <p:blipFill>
          <a:blip r:embed="rId3"/>
          <a:stretch>
            <a:fillRect/>
          </a:stretch>
        </p:blipFill>
        <p:spPr>
          <a:xfrm>
            <a:off x="9093716" y="4343400"/>
            <a:ext cx="2180947" cy="2279374"/>
          </a:xfrm>
          <a:prstGeom prst="rect">
            <a:avLst/>
          </a:prstGeom>
        </p:spPr>
      </p:pic>
    </p:spTree>
    <p:extLst>
      <p:ext uri="{BB962C8B-B14F-4D97-AF65-F5344CB8AC3E}">
        <p14:creationId xmlns:p14="http://schemas.microsoft.com/office/powerpoint/2010/main" val="227089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US" dirty="0" smtClean="0">
                <a:ea typeface="+mj-ea"/>
                <a:cs typeface="+mj-cs"/>
              </a:rPr>
              <a:t>Peer Conferencing</a:t>
            </a:r>
            <a:endParaRPr lang="en-US" dirty="0">
              <a:ea typeface="+mj-ea"/>
              <a:cs typeface="+mj-cs"/>
            </a:endParaRPr>
          </a:p>
        </p:txBody>
      </p:sp>
      <p:sp>
        <p:nvSpPr>
          <p:cNvPr id="40962" name="Content Placeholder 2"/>
          <p:cNvSpPr>
            <a:spLocks noGrp="1"/>
          </p:cNvSpPr>
          <p:nvPr>
            <p:ph idx="1"/>
          </p:nvPr>
        </p:nvSpPr>
        <p:spPr/>
        <p:txBody>
          <a:bodyPr/>
          <a:lstStyle/>
          <a:p>
            <a:pPr marL="514350" indent="-514350">
              <a:buFont typeface="Calibri" panose="020F0502020204030204" pitchFamily="34" charset="0"/>
              <a:buAutoNum type="arabicPeriod"/>
            </a:pPr>
            <a:r>
              <a:rPr lang="en-US" altLang="en-US" smtClean="0">
                <a:solidFill>
                  <a:srgbClr val="FF0000"/>
                </a:solidFill>
              </a:rPr>
              <a:t>Reflect</a:t>
            </a:r>
            <a:r>
              <a:rPr lang="en-US" altLang="en-US" smtClean="0"/>
              <a:t> something you heard. </a:t>
            </a:r>
          </a:p>
          <a:p>
            <a:pPr marL="514350" indent="-514350">
              <a:buFont typeface="Calibri" panose="020F0502020204030204" pitchFamily="34" charset="0"/>
              <a:buAutoNum type="arabicPeriod"/>
            </a:pPr>
            <a:r>
              <a:rPr lang="en-US" altLang="en-US" smtClean="0">
                <a:solidFill>
                  <a:srgbClr val="FF0000"/>
                </a:solidFill>
              </a:rPr>
              <a:t>Point</a:t>
            </a:r>
            <a:r>
              <a:rPr lang="en-US" altLang="en-US" smtClean="0"/>
              <a:t> out what is working well. </a:t>
            </a:r>
          </a:p>
          <a:p>
            <a:pPr marL="514350" indent="-514350">
              <a:buFont typeface="Calibri" panose="020F0502020204030204" pitchFamily="34" charset="0"/>
              <a:buAutoNum type="arabicPeriod"/>
            </a:pPr>
            <a:r>
              <a:rPr lang="en-US" altLang="en-US" smtClean="0">
                <a:solidFill>
                  <a:srgbClr val="FF0000"/>
                </a:solidFill>
              </a:rPr>
              <a:t>Ask</a:t>
            </a:r>
            <a:r>
              <a:rPr lang="en-US" altLang="en-US" smtClean="0"/>
              <a:t> a question that will help the writer(s) revise. </a:t>
            </a:r>
          </a:p>
          <a:p>
            <a:pPr marL="514350" indent="-514350">
              <a:buNone/>
            </a:pPr>
            <a:endParaRPr lang="en-US" altLang="en-US" smtClean="0"/>
          </a:p>
          <a:p>
            <a:pPr marL="514350" indent="-514350">
              <a:buNone/>
            </a:pPr>
            <a:r>
              <a:rPr lang="en-US" altLang="en-US" smtClean="0"/>
              <a:t>Adapted from </a:t>
            </a:r>
            <a:r>
              <a:rPr lang="en-US" altLang="en-US" u="sng" smtClean="0"/>
              <a:t>No More “I’m Done!”: Fostering Independent Writers in the Primary Grades </a:t>
            </a:r>
            <a:r>
              <a:rPr lang="en-US" altLang="en-US" smtClean="0"/>
              <a:t>by Jennifer Jacobson</a:t>
            </a:r>
          </a:p>
        </p:txBody>
      </p:sp>
    </p:spTree>
    <p:extLst>
      <p:ext uri="{BB962C8B-B14F-4D97-AF65-F5344CB8AC3E}">
        <p14:creationId xmlns:p14="http://schemas.microsoft.com/office/powerpoint/2010/main" val="342963543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 bookstack presentation (widescreen)</Template>
  <TotalTime>0</TotalTime>
  <Words>1107</Words>
  <Application>Microsoft Office PowerPoint</Application>
  <PresentationFormat>Custom</PresentationFormat>
  <Paragraphs>81</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MS PGothic</vt:lpstr>
      <vt:lpstr>Arial</vt:lpstr>
      <vt:lpstr>Calibri</vt:lpstr>
      <vt:lpstr>Century Gothic</vt:lpstr>
      <vt:lpstr>Cooper Black</vt:lpstr>
      <vt:lpstr>Books 16x9</vt:lpstr>
      <vt:lpstr>Wacky Insect Auction</vt:lpstr>
      <vt:lpstr>Informative/Explanatory Writing</vt:lpstr>
      <vt:lpstr>Informative/Explanatory Writing</vt:lpstr>
      <vt:lpstr>Informative/Explanatory Writing</vt:lpstr>
      <vt:lpstr>Opening Specific Presents</vt:lpstr>
      <vt:lpstr>The Wacky Auction</vt:lpstr>
      <vt:lpstr>Auctioning Insects</vt:lpstr>
      <vt:lpstr>The Wacky Auction</vt:lpstr>
      <vt:lpstr>Peer Conferencing</vt:lpstr>
      <vt:lpstr>Revise and Edit</vt:lpstr>
      <vt:lpstr>Think Like a Teacher</vt:lpstr>
      <vt:lpstr>Reflection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2016-05-03T20:17:50Z</dcterms:created>
  <dcterms:modified xsi:type="dcterms:W3CDTF">2016-07-12T03:15:27Z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